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3" r:id="rId17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01" y="-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746805" y="6634490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2887" y="1349006"/>
            <a:ext cx="4805680" cy="5966460"/>
          </a:xfrm>
          <a:custGeom>
            <a:avLst/>
            <a:gdLst/>
            <a:ahLst/>
            <a:cxnLst/>
            <a:rect l="l" t="t" r="r" b="b"/>
            <a:pathLst>
              <a:path w="4805680" h="5966459">
                <a:moveTo>
                  <a:pt x="0" y="0"/>
                </a:moveTo>
                <a:lnTo>
                  <a:pt x="4805172" y="0"/>
                </a:lnTo>
                <a:lnTo>
                  <a:pt x="4805172" y="5966460"/>
                </a:lnTo>
                <a:lnTo>
                  <a:pt x="0" y="596646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1363319"/>
            <a:ext cx="4726940" cy="5888990"/>
          </a:xfrm>
          <a:custGeom>
            <a:avLst/>
            <a:gdLst/>
            <a:ahLst/>
            <a:cxnLst/>
            <a:rect l="l" t="t" r="r" b="b"/>
            <a:pathLst>
              <a:path w="4726940" h="5888990">
                <a:moveTo>
                  <a:pt x="0" y="5889002"/>
                </a:moveTo>
                <a:lnTo>
                  <a:pt x="4726800" y="5889002"/>
                </a:lnTo>
                <a:lnTo>
                  <a:pt x="4726800" y="0"/>
                </a:lnTo>
                <a:lnTo>
                  <a:pt x="0" y="0"/>
                </a:lnTo>
                <a:lnTo>
                  <a:pt x="0" y="5889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19405"/>
            <a:ext cx="7565390" cy="608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20297" y="3410711"/>
            <a:ext cx="5331459" cy="3308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image" Target="../media/image5.png"/><Relationship Id="rId5" Type="http://schemas.openxmlformats.org/officeDocument/2006/relationships/image" Target="../media/image32.png"/><Relationship Id="rId10" Type="http://schemas.openxmlformats.org/officeDocument/2006/relationships/image" Target="../media/image4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12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10" Type="http://schemas.openxmlformats.org/officeDocument/2006/relationships/image" Target="../media/image5.png"/><Relationship Id="rId4" Type="http://schemas.openxmlformats.org/officeDocument/2006/relationships/image" Target="../media/image49.jpe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2"/>
            <a:ext cx="9777730" cy="5902960"/>
          </a:xfrm>
          <a:custGeom>
            <a:avLst/>
            <a:gdLst/>
            <a:ahLst/>
            <a:cxnLst/>
            <a:rect l="l" t="t" r="r" b="b"/>
            <a:pathLst>
              <a:path w="9777730" h="5902960">
                <a:moveTo>
                  <a:pt x="0" y="5902718"/>
                </a:moveTo>
                <a:lnTo>
                  <a:pt x="9777603" y="5902718"/>
                </a:lnTo>
                <a:lnTo>
                  <a:pt x="9777603" y="0"/>
                </a:lnTo>
                <a:lnTo>
                  <a:pt x="0" y="0"/>
                </a:lnTo>
                <a:lnTo>
                  <a:pt x="0" y="5902718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5902718"/>
            <a:ext cx="9777730" cy="1200150"/>
          </a:xfrm>
          <a:custGeom>
            <a:avLst/>
            <a:gdLst/>
            <a:ahLst/>
            <a:cxnLst/>
            <a:rect l="l" t="t" r="r" b="b"/>
            <a:pathLst>
              <a:path w="9777730" h="1200150">
                <a:moveTo>
                  <a:pt x="9777603" y="0"/>
                </a:moveTo>
                <a:lnTo>
                  <a:pt x="0" y="0"/>
                </a:lnTo>
                <a:lnTo>
                  <a:pt x="4888801" y="1200086"/>
                </a:lnTo>
                <a:lnTo>
                  <a:pt x="9777603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01896" y="279400"/>
            <a:ext cx="299740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z="5600" spc="-380" dirty="0" smtClean="0">
                <a:latin typeface="Arial Narrow"/>
                <a:cs typeface="Arial Narrow"/>
              </a:rPr>
              <a:t>Сабақ </a:t>
            </a:r>
            <a:r>
              <a:rPr sz="5600" spc="-380" smtClean="0">
                <a:latin typeface="Arial Narrow"/>
                <a:cs typeface="Arial Narrow"/>
              </a:rPr>
              <a:t> </a:t>
            </a:r>
            <a:r>
              <a:rPr sz="5600" spc="-800" dirty="0">
                <a:latin typeface="Arial Narrow"/>
                <a:cs typeface="Arial Narrow"/>
              </a:rPr>
              <a:t>№</a:t>
            </a:r>
            <a:r>
              <a:rPr sz="5600" spc="-415" dirty="0">
                <a:latin typeface="Arial Narrow"/>
                <a:cs typeface="Arial Narrow"/>
              </a:rPr>
              <a:t> </a:t>
            </a:r>
            <a:r>
              <a:rPr sz="5600" spc="-70" dirty="0">
                <a:latin typeface="Arial Narrow"/>
                <a:cs typeface="Arial Narrow"/>
              </a:rPr>
              <a:t>1</a:t>
            </a:r>
            <a:endParaRPr sz="56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2434" y="3954779"/>
            <a:ext cx="9107805" cy="183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715" algn="ctr">
              <a:lnSpc>
                <a:spcPts val="5440"/>
              </a:lnSpc>
            </a:pPr>
            <a:r>
              <a:rPr lang="kk-KZ" sz="4900" b="1" spc="-330" dirty="0" smtClean="0">
                <a:solidFill>
                  <a:srgbClr val="FFFFFF"/>
                </a:solidFill>
                <a:latin typeface="Arial Narrow"/>
                <a:cs typeface="Arial Narrow"/>
              </a:rPr>
              <a:t>Сабақ тақырыбы</a:t>
            </a:r>
            <a:r>
              <a:rPr sz="4900" b="1" spc="-330" smtClean="0">
                <a:solidFill>
                  <a:srgbClr val="FFFFFF"/>
                </a:solidFill>
                <a:latin typeface="Arial Narrow"/>
                <a:cs typeface="Arial Narrow"/>
              </a:rPr>
              <a:t>:</a:t>
            </a:r>
            <a:endParaRPr sz="4900">
              <a:latin typeface="Arial Narrow"/>
              <a:cs typeface="Arial Narrow"/>
            </a:endParaRPr>
          </a:p>
          <a:p>
            <a:pPr algn="ctr">
              <a:lnSpc>
                <a:spcPts val="8920"/>
              </a:lnSpc>
            </a:pPr>
            <a:r>
              <a:rPr lang="kk-KZ" sz="7800" b="1" spc="-455" dirty="0" smtClean="0">
                <a:solidFill>
                  <a:srgbClr val="FFFFFF"/>
                </a:solidFill>
                <a:latin typeface="Arial Narrow"/>
                <a:cs typeface="Arial Narrow"/>
              </a:rPr>
              <a:t>АҚПАРАТ ЖӘНЕ МЕДИА</a:t>
            </a:r>
            <a:endParaRPr sz="78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40140" y="1427746"/>
            <a:ext cx="3225431" cy="2265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5118100" y="1266825"/>
            <a:ext cx="3657600" cy="2708434"/>
          </a:xfrm>
        </p:spPr>
        <p:txBody>
          <a:bodyPr/>
          <a:lstStyle/>
          <a:p>
            <a:r>
              <a:rPr lang="kk-KZ" sz="8800" b="1" dirty="0" smtClean="0">
                <a:solidFill>
                  <a:schemeClr val="bg1"/>
                </a:solidFill>
                <a:latin typeface="+mn-lt"/>
              </a:rPr>
              <a:t>Медиа сабақ </a:t>
            </a:r>
            <a:endParaRPr lang="ru-RU" sz="8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89947" y="6590906"/>
            <a:ext cx="391160" cy="51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45" dirty="0">
                <a:solidFill>
                  <a:srgbClr val="FFFFFF"/>
                </a:solidFill>
                <a:latin typeface="Arial Narrow"/>
                <a:cs typeface="Arial Narrow"/>
              </a:rPr>
              <a:t>10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9044" y="448818"/>
            <a:ext cx="7730490" cy="1278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7314">
              <a:lnSpc>
                <a:spcPts val="3270"/>
              </a:lnSpc>
            </a:pPr>
            <a:r>
              <a:rPr lang="kk-KZ" sz="3600" dirty="0" smtClean="0">
                <a:solidFill>
                  <a:srgbClr val="0070C0"/>
                </a:solidFill>
              </a:rPr>
              <a:t>БАҚ бостандығы демократиялық қоғамның маңызды көрсеткіші </a:t>
            </a: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kk-KZ" sz="3400" spc="145" dirty="0" smtClean="0">
                <a:solidFill>
                  <a:srgbClr val="0070C0"/>
                </a:solidFill>
              </a:rPr>
              <a:t> </a:t>
            </a:r>
            <a:endParaRPr sz="3400">
              <a:solidFill>
                <a:srgbClr val="0070C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0131" y="2166391"/>
            <a:ext cx="2766060" cy="2432685"/>
          </a:xfrm>
          <a:custGeom>
            <a:avLst/>
            <a:gdLst/>
            <a:ahLst/>
            <a:cxnLst/>
            <a:rect l="l" t="t" r="r" b="b"/>
            <a:pathLst>
              <a:path w="2766060" h="2432685">
                <a:moveTo>
                  <a:pt x="0" y="0"/>
                </a:moveTo>
                <a:lnTo>
                  <a:pt x="2766060" y="0"/>
                </a:lnTo>
                <a:lnTo>
                  <a:pt x="2766060" y="2432304"/>
                </a:lnTo>
                <a:lnTo>
                  <a:pt x="0" y="243230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1738" y="2178011"/>
            <a:ext cx="2700655" cy="2362835"/>
          </a:xfrm>
          <a:custGeom>
            <a:avLst/>
            <a:gdLst/>
            <a:ahLst/>
            <a:cxnLst/>
            <a:rect l="l" t="t" r="r" b="b"/>
            <a:pathLst>
              <a:path w="2700655" h="2362835">
                <a:moveTo>
                  <a:pt x="0" y="2362339"/>
                </a:moveTo>
                <a:lnTo>
                  <a:pt x="2700121" y="2362339"/>
                </a:lnTo>
                <a:lnTo>
                  <a:pt x="2700121" y="0"/>
                </a:lnTo>
                <a:lnTo>
                  <a:pt x="0" y="0"/>
                </a:lnTo>
                <a:lnTo>
                  <a:pt x="0" y="2362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4062" y="2742018"/>
            <a:ext cx="2599549" cy="1746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84320" y="2166391"/>
            <a:ext cx="2766060" cy="2432685"/>
          </a:xfrm>
          <a:custGeom>
            <a:avLst/>
            <a:gdLst/>
            <a:ahLst/>
            <a:cxnLst/>
            <a:rect l="l" t="t" r="r" b="b"/>
            <a:pathLst>
              <a:path w="2766059" h="2432685">
                <a:moveTo>
                  <a:pt x="0" y="0"/>
                </a:moveTo>
                <a:lnTo>
                  <a:pt x="2766060" y="0"/>
                </a:lnTo>
                <a:lnTo>
                  <a:pt x="2766060" y="2432304"/>
                </a:lnTo>
                <a:lnTo>
                  <a:pt x="0" y="243230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95940" y="2178011"/>
            <a:ext cx="2700655" cy="2362835"/>
          </a:xfrm>
          <a:custGeom>
            <a:avLst/>
            <a:gdLst/>
            <a:ahLst/>
            <a:cxnLst/>
            <a:rect l="l" t="t" r="r" b="b"/>
            <a:pathLst>
              <a:path w="2700654" h="2362835">
                <a:moveTo>
                  <a:pt x="0" y="2362339"/>
                </a:moveTo>
                <a:lnTo>
                  <a:pt x="2700121" y="2362339"/>
                </a:lnTo>
                <a:lnTo>
                  <a:pt x="2700121" y="0"/>
                </a:lnTo>
                <a:lnTo>
                  <a:pt x="0" y="0"/>
                </a:lnTo>
                <a:lnTo>
                  <a:pt x="0" y="2362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48252" y="2742018"/>
            <a:ext cx="2599563" cy="1746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06195" y="2166391"/>
            <a:ext cx="2766060" cy="2432685"/>
          </a:xfrm>
          <a:custGeom>
            <a:avLst/>
            <a:gdLst/>
            <a:ahLst/>
            <a:cxnLst/>
            <a:rect l="l" t="t" r="r" b="b"/>
            <a:pathLst>
              <a:path w="2766059" h="2432685">
                <a:moveTo>
                  <a:pt x="0" y="0"/>
                </a:moveTo>
                <a:lnTo>
                  <a:pt x="2766059" y="0"/>
                </a:lnTo>
                <a:lnTo>
                  <a:pt x="2766059" y="2432304"/>
                </a:lnTo>
                <a:lnTo>
                  <a:pt x="0" y="243230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17803" y="2178011"/>
            <a:ext cx="2700655" cy="2362835"/>
          </a:xfrm>
          <a:custGeom>
            <a:avLst/>
            <a:gdLst/>
            <a:ahLst/>
            <a:cxnLst/>
            <a:rect l="l" t="t" r="r" b="b"/>
            <a:pathLst>
              <a:path w="2700654" h="2362835">
                <a:moveTo>
                  <a:pt x="0" y="2362339"/>
                </a:moveTo>
                <a:lnTo>
                  <a:pt x="2700121" y="2362339"/>
                </a:lnTo>
                <a:lnTo>
                  <a:pt x="2700121" y="0"/>
                </a:lnTo>
                <a:lnTo>
                  <a:pt x="0" y="0"/>
                </a:lnTo>
                <a:lnTo>
                  <a:pt x="0" y="2362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70127" y="2742018"/>
            <a:ext cx="2599550" cy="1727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18601" y="4728845"/>
            <a:ext cx="2766060" cy="2432685"/>
          </a:xfrm>
          <a:custGeom>
            <a:avLst/>
            <a:gdLst/>
            <a:ahLst/>
            <a:cxnLst/>
            <a:rect l="l" t="t" r="r" b="b"/>
            <a:pathLst>
              <a:path w="2766060" h="2432684">
                <a:moveTo>
                  <a:pt x="0" y="0"/>
                </a:moveTo>
                <a:lnTo>
                  <a:pt x="2766060" y="0"/>
                </a:lnTo>
                <a:lnTo>
                  <a:pt x="2766060" y="2432304"/>
                </a:lnTo>
                <a:lnTo>
                  <a:pt x="0" y="243230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30208" y="4740465"/>
            <a:ext cx="2700655" cy="2362835"/>
          </a:xfrm>
          <a:custGeom>
            <a:avLst/>
            <a:gdLst/>
            <a:ahLst/>
            <a:cxnLst/>
            <a:rect l="l" t="t" r="r" b="b"/>
            <a:pathLst>
              <a:path w="2700654" h="2362834">
                <a:moveTo>
                  <a:pt x="0" y="2362339"/>
                </a:moveTo>
                <a:lnTo>
                  <a:pt x="2700121" y="2362339"/>
                </a:lnTo>
                <a:lnTo>
                  <a:pt x="2700121" y="0"/>
                </a:lnTo>
                <a:lnTo>
                  <a:pt x="0" y="0"/>
                </a:lnTo>
                <a:lnTo>
                  <a:pt x="0" y="2362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82532" y="5304459"/>
            <a:ext cx="2599550" cy="17467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40387" y="4728845"/>
            <a:ext cx="3035935" cy="2432685"/>
          </a:xfrm>
          <a:custGeom>
            <a:avLst/>
            <a:gdLst/>
            <a:ahLst/>
            <a:cxnLst/>
            <a:rect l="l" t="t" r="r" b="b"/>
            <a:pathLst>
              <a:path w="3035934" h="2432684">
                <a:moveTo>
                  <a:pt x="0" y="0"/>
                </a:moveTo>
                <a:lnTo>
                  <a:pt x="3035807" y="0"/>
                </a:lnTo>
                <a:lnTo>
                  <a:pt x="3035807" y="2432304"/>
                </a:lnTo>
                <a:lnTo>
                  <a:pt x="0" y="243230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51995" y="4740465"/>
            <a:ext cx="2970530" cy="2362835"/>
          </a:xfrm>
          <a:custGeom>
            <a:avLst/>
            <a:gdLst/>
            <a:ahLst/>
            <a:cxnLst/>
            <a:rect l="l" t="t" r="r" b="b"/>
            <a:pathLst>
              <a:path w="2970529" h="2362834">
                <a:moveTo>
                  <a:pt x="0" y="2362339"/>
                </a:moveTo>
                <a:lnTo>
                  <a:pt x="2969996" y="2362339"/>
                </a:lnTo>
                <a:lnTo>
                  <a:pt x="2969996" y="0"/>
                </a:lnTo>
                <a:lnTo>
                  <a:pt x="0" y="0"/>
                </a:lnTo>
                <a:lnTo>
                  <a:pt x="0" y="2362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34913" y="5304459"/>
            <a:ext cx="2842094" cy="1746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9044" y="1506753"/>
            <a:ext cx="9387840" cy="1174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z="3200" dirty="0"/>
              <a:t>Демократия деңгейі бойынша жаһандық индекс </a:t>
            </a:r>
            <a:endParaRPr sz="3000">
              <a:latin typeface="Calibri"/>
              <a:cs typeface="Calibri"/>
            </a:endParaRPr>
          </a:p>
          <a:p>
            <a:pPr marL="476884">
              <a:lnSpc>
                <a:spcPct val="100000"/>
              </a:lnSpc>
              <a:spcBef>
                <a:spcPts val="2195"/>
              </a:spcBef>
              <a:tabLst>
                <a:tab pos="4096385" algn="l"/>
                <a:tab pos="7534909" algn="l"/>
              </a:tabLst>
            </a:pPr>
            <a:r>
              <a:rPr sz="2600" b="1" spc="50" dirty="0">
                <a:solidFill>
                  <a:srgbClr val="1D1D1B"/>
                </a:solidFill>
                <a:latin typeface="Calibri"/>
                <a:cs typeface="Calibri"/>
              </a:rPr>
              <a:t>1.</a:t>
            </a:r>
            <a:r>
              <a:rPr sz="2600" b="1" spc="-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600" b="1" spc="125" dirty="0">
                <a:solidFill>
                  <a:srgbClr val="1D1D1B"/>
                </a:solidFill>
                <a:latin typeface="Calibri"/>
                <a:cs typeface="Calibri"/>
              </a:rPr>
              <a:t>Норвегия	</a:t>
            </a:r>
            <a:r>
              <a:rPr sz="2600" b="1" spc="50" dirty="0">
                <a:solidFill>
                  <a:srgbClr val="1D1D1B"/>
                </a:solidFill>
                <a:latin typeface="Calibri"/>
                <a:cs typeface="Calibri"/>
              </a:rPr>
              <a:t>2.</a:t>
            </a:r>
            <a:r>
              <a:rPr sz="2600" b="1" spc="-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600" b="1" spc="95" dirty="0">
                <a:solidFill>
                  <a:srgbClr val="1D1D1B"/>
                </a:solidFill>
                <a:latin typeface="Calibri"/>
                <a:cs typeface="Calibri"/>
              </a:rPr>
              <a:t>Швеция	</a:t>
            </a:r>
            <a:r>
              <a:rPr sz="2600" b="1" spc="50" dirty="0">
                <a:solidFill>
                  <a:srgbClr val="1D1D1B"/>
                </a:solidFill>
                <a:latin typeface="Calibri"/>
                <a:cs typeface="Calibri"/>
              </a:rPr>
              <a:t>3.</a:t>
            </a:r>
            <a:r>
              <a:rPr sz="260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600" b="1" spc="90" dirty="0">
                <a:solidFill>
                  <a:srgbClr val="1D1D1B"/>
                </a:solidFill>
                <a:latin typeface="Calibri"/>
                <a:cs typeface="Calibri"/>
              </a:rPr>
              <a:t>Исландия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38614" y="4819929"/>
            <a:ext cx="133667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50" dirty="0">
                <a:solidFill>
                  <a:srgbClr val="1D1D1B"/>
                </a:solidFill>
                <a:latin typeface="Calibri"/>
                <a:cs typeface="Calibri"/>
              </a:rPr>
              <a:t>4.</a:t>
            </a:r>
            <a:r>
              <a:rPr sz="260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600" b="1" spc="95" dirty="0">
                <a:solidFill>
                  <a:srgbClr val="1D1D1B"/>
                </a:solidFill>
                <a:latin typeface="Calibri"/>
                <a:cs typeface="Calibri"/>
              </a:rPr>
              <a:t>Дания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78944" y="4819929"/>
            <a:ext cx="286702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50" dirty="0">
                <a:solidFill>
                  <a:srgbClr val="1D1D1B"/>
                </a:solidFill>
                <a:latin typeface="Calibri"/>
                <a:cs typeface="Calibri"/>
              </a:rPr>
              <a:t>5</a:t>
            </a:r>
            <a:r>
              <a:rPr sz="2600" b="1" spc="50">
                <a:solidFill>
                  <a:srgbClr val="1D1D1B"/>
                </a:solidFill>
                <a:latin typeface="Calibri"/>
                <a:cs typeface="Calibri"/>
              </a:rPr>
              <a:t>. </a:t>
            </a:r>
            <a:r>
              <a:rPr lang="kk-KZ" sz="2600" b="1" spc="130" dirty="0" smtClean="0">
                <a:solidFill>
                  <a:srgbClr val="1D1D1B"/>
                </a:solidFill>
                <a:latin typeface="Calibri"/>
                <a:cs typeface="Calibri"/>
              </a:rPr>
              <a:t>Жаңа</a:t>
            </a:r>
            <a:r>
              <a:rPr sz="2600" b="1" spc="-24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600" b="1" spc="90" dirty="0">
                <a:solidFill>
                  <a:srgbClr val="1D1D1B"/>
                </a:solidFill>
                <a:latin typeface="Calibri"/>
                <a:cs typeface="Calibri"/>
              </a:rPr>
              <a:t>Зеландия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73745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29243" y="171552"/>
            <a:ext cx="1045844" cy="7346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57994" y="144005"/>
            <a:ext cx="1150250" cy="6868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89947" y="6580947"/>
            <a:ext cx="391160" cy="51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45" dirty="0">
                <a:solidFill>
                  <a:srgbClr val="FFFFFF"/>
                </a:solidFill>
                <a:latin typeface="Arial Narrow"/>
                <a:cs typeface="Arial Narrow"/>
              </a:rPr>
              <a:t>11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9044" y="438861"/>
            <a:ext cx="7117456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270"/>
              </a:lnSpc>
            </a:pPr>
            <a:r>
              <a:rPr lang="kk-KZ" sz="3200" dirty="0" smtClean="0">
                <a:solidFill>
                  <a:srgbClr val="0070C0"/>
                </a:solidFill>
              </a:rPr>
              <a:t>БАҚ бостандығы демократиялық қоғамның маңызды көрсеткіші</a:t>
            </a:r>
            <a:endParaRPr sz="3400"/>
          </a:p>
        </p:txBody>
      </p:sp>
      <p:sp>
        <p:nvSpPr>
          <p:cNvPr id="4" name="object 4"/>
          <p:cNvSpPr/>
          <p:nvPr/>
        </p:nvSpPr>
        <p:spPr>
          <a:xfrm>
            <a:off x="417233" y="2356446"/>
            <a:ext cx="2766060" cy="2432685"/>
          </a:xfrm>
          <a:custGeom>
            <a:avLst/>
            <a:gdLst/>
            <a:ahLst/>
            <a:cxnLst/>
            <a:rect l="l" t="t" r="r" b="b"/>
            <a:pathLst>
              <a:path w="2766060" h="2432685">
                <a:moveTo>
                  <a:pt x="0" y="0"/>
                </a:moveTo>
                <a:lnTo>
                  <a:pt x="2766060" y="0"/>
                </a:lnTo>
                <a:lnTo>
                  <a:pt x="2766060" y="2432304"/>
                </a:lnTo>
                <a:lnTo>
                  <a:pt x="0" y="243230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853" y="2368067"/>
            <a:ext cx="2700655" cy="2362835"/>
          </a:xfrm>
          <a:custGeom>
            <a:avLst/>
            <a:gdLst/>
            <a:ahLst/>
            <a:cxnLst/>
            <a:rect l="l" t="t" r="r" b="b"/>
            <a:pathLst>
              <a:path w="2700655" h="2362835">
                <a:moveTo>
                  <a:pt x="0" y="2362339"/>
                </a:moveTo>
                <a:lnTo>
                  <a:pt x="2700121" y="2362339"/>
                </a:lnTo>
                <a:lnTo>
                  <a:pt x="2700121" y="0"/>
                </a:lnTo>
                <a:lnTo>
                  <a:pt x="0" y="0"/>
                </a:lnTo>
                <a:lnTo>
                  <a:pt x="0" y="2362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1164" y="2922003"/>
            <a:ext cx="2599550" cy="1756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1422" y="2356446"/>
            <a:ext cx="2766060" cy="2432685"/>
          </a:xfrm>
          <a:custGeom>
            <a:avLst/>
            <a:gdLst/>
            <a:ahLst/>
            <a:cxnLst/>
            <a:rect l="l" t="t" r="r" b="b"/>
            <a:pathLst>
              <a:path w="2766059" h="2432685">
                <a:moveTo>
                  <a:pt x="0" y="0"/>
                </a:moveTo>
                <a:lnTo>
                  <a:pt x="2766059" y="0"/>
                </a:lnTo>
                <a:lnTo>
                  <a:pt x="2766059" y="2432304"/>
                </a:lnTo>
                <a:lnTo>
                  <a:pt x="0" y="243230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3042" y="2368067"/>
            <a:ext cx="2700655" cy="2362835"/>
          </a:xfrm>
          <a:custGeom>
            <a:avLst/>
            <a:gdLst/>
            <a:ahLst/>
            <a:cxnLst/>
            <a:rect l="l" t="t" r="r" b="b"/>
            <a:pathLst>
              <a:path w="2700654" h="2362835">
                <a:moveTo>
                  <a:pt x="0" y="2362339"/>
                </a:moveTo>
                <a:lnTo>
                  <a:pt x="2700121" y="2362339"/>
                </a:lnTo>
                <a:lnTo>
                  <a:pt x="2700121" y="0"/>
                </a:lnTo>
                <a:lnTo>
                  <a:pt x="0" y="0"/>
                </a:lnTo>
                <a:lnTo>
                  <a:pt x="0" y="2362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25366" y="2922003"/>
            <a:ext cx="2599550" cy="1756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83297" y="2356446"/>
            <a:ext cx="2766060" cy="2432685"/>
          </a:xfrm>
          <a:custGeom>
            <a:avLst/>
            <a:gdLst/>
            <a:ahLst/>
            <a:cxnLst/>
            <a:rect l="l" t="t" r="r" b="b"/>
            <a:pathLst>
              <a:path w="2766059" h="2432685">
                <a:moveTo>
                  <a:pt x="0" y="0"/>
                </a:moveTo>
                <a:lnTo>
                  <a:pt x="2766060" y="0"/>
                </a:lnTo>
                <a:lnTo>
                  <a:pt x="2766060" y="2432304"/>
                </a:lnTo>
                <a:lnTo>
                  <a:pt x="0" y="243230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94917" y="2368067"/>
            <a:ext cx="2700655" cy="2362835"/>
          </a:xfrm>
          <a:custGeom>
            <a:avLst/>
            <a:gdLst/>
            <a:ahLst/>
            <a:cxnLst/>
            <a:rect l="l" t="t" r="r" b="b"/>
            <a:pathLst>
              <a:path w="2700654" h="2362835">
                <a:moveTo>
                  <a:pt x="0" y="2362339"/>
                </a:moveTo>
                <a:lnTo>
                  <a:pt x="2700121" y="2362339"/>
                </a:lnTo>
                <a:lnTo>
                  <a:pt x="2700121" y="0"/>
                </a:lnTo>
                <a:lnTo>
                  <a:pt x="0" y="0"/>
                </a:lnTo>
                <a:lnTo>
                  <a:pt x="0" y="2362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47229" y="2922003"/>
            <a:ext cx="2599563" cy="17568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95702" y="4918913"/>
            <a:ext cx="2766060" cy="2432685"/>
          </a:xfrm>
          <a:custGeom>
            <a:avLst/>
            <a:gdLst/>
            <a:ahLst/>
            <a:cxnLst/>
            <a:rect l="l" t="t" r="r" b="b"/>
            <a:pathLst>
              <a:path w="2766060" h="2432684">
                <a:moveTo>
                  <a:pt x="0" y="0"/>
                </a:moveTo>
                <a:lnTo>
                  <a:pt x="2766060" y="0"/>
                </a:lnTo>
                <a:lnTo>
                  <a:pt x="2766060" y="2432304"/>
                </a:lnTo>
                <a:lnTo>
                  <a:pt x="0" y="243230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07323" y="4930521"/>
            <a:ext cx="2700655" cy="2362835"/>
          </a:xfrm>
          <a:custGeom>
            <a:avLst/>
            <a:gdLst/>
            <a:ahLst/>
            <a:cxnLst/>
            <a:rect l="l" t="t" r="r" b="b"/>
            <a:pathLst>
              <a:path w="2700654" h="2362834">
                <a:moveTo>
                  <a:pt x="0" y="2362339"/>
                </a:moveTo>
                <a:lnTo>
                  <a:pt x="2700121" y="2362339"/>
                </a:lnTo>
                <a:lnTo>
                  <a:pt x="2700121" y="0"/>
                </a:lnTo>
                <a:lnTo>
                  <a:pt x="0" y="0"/>
                </a:lnTo>
                <a:lnTo>
                  <a:pt x="0" y="2362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59634" y="5508002"/>
            <a:ext cx="2599550" cy="17333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30265" y="4918913"/>
            <a:ext cx="2766060" cy="2432685"/>
          </a:xfrm>
          <a:custGeom>
            <a:avLst/>
            <a:gdLst/>
            <a:ahLst/>
            <a:cxnLst/>
            <a:rect l="l" t="t" r="r" b="b"/>
            <a:pathLst>
              <a:path w="2766059" h="2432684">
                <a:moveTo>
                  <a:pt x="0" y="0"/>
                </a:moveTo>
                <a:lnTo>
                  <a:pt x="2766059" y="0"/>
                </a:lnTo>
                <a:lnTo>
                  <a:pt x="2766059" y="2432304"/>
                </a:lnTo>
                <a:lnTo>
                  <a:pt x="0" y="243230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1873" y="4930521"/>
            <a:ext cx="2700655" cy="2362835"/>
          </a:xfrm>
          <a:custGeom>
            <a:avLst/>
            <a:gdLst/>
            <a:ahLst/>
            <a:cxnLst/>
            <a:rect l="l" t="t" r="r" b="b"/>
            <a:pathLst>
              <a:path w="2700654" h="2362834">
                <a:moveTo>
                  <a:pt x="0" y="2362339"/>
                </a:moveTo>
                <a:lnTo>
                  <a:pt x="2700121" y="2362339"/>
                </a:lnTo>
                <a:lnTo>
                  <a:pt x="2700121" y="0"/>
                </a:lnTo>
                <a:lnTo>
                  <a:pt x="0" y="0"/>
                </a:lnTo>
                <a:lnTo>
                  <a:pt x="0" y="2362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91085" y="5508006"/>
            <a:ext cx="2599550" cy="1733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44500" y="1306283"/>
            <a:ext cx="9497060" cy="1564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kk-KZ" sz="3200" b="1" dirty="0"/>
              <a:t>Демократия деңгейі бойынша жаһандық индекс</a:t>
            </a:r>
            <a:endParaRPr lang="ru-RU" sz="3200" b="1" dirty="0"/>
          </a:p>
          <a:p>
            <a:r>
              <a:rPr lang="kk-KZ" sz="3200" dirty="0"/>
              <a:t> </a:t>
            </a:r>
            <a:r>
              <a:rPr lang="kk-KZ" sz="3200" dirty="0" smtClean="0"/>
              <a:t>Сөз </a:t>
            </a:r>
            <a:r>
              <a:rPr lang="kk-KZ" sz="3200" dirty="0"/>
              <a:t>бостандығының дүниежүзілік индексі</a:t>
            </a:r>
            <a:endParaRPr sz="3000">
              <a:latin typeface="Calibri"/>
              <a:cs typeface="Calibri"/>
            </a:endParaRPr>
          </a:p>
          <a:p>
            <a:pPr marL="448309">
              <a:lnSpc>
                <a:spcPct val="100000"/>
              </a:lnSpc>
              <a:spcBef>
                <a:spcPts val="1405"/>
              </a:spcBef>
              <a:tabLst>
                <a:tab pos="4068445" algn="l"/>
                <a:tab pos="7369175" algn="l"/>
              </a:tabLst>
            </a:pPr>
            <a:r>
              <a:rPr sz="2600" b="1" spc="50" dirty="0">
                <a:solidFill>
                  <a:srgbClr val="1D1D1B"/>
                </a:solidFill>
                <a:latin typeface="Calibri"/>
                <a:cs typeface="Calibri"/>
              </a:rPr>
              <a:t>1.</a:t>
            </a:r>
            <a:r>
              <a:rPr sz="2600" b="1" spc="-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600" b="1" spc="125" dirty="0">
                <a:solidFill>
                  <a:srgbClr val="1D1D1B"/>
                </a:solidFill>
                <a:latin typeface="Calibri"/>
                <a:cs typeface="Calibri"/>
              </a:rPr>
              <a:t>Норвегия	</a:t>
            </a:r>
            <a:r>
              <a:rPr sz="2600" b="1" spc="50" dirty="0">
                <a:solidFill>
                  <a:srgbClr val="1D1D1B"/>
                </a:solidFill>
                <a:latin typeface="Calibri"/>
                <a:cs typeface="Calibri"/>
              </a:rPr>
              <a:t>2.</a:t>
            </a:r>
            <a:r>
              <a:rPr sz="2600" b="1" spc="-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600" b="1" spc="95" dirty="0">
                <a:solidFill>
                  <a:srgbClr val="1D1D1B"/>
                </a:solidFill>
                <a:latin typeface="Calibri"/>
                <a:cs typeface="Calibri"/>
              </a:rPr>
              <a:t>Швеция	</a:t>
            </a:r>
            <a:r>
              <a:rPr sz="2600" b="1" spc="50" dirty="0">
                <a:solidFill>
                  <a:srgbClr val="1D1D1B"/>
                </a:solidFill>
                <a:latin typeface="Calibri"/>
                <a:cs typeface="Calibri"/>
              </a:rPr>
              <a:t>3.</a:t>
            </a:r>
            <a:r>
              <a:rPr sz="260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600" b="1" spc="100" dirty="0">
                <a:solidFill>
                  <a:srgbClr val="1D1D1B"/>
                </a:solidFill>
                <a:latin typeface="Calibri"/>
                <a:cs typeface="Calibri"/>
              </a:rPr>
              <a:t>Финляндия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15399" y="5009997"/>
            <a:ext cx="133667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50" dirty="0">
                <a:solidFill>
                  <a:srgbClr val="1D1D1B"/>
                </a:solidFill>
                <a:latin typeface="Calibri"/>
                <a:cs typeface="Calibri"/>
              </a:rPr>
              <a:t>4.</a:t>
            </a:r>
            <a:r>
              <a:rPr sz="260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600" b="1" spc="95" dirty="0">
                <a:solidFill>
                  <a:srgbClr val="1D1D1B"/>
                </a:solidFill>
                <a:latin typeface="Calibri"/>
                <a:cs typeface="Calibri"/>
              </a:rPr>
              <a:t>Дания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14606" y="5009997"/>
            <a:ext cx="234886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50" dirty="0">
                <a:solidFill>
                  <a:srgbClr val="1D1D1B"/>
                </a:solidFill>
                <a:latin typeface="Calibri"/>
                <a:cs typeface="Calibri"/>
              </a:rPr>
              <a:t>5.</a:t>
            </a:r>
            <a:r>
              <a:rPr sz="260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600" b="1" spc="90" dirty="0">
                <a:solidFill>
                  <a:srgbClr val="1D1D1B"/>
                </a:solidFill>
                <a:latin typeface="Calibri"/>
                <a:cs typeface="Calibri"/>
              </a:rPr>
              <a:t>Нидерланды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73745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29243" y="171552"/>
            <a:ext cx="1045844" cy="7346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57994" y="144005"/>
            <a:ext cx="1150250" cy="6868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2887" y="1368691"/>
            <a:ext cx="10022205" cy="5966460"/>
          </a:xfrm>
          <a:custGeom>
            <a:avLst/>
            <a:gdLst/>
            <a:ahLst/>
            <a:cxnLst/>
            <a:rect l="l" t="t" r="r" b="b"/>
            <a:pathLst>
              <a:path w="10022205" h="5966459">
                <a:moveTo>
                  <a:pt x="0" y="0"/>
                </a:moveTo>
                <a:lnTo>
                  <a:pt x="10021824" y="0"/>
                </a:lnTo>
                <a:lnTo>
                  <a:pt x="10021824" y="5966460"/>
                </a:lnTo>
                <a:lnTo>
                  <a:pt x="0" y="596646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383004"/>
            <a:ext cx="9941560" cy="5888990"/>
          </a:xfrm>
          <a:custGeom>
            <a:avLst/>
            <a:gdLst/>
            <a:ahLst/>
            <a:cxnLst/>
            <a:rect l="l" t="t" r="r" b="b"/>
            <a:pathLst>
              <a:path w="9941560" h="5888990">
                <a:moveTo>
                  <a:pt x="0" y="5889002"/>
                </a:moveTo>
                <a:lnTo>
                  <a:pt x="9941344" y="5889002"/>
                </a:lnTo>
                <a:lnTo>
                  <a:pt x="9941344" y="0"/>
                </a:lnTo>
                <a:lnTo>
                  <a:pt x="0" y="0"/>
                </a:lnTo>
                <a:lnTo>
                  <a:pt x="0" y="5889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1194" y="1364475"/>
            <a:ext cx="3992879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z="2500" b="1" spc="-270" dirty="0" smtClean="0">
                <a:solidFill>
                  <a:srgbClr val="1D1D1B"/>
                </a:solidFill>
                <a:latin typeface="Calibri"/>
                <a:cs typeface="Calibri"/>
              </a:rPr>
              <a:t>Демократия деңгейінің индексі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6103" y="1364475"/>
            <a:ext cx="2982595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z="2500" b="1" spc="-270" dirty="0" smtClean="0">
                <a:solidFill>
                  <a:srgbClr val="1D1D1B"/>
                </a:solidFill>
                <a:latin typeface="Calibri"/>
                <a:cs typeface="Calibri"/>
              </a:rPr>
              <a:t>Сөз бостандығы индексі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41357" y="6634490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26656" y="6168504"/>
            <a:ext cx="3667125" cy="98298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Times New Roman"/>
              <a:cs typeface="Times New Roman"/>
            </a:endParaRPr>
          </a:p>
          <a:p>
            <a:pPr marR="117475" algn="r">
              <a:lnSpc>
                <a:spcPct val="100000"/>
              </a:lnSpc>
            </a:pPr>
            <a:r>
              <a:rPr sz="3200" b="1" spc="-45" dirty="0">
                <a:solidFill>
                  <a:srgbClr val="FFFFFF"/>
                </a:solidFill>
                <a:latin typeface="Arial Narrow"/>
                <a:cs typeface="Arial Narrow"/>
              </a:rPr>
              <a:t>12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9044" y="448818"/>
            <a:ext cx="7422256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270"/>
              </a:lnSpc>
            </a:pPr>
            <a:r>
              <a:rPr lang="kk-KZ" sz="3200" dirty="0" smtClean="0">
                <a:solidFill>
                  <a:srgbClr val="0070C0"/>
                </a:solidFill>
              </a:rPr>
              <a:t>БАҚ бостандығы демократиялық қоғамның маңызды көрсеткіші</a:t>
            </a:r>
            <a:endParaRPr sz="3400"/>
          </a:p>
        </p:txBody>
      </p:sp>
      <p:sp>
        <p:nvSpPr>
          <p:cNvPr id="9" name="object 9"/>
          <p:cNvSpPr/>
          <p:nvPr/>
        </p:nvSpPr>
        <p:spPr>
          <a:xfrm>
            <a:off x="621677" y="1794065"/>
            <a:ext cx="3987165" cy="982980"/>
          </a:xfrm>
          <a:custGeom>
            <a:avLst/>
            <a:gdLst/>
            <a:ahLst/>
            <a:cxnLst/>
            <a:rect l="l" t="t" r="r" b="b"/>
            <a:pathLst>
              <a:path w="3987165" h="982980">
                <a:moveTo>
                  <a:pt x="0" y="0"/>
                </a:moveTo>
                <a:lnTo>
                  <a:pt x="3986784" y="0"/>
                </a:lnTo>
                <a:lnTo>
                  <a:pt x="3986784" y="982980"/>
                </a:lnTo>
                <a:lnTo>
                  <a:pt x="0" y="98298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6003" y="1808378"/>
            <a:ext cx="3907154" cy="903605"/>
          </a:xfrm>
          <a:custGeom>
            <a:avLst/>
            <a:gdLst/>
            <a:ahLst/>
            <a:cxnLst/>
            <a:rect l="l" t="t" r="r" b="b"/>
            <a:pathLst>
              <a:path w="3907154" h="903605">
                <a:moveTo>
                  <a:pt x="0" y="903325"/>
                </a:moveTo>
                <a:lnTo>
                  <a:pt x="3907015" y="903325"/>
                </a:lnTo>
                <a:lnTo>
                  <a:pt x="3907015" y="0"/>
                </a:lnTo>
                <a:lnTo>
                  <a:pt x="0" y="0"/>
                </a:lnTo>
                <a:lnTo>
                  <a:pt x="0" y="903325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63801" y="1625041"/>
            <a:ext cx="1237615" cy="125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b="1" spc="-80" smtClean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r>
              <a:rPr lang="kk-KZ" sz="2500" b="1" spc="-370" dirty="0" smtClean="0">
                <a:solidFill>
                  <a:srgbClr val="FFFFFF"/>
                </a:solidFill>
                <a:latin typeface="Calibri"/>
                <a:cs typeface="Calibri"/>
              </a:rPr>
              <a:t>ОРЫН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21678" y="1794065"/>
            <a:ext cx="3667125" cy="982980"/>
          </a:xfrm>
          <a:custGeom>
            <a:avLst/>
            <a:gdLst/>
            <a:ahLst/>
            <a:cxnLst/>
            <a:rect l="l" t="t" r="r" b="b"/>
            <a:pathLst>
              <a:path w="3667125" h="982980">
                <a:moveTo>
                  <a:pt x="0" y="0"/>
                </a:moveTo>
                <a:lnTo>
                  <a:pt x="3666744" y="0"/>
                </a:lnTo>
                <a:lnTo>
                  <a:pt x="3666744" y="982980"/>
                </a:lnTo>
                <a:lnTo>
                  <a:pt x="0" y="98298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36004" y="1808378"/>
            <a:ext cx="3588385" cy="903605"/>
          </a:xfrm>
          <a:custGeom>
            <a:avLst/>
            <a:gdLst/>
            <a:ahLst/>
            <a:cxnLst/>
            <a:rect l="l" t="t" r="r" b="b"/>
            <a:pathLst>
              <a:path w="3588384" h="903605">
                <a:moveTo>
                  <a:pt x="0" y="903325"/>
                </a:moveTo>
                <a:lnTo>
                  <a:pt x="3588372" y="903325"/>
                </a:lnTo>
                <a:lnTo>
                  <a:pt x="3588372" y="0"/>
                </a:lnTo>
                <a:lnTo>
                  <a:pt x="0" y="0"/>
                </a:lnTo>
                <a:lnTo>
                  <a:pt x="0" y="903325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579118" y="1625041"/>
            <a:ext cx="1688464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0" b="1" spc="-100" smtClean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sz="8000" b="1" spc="-80" smtClean="0">
                <a:solidFill>
                  <a:srgbClr val="FFFFFF"/>
                </a:solidFill>
                <a:latin typeface="Arial Narrow"/>
                <a:cs typeface="Arial Narrow"/>
              </a:rPr>
              <a:t>0</a:t>
            </a:r>
            <a:r>
              <a:rPr lang="kk-KZ" sz="2500" b="1" spc="-370" dirty="0">
                <a:solidFill>
                  <a:srgbClr val="FFFFFF"/>
                </a:solidFill>
                <a:cs typeface="Calibri"/>
              </a:rPr>
              <a:t>ОРЫН</a:t>
            </a:r>
            <a:endParaRPr lang="kk-KZ" sz="2500" dirty="0">
              <a:cs typeface="Calibri"/>
            </a:endParaRPr>
          </a:p>
          <a:p>
            <a:pPr marL="12700"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6668" y="3235451"/>
            <a:ext cx="3987165" cy="982980"/>
          </a:xfrm>
          <a:custGeom>
            <a:avLst/>
            <a:gdLst/>
            <a:ahLst/>
            <a:cxnLst/>
            <a:rect l="l" t="t" r="r" b="b"/>
            <a:pathLst>
              <a:path w="3987165" h="982979">
                <a:moveTo>
                  <a:pt x="0" y="0"/>
                </a:moveTo>
                <a:lnTo>
                  <a:pt x="3986784" y="0"/>
                </a:lnTo>
                <a:lnTo>
                  <a:pt x="3986784" y="982980"/>
                </a:lnTo>
                <a:lnTo>
                  <a:pt x="0" y="98298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0981" y="3249777"/>
            <a:ext cx="3907154" cy="903605"/>
          </a:xfrm>
          <a:custGeom>
            <a:avLst/>
            <a:gdLst/>
            <a:ahLst/>
            <a:cxnLst/>
            <a:rect l="l" t="t" r="r" b="b"/>
            <a:pathLst>
              <a:path w="3907154" h="903604">
                <a:moveTo>
                  <a:pt x="0" y="903325"/>
                </a:moveTo>
                <a:lnTo>
                  <a:pt x="3907015" y="903325"/>
                </a:lnTo>
                <a:lnTo>
                  <a:pt x="3907015" y="0"/>
                </a:lnTo>
                <a:lnTo>
                  <a:pt x="0" y="0"/>
                </a:lnTo>
                <a:lnTo>
                  <a:pt x="0" y="903325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69261" y="3066440"/>
            <a:ext cx="1237615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0" b="1" spc="-80" smtClean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r>
              <a:rPr lang="kk-KZ" sz="2500" b="1" spc="-370" dirty="0">
                <a:solidFill>
                  <a:srgbClr val="FFFFFF"/>
                </a:solidFill>
                <a:cs typeface="Calibri"/>
              </a:rPr>
              <a:t>ОРЫН</a:t>
            </a:r>
            <a:endParaRPr lang="kk-KZ" sz="2500" dirty="0">
              <a:cs typeface="Calibri"/>
            </a:endParaRPr>
          </a:p>
          <a:p>
            <a:pPr marL="12700"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26656" y="3235451"/>
            <a:ext cx="3667125" cy="982980"/>
          </a:xfrm>
          <a:custGeom>
            <a:avLst/>
            <a:gdLst/>
            <a:ahLst/>
            <a:cxnLst/>
            <a:rect l="l" t="t" r="r" b="b"/>
            <a:pathLst>
              <a:path w="3667125" h="982979">
                <a:moveTo>
                  <a:pt x="0" y="0"/>
                </a:moveTo>
                <a:lnTo>
                  <a:pt x="3666744" y="0"/>
                </a:lnTo>
                <a:lnTo>
                  <a:pt x="3666744" y="982980"/>
                </a:lnTo>
                <a:lnTo>
                  <a:pt x="0" y="98298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40969" y="3249777"/>
            <a:ext cx="3588385" cy="903605"/>
          </a:xfrm>
          <a:custGeom>
            <a:avLst/>
            <a:gdLst/>
            <a:ahLst/>
            <a:cxnLst/>
            <a:rect l="l" t="t" r="r" b="b"/>
            <a:pathLst>
              <a:path w="3588384" h="903604">
                <a:moveTo>
                  <a:pt x="0" y="903325"/>
                </a:moveTo>
                <a:lnTo>
                  <a:pt x="3588372" y="903325"/>
                </a:lnTo>
                <a:lnTo>
                  <a:pt x="3588372" y="0"/>
                </a:lnTo>
                <a:lnTo>
                  <a:pt x="0" y="0"/>
                </a:lnTo>
                <a:lnTo>
                  <a:pt x="0" y="903325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584567" y="3066440"/>
            <a:ext cx="1688464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0" b="1" spc="-100" smtClean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sz="8000" b="1" spc="-80" smtClean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r>
              <a:rPr lang="kk-KZ" sz="2500" b="1" spc="-370" dirty="0">
                <a:solidFill>
                  <a:srgbClr val="FFFFFF"/>
                </a:solidFill>
                <a:cs typeface="Calibri"/>
              </a:rPr>
              <a:t>ОРЫН</a:t>
            </a:r>
            <a:endParaRPr lang="kk-KZ" sz="2500" dirty="0">
              <a:cs typeface="Calibri"/>
            </a:endParaRPr>
          </a:p>
          <a:p>
            <a:pPr marL="12700"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4179" y="4673777"/>
            <a:ext cx="3987165" cy="982980"/>
          </a:xfrm>
          <a:custGeom>
            <a:avLst/>
            <a:gdLst/>
            <a:ahLst/>
            <a:cxnLst/>
            <a:rect l="l" t="t" r="r" b="b"/>
            <a:pathLst>
              <a:path w="3987165" h="982979">
                <a:moveTo>
                  <a:pt x="0" y="0"/>
                </a:moveTo>
                <a:lnTo>
                  <a:pt x="3986784" y="0"/>
                </a:lnTo>
                <a:lnTo>
                  <a:pt x="3986784" y="982980"/>
                </a:lnTo>
                <a:lnTo>
                  <a:pt x="0" y="98298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8492" y="4688103"/>
            <a:ext cx="3907154" cy="903605"/>
          </a:xfrm>
          <a:custGeom>
            <a:avLst/>
            <a:gdLst/>
            <a:ahLst/>
            <a:cxnLst/>
            <a:rect l="l" t="t" r="r" b="b"/>
            <a:pathLst>
              <a:path w="3907154" h="903604">
                <a:moveTo>
                  <a:pt x="0" y="903325"/>
                </a:moveTo>
                <a:lnTo>
                  <a:pt x="3907015" y="903325"/>
                </a:lnTo>
                <a:lnTo>
                  <a:pt x="3907015" y="0"/>
                </a:lnTo>
                <a:lnTo>
                  <a:pt x="0" y="0"/>
                </a:lnTo>
                <a:lnTo>
                  <a:pt x="0" y="903325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966531" y="4504766"/>
            <a:ext cx="1237615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0" b="1" spc="-80" smtClean="0">
                <a:solidFill>
                  <a:srgbClr val="FFFFFF"/>
                </a:solidFill>
                <a:latin typeface="Arial Narrow"/>
                <a:cs typeface="Arial Narrow"/>
              </a:rPr>
              <a:t>9</a:t>
            </a:r>
            <a:r>
              <a:rPr lang="kk-KZ" sz="2500" b="1" spc="-370" dirty="0">
                <a:solidFill>
                  <a:srgbClr val="FFFFFF"/>
                </a:solidFill>
                <a:cs typeface="Calibri"/>
              </a:rPr>
              <a:t>ОРЫН</a:t>
            </a:r>
            <a:endParaRPr lang="kk-KZ" sz="2500" dirty="0">
              <a:cs typeface="Calibri"/>
            </a:endParaRPr>
          </a:p>
          <a:p>
            <a:pPr marL="12700"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24167" y="4673777"/>
            <a:ext cx="3667125" cy="982980"/>
          </a:xfrm>
          <a:custGeom>
            <a:avLst/>
            <a:gdLst/>
            <a:ahLst/>
            <a:cxnLst/>
            <a:rect l="l" t="t" r="r" b="b"/>
            <a:pathLst>
              <a:path w="3667125" h="982979">
                <a:moveTo>
                  <a:pt x="0" y="0"/>
                </a:moveTo>
                <a:lnTo>
                  <a:pt x="3666744" y="0"/>
                </a:lnTo>
                <a:lnTo>
                  <a:pt x="3666744" y="982980"/>
                </a:lnTo>
                <a:lnTo>
                  <a:pt x="0" y="98298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38480" y="4688103"/>
            <a:ext cx="3588385" cy="903605"/>
          </a:xfrm>
          <a:custGeom>
            <a:avLst/>
            <a:gdLst/>
            <a:ahLst/>
            <a:cxnLst/>
            <a:rect l="l" t="t" r="r" b="b"/>
            <a:pathLst>
              <a:path w="3588384" h="903604">
                <a:moveTo>
                  <a:pt x="0" y="903325"/>
                </a:moveTo>
                <a:lnTo>
                  <a:pt x="3588372" y="903325"/>
                </a:lnTo>
                <a:lnTo>
                  <a:pt x="3588372" y="0"/>
                </a:lnTo>
                <a:lnTo>
                  <a:pt x="0" y="0"/>
                </a:lnTo>
                <a:lnTo>
                  <a:pt x="0" y="903325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807388" y="4504766"/>
            <a:ext cx="1237615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0" b="1" spc="-80" smtClean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r>
              <a:rPr lang="kk-KZ" sz="2500" b="1" spc="-370" dirty="0">
                <a:solidFill>
                  <a:srgbClr val="FFFFFF"/>
                </a:solidFill>
                <a:cs typeface="Calibri"/>
              </a:rPr>
              <a:t>ОРЫН</a:t>
            </a:r>
            <a:endParaRPr lang="kk-KZ" sz="2500" dirty="0">
              <a:cs typeface="Calibri"/>
            </a:endParaRPr>
          </a:p>
          <a:p>
            <a:pPr marL="12700"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26668" y="6168504"/>
            <a:ext cx="3987165" cy="982980"/>
          </a:xfrm>
          <a:custGeom>
            <a:avLst/>
            <a:gdLst/>
            <a:ahLst/>
            <a:cxnLst/>
            <a:rect l="l" t="t" r="r" b="b"/>
            <a:pathLst>
              <a:path w="3987165" h="982979">
                <a:moveTo>
                  <a:pt x="0" y="0"/>
                </a:moveTo>
                <a:lnTo>
                  <a:pt x="3986784" y="0"/>
                </a:lnTo>
                <a:lnTo>
                  <a:pt x="3986784" y="982980"/>
                </a:lnTo>
                <a:lnTo>
                  <a:pt x="0" y="98298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981" y="6182829"/>
            <a:ext cx="3907154" cy="903605"/>
          </a:xfrm>
          <a:custGeom>
            <a:avLst/>
            <a:gdLst/>
            <a:ahLst/>
            <a:cxnLst/>
            <a:rect l="l" t="t" r="r" b="b"/>
            <a:pathLst>
              <a:path w="3907154" h="903604">
                <a:moveTo>
                  <a:pt x="0" y="903325"/>
                </a:moveTo>
                <a:lnTo>
                  <a:pt x="3907015" y="903325"/>
                </a:lnTo>
                <a:lnTo>
                  <a:pt x="3907015" y="0"/>
                </a:lnTo>
                <a:lnTo>
                  <a:pt x="0" y="0"/>
                </a:lnTo>
                <a:lnTo>
                  <a:pt x="0" y="903325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743722" y="5999490"/>
            <a:ext cx="1688464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0" b="1" spc="-100" smtClean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sz="8000" b="1" spc="-80" smtClean="0">
                <a:solidFill>
                  <a:srgbClr val="FFFFFF"/>
                </a:solidFill>
                <a:latin typeface="Arial Narrow"/>
                <a:cs typeface="Arial Narrow"/>
              </a:rPr>
              <a:t>0</a:t>
            </a:r>
            <a:r>
              <a:rPr lang="kk-KZ" sz="2500" b="1" spc="-370" dirty="0">
                <a:solidFill>
                  <a:srgbClr val="FFFFFF"/>
                </a:solidFill>
                <a:cs typeface="Calibri"/>
              </a:rPr>
              <a:t>ОРЫН</a:t>
            </a:r>
            <a:endParaRPr lang="kk-KZ" sz="2500" dirty="0">
              <a:cs typeface="Calibri"/>
            </a:endParaRPr>
          </a:p>
          <a:p>
            <a:pPr marL="12700"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626656" y="6168504"/>
            <a:ext cx="3667125" cy="982980"/>
          </a:xfrm>
          <a:custGeom>
            <a:avLst/>
            <a:gdLst/>
            <a:ahLst/>
            <a:cxnLst/>
            <a:rect l="l" t="t" r="r" b="b"/>
            <a:pathLst>
              <a:path w="3667125" h="982979">
                <a:moveTo>
                  <a:pt x="0" y="0"/>
                </a:moveTo>
                <a:lnTo>
                  <a:pt x="3666744" y="0"/>
                </a:lnTo>
                <a:lnTo>
                  <a:pt x="3666744" y="982980"/>
                </a:lnTo>
                <a:lnTo>
                  <a:pt x="0" y="98298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40969" y="6182829"/>
            <a:ext cx="3588385" cy="903605"/>
          </a:xfrm>
          <a:custGeom>
            <a:avLst/>
            <a:gdLst/>
            <a:ahLst/>
            <a:cxnLst/>
            <a:rect l="l" t="t" r="r" b="b"/>
            <a:pathLst>
              <a:path w="3588384" h="903604">
                <a:moveTo>
                  <a:pt x="0" y="903325"/>
                </a:moveTo>
                <a:lnTo>
                  <a:pt x="3588372" y="903325"/>
                </a:lnTo>
                <a:lnTo>
                  <a:pt x="3588372" y="0"/>
                </a:lnTo>
                <a:lnTo>
                  <a:pt x="0" y="0"/>
                </a:lnTo>
                <a:lnTo>
                  <a:pt x="0" y="903325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810118" y="5999490"/>
            <a:ext cx="1237615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0" b="1" spc="-80" smtClean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r>
              <a:rPr lang="kk-KZ" sz="2500" b="1" spc="-370" dirty="0">
                <a:solidFill>
                  <a:srgbClr val="FFFFFF"/>
                </a:solidFill>
                <a:cs typeface="Calibri"/>
              </a:rPr>
              <a:t>ОРЫН</a:t>
            </a:r>
            <a:endParaRPr lang="kk-KZ" sz="2500" dirty="0">
              <a:cs typeface="Calibri"/>
            </a:endParaRPr>
          </a:p>
          <a:p>
            <a:pPr marL="12700"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16703" y="1455089"/>
            <a:ext cx="1009015" cy="27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7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700" b="1" spc="7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700" b="1" spc="50" dirty="0">
                <a:solidFill>
                  <a:srgbClr val="1D1D1B"/>
                </a:solidFill>
                <a:latin typeface="Calibri"/>
                <a:cs typeface="Calibri"/>
              </a:rPr>
              <a:t>ландия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34559" y="2902915"/>
            <a:ext cx="1663700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z="1700" b="1" spc="85" dirty="0" smtClean="0">
                <a:solidFill>
                  <a:srgbClr val="1D1D1B"/>
                </a:solidFill>
                <a:latin typeface="Calibri"/>
                <a:cs typeface="Calibri"/>
              </a:rPr>
              <a:t>Жаңа</a:t>
            </a:r>
            <a:r>
              <a:rPr sz="1700" b="1" spc="-135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b="1" spc="60" dirty="0">
                <a:solidFill>
                  <a:srgbClr val="1D1D1B"/>
                </a:solidFill>
                <a:latin typeface="Calibri"/>
                <a:cs typeface="Calibri"/>
              </a:rPr>
              <a:t>Зеландия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05082" y="4310798"/>
            <a:ext cx="1188720" cy="27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80" dirty="0">
                <a:solidFill>
                  <a:srgbClr val="1D1D1B"/>
                </a:solidFill>
                <a:latin typeface="Calibri"/>
                <a:cs typeface="Calibri"/>
              </a:rPr>
              <a:t>Фи</a:t>
            </a:r>
            <a:r>
              <a:rPr sz="1700" b="1" spc="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700" b="1" spc="60" dirty="0">
                <a:solidFill>
                  <a:srgbClr val="1D1D1B"/>
                </a:solidFill>
                <a:latin typeface="Calibri"/>
                <a:cs typeface="Calibri"/>
              </a:rPr>
              <a:t>ляндия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30381" y="5805474"/>
            <a:ext cx="1325245" cy="27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55" dirty="0">
                <a:solidFill>
                  <a:srgbClr val="1D1D1B"/>
                </a:solidFill>
                <a:latin typeface="Calibri"/>
                <a:cs typeface="Calibri"/>
              </a:rPr>
              <a:t>Нидерланды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711941" y="1712810"/>
            <a:ext cx="1811020" cy="1143000"/>
          </a:xfrm>
          <a:custGeom>
            <a:avLst/>
            <a:gdLst/>
            <a:ahLst/>
            <a:cxnLst/>
            <a:rect l="l" t="t" r="r" b="b"/>
            <a:pathLst>
              <a:path w="1811020" h="1143000">
                <a:moveTo>
                  <a:pt x="0" y="0"/>
                </a:moveTo>
                <a:lnTo>
                  <a:pt x="1810511" y="0"/>
                </a:lnTo>
                <a:lnTo>
                  <a:pt x="1810511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26254" y="1727149"/>
            <a:ext cx="1734108" cy="1065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11941" y="3154210"/>
            <a:ext cx="1811020" cy="1143000"/>
          </a:xfrm>
          <a:custGeom>
            <a:avLst/>
            <a:gdLst/>
            <a:ahLst/>
            <a:cxnLst/>
            <a:rect l="l" t="t" r="r" b="b"/>
            <a:pathLst>
              <a:path w="1811020" h="1143000">
                <a:moveTo>
                  <a:pt x="0" y="0"/>
                </a:moveTo>
                <a:lnTo>
                  <a:pt x="1810511" y="0"/>
                </a:lnTo>
                <a:lnTo>
                  <a:pt x="1810511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26254" y="3168535"/>
            <a:ext cx="1734108" cy="1065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11941" y="4589475"/>
            <a:ext cx="1811020" cy="1152525"/>
          </a:xfrm>
          <a:custGeom>
            <a:avLst/>
            <a:gdLst/>
            <a:ahLst/>
            <a:cxnLst/>
            <a:rect l="l" t="t" r="r" b="b"/>
            <a:pathLst>
              <a:path w="1811020" h="1152525">
                <a:moveTo>
                  <a:pt x="0" y="0"/>
                </a:moveTo>
                <a:lnTo>
                  <a:pt x="1810511" y="0"/>
                </a:lnTo>
                <a:lnTo>
                  <a:pt x="1810511" y="1152143"/>
                </a:lnTo>
                <a:lnTo>
                  <a:pt x="0" y="115214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26254" y="4603793"/>
            <a:ext cx="1734108" cy="1071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21085" y="6075400"/>
            <a:ext cx="1797050" cy="1225550"/>
          </a:xfrm>
          <a:custGeom>
            <a:avLst/>
            <a:gdLst/>
            <a:ahLst/>
            <a:cxnLst/>
            <a:rect l="l" t="t" r="r" b="b"/>
            <a:pathLst>
              <a:path w="1797050" h="1225550">
                <a:moveTo>
                  <a:pt x="0" y="0"/>
                </a:moveTo>
                <a:lnTo>
                  <a:pt x="1796795" y="0"/>
                </a:lnTo>
                <a:lnTo>
                  <a:pt x="1796795" y="1225296"/>
                </a:lnTo>
                <a:lnTo>
                  <a:pt x="0" y="1225296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31867" y="6089718"/>
            <a:ext cx="1721929" cy="11481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16163" y="12"/>
            <a:ext cx="2475865" cy="1034415"/>
          </a:xfrm>
          <a:custGeom>
            <a:avLst/>
            <a:gdLst/>
            <a:ahLst/>
            <a:cxnLst/>
            <a:rect l="l" t="t" r="r" b="b"/>
            <a:pathLst>
              <a:path w="2475865" h="1034415">
                <a:moveTo>
                  <a:pt x="2475839" y="0"/>
                </a:moveTo>
                <a:lnTo>
                  <a:pt x="0" y="0"/>
                </a:lnTo>
                <a:lnTo>
                  <a:pt x="661123" y="1033957"/>
                </a:lnTo>
                <a:lnTo>
                  <a:pt x="2475839" y="1033957"/>
                </a:lnTo>
                <a:lnTo>
                  <a:pt x="2475839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559482" y="152515"/>
            <a:ext cx="1045845" cy="7346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488233" y="124968"/>
            <a:ext cx="1150250" cy="6868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044" y="448818"/>
            <a:ext cx="8031856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270"/>
              </a:lnSpc>
            </a:pPr>
            <a:r>
              <a:rPr lang="kk-KZ" sz="3400" spc="130" dirty="0" smtClean="0">
                <a:solidFill>
                  <a:srgbClr val="0069A9"/>
                </a:solidFill>
              </a:rPr>
              <a:t>БАҚ бостандығы және қоғамның демократиялану деңгейі </a:t>
            </a:r>
            <a:endParaRPr sz="3400"/>
          </a:p>
        </p:txBody>
      </p:sp>
      <p:sp>
        <p:nvSpPr>
          <p:cNvPr id="3" name="object 3"/>
          <p:cNvSpPr/>
          <p:nvPr/>
        </p:nvSpPr>
        <p:spPr>
          <a:xfrm>
            <a:off x="5493689" y="1368691"/>
            <a:ext cx="4805680" cy="5966460"/>
          </a:xfrm>
          <a:custGeom>
            <a:avLst/>
            <a:gdLst/>
            <a:ahLst/>
            <a:cxnLst/>
            <a:rect l="l" t="t" r="r" b="b"/>
            <a:pathLst>
              <a:path w="4805680" h="5966459">
                <a:moveTo>
                  <a:pt x="0" y="0"/>
                </a:moveTo>
                <a:lnTo>
                  <a:pt x="4805171" y="0"/>
                </a:lnTo>
                <a:lnTo>
                  <a:pt x="4805171" y="5966460"/>
                </a:lnTo>
                <a:lnTo>
                  <a:pt x="0" y="596646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08002" y="1383004"/>
            <a:ext cx="4726940" cy="5888990"/>
          </a:xfrm>
          <a:custGeom>
            <a:avLst/>
            <a:gdLst/>
            <a:ahLst/>
            <a:cxnLst/>
            <a:rect l="l" t="t" r="r" b="b"/>
            <a:pathLst>
              <a:path w="4726940" h="5888990">
                <a:moveTo>
                  <a:pt x="0" y="5889002"/>
                </a:moveTo>
                <a:lnTo>
                  <a:pt x="4726800" y="5889002"/>
                </a:lnTo>
                <a:lnTo>
                  <a:pt x="4726800" y="0"/>
                </a:lnTo>
                <a:lnTo>
                  <a:pt x="0" y="0"/>
                </a:lnTo>
                <a:lnTo>
                  <a:pt x="0" y="5889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5863" y="2252840"/>
            <a:ext cx="2057400" cy="1609725"/>
          </a:xfrm>
          <a:custGeom>
            <a:avLst/>
            <a:gdLst/>
            <a:ahLst/>
            <a:cxnLst/>
            <a:rect l="l" t="t" r="r" b="b"/>
            <a:pathLst>
              <a:path w="2057400" h="1609725">
                <a:moveTo>
                  <a:pt x="0" y="0"/>
                </a:moveTo>
                <a:lnTo>
                  <a:pt x="2057400" y="0"/>
                </a:lnTo>
                <a:lnTo>
                  <a:pt x="2057400" y="1609343"/>
                </a:lnTo>
                <a:lnTo>
                  <a:pt x="0" y="160934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3064" y="2260041"/>
            <a:ext cx="2007870" cy="1560830"/>
          </a:xfrm>
          <a:custGeom>
            <a:avLst/>
            <a:gdLst/>
            <a:ahLst/>
            <a:cxnLst/>
            <a:rect l="l" t="t" r="r" b="b"/>
            <a:pathLst>
              <a:path w="2007870" h="1560829">
                <a:moveTo>
                  <a:pt x="0" y="1560461"/>
                </a:moveTo>
                <a:lnTo>
                  <a:pt x="2007857" y="1560461"/>
                </a:lnTo>
                <a:lnTo>
                  <a:pt x="2007857" y="0"/>
                </a:lnTo>
                <a:lnTo>
                  <a:pt x="0" y="0"/>
                </a:lnTo>
                <a:lnTo>
                  <a:pt x="0" y="1560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9665" y="2590622"/>
            <a:ext cx="1933077" cy="1198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49867" y="2252840"/>
            <a:ext cx="2057400" cy="1609725"/>
          </a:xfrm>
          <a:custGeom>
            <a:avLst/>
            <a:gdLst/>
            <a:ahLst/>
            <a:cxnLst/>
            <a:rect l="l" t="t" r="r" b="b"/>
            <a:pathLst>
              <a:path w="2057400" h="1609725">
                <a:moveTo>
                  <a:pt x="0" y="0"/>
                </a:moveTo>
                <a:lnTo>
                  <a:pt x="2057400" y="0"/>
                </a:lnTo>
                <a:lnTo>
                  <a:pt x="2057400" y="1609343"/>
                </a:lnTo>
                <a:lnTo>
                  <a:pt x="0" y="160934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57068" y="2260041"/>
            <a:ext cx="2007870" cy="1560830"/>
          </a:xfrm>
          <a:custGeom>
            <a:avLst/>
            <a:gdLst/>
            <a:ahLst/>
            <a:cxnLst/>
            <a:rect l="l" t="t" r="r" b="b"/>
            <a:pathLst>
              <a:path w="2007870" h="1560829">
                <a:moveTo>
                  <a:pt x="0" y="1560461"/>
                </a:moveTo>
                <a:lnTo>
                  <a:pt x="2007857" y="1560461"/>
                </a:lnTo>
                <a:lnTo>
                  <a:pt x="2007857" y="0"/>
                </a:lnTo>
                <a:lnTo>
                  <a:pt x="0" y="0"/>
                </a:lnTo>
                <a:lnTo>
                  <a:pt x="0" y="1560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3669" y="2590623"/>
            <a:ext cx="1933079" cy="1198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5241" y="1364475"/>
            <a:ext cx="4064000" cy="16645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kk-KZ" sz="2800" b="1" dirty="0"/>
              <a:t>Демократия деңгейі бойынша жаһандық индекс</a:t>
            </a:r>
            <a:endParaRPr lang="ru-RU" sz="2800" b="1" dirty="0"/>
          </a:p>
          <a:p>
            <a:pPr marL="56515">
              <a:lnSpc>
                <a:spcPct val="100000"/>
              </a:lnSpc>
              <a:spcBef>
                <a:spcPts val="1130"/>
              </a:spcBef>
              <a:tabLst>
                <a:tab pos="2540635" algn="l"/>
              </a:tabLst>
            </a:pPr>
            <a:r>
              <a:rPr sz="1500" b="1" spc="50" smtClean="0">
                <a:solidFill>
                  <a:srgbClr val="1D1D1B"/>
                </a:solidFill>
                <a:latin typeface="Calibri"/>
                <a:cs typeface="Calibri"/>
              </a:rPr>
              <a:t>Сауд</a:t>
            </a:r>
            <a:r>
              <a:rPr sz="1500" b="1" spc="-35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b="1" spc="70" smtClean="0">
                <a:solidFill>
                  <a:srgbClr val="1D1D1B"/>
                </a:solidFill>
                <a:latin typeface="Calibri"/>
                <a:cs typeface="Calibri"/>
              </a:rPr>
              <a:t>Ара</a:t>
            </a:r>
            <a:r>
              <a:rPr lang="kk-KZ" sz="1500" b="1" spc="70" dirty="0" smtClean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500" b="1" spc="70" smtClean="0">
                <a:solidFill>
                  <a:srgbClr val="1D1D1B"/>
                </a:solidFill>
                <a:latin typeface="Calibri"/>
                <a:cs typeface="Calibri"/>
              </a:rPr>
              <a:t>ия</a:t>
            </a:r>
            <a:r>
              <a:rPr lang="kk-KZ" sz="1500" b="1" spc="70" dirty="0" smtClean="0">
                <a:solidFill>
                  <a:srgbClr val="1D1D1B"/>
                </a:solidFill>
                <a:latin typeface="Calibri"/>
                <a:cs typeface="Calibri"/>
              </a:rPr>
              <a:t>сы</a:t>
            </a:r>
            <a:r>
              <a:rPr sz="1500" b="1" spc="70" dirty="0">
                <a:solidFill>
                  <a:srgbClr val="1D1D1B"/>
                </a:solidFill>
                <a:latin typeface="Calibri"/>
                <a:cs typeface="Calibri"/>
              </a:rPr>
              <a:t>	</a:t>
            </a:r>
            <a:r>
              <a:rPr sz="1500" b="1" spc="45" dirty="0">
                <a:solidFill>
                  <a:srgbClr val="1D1D1B"/>
                </a:solidFill>
                <a:latin typeface="Calibri"/>
                <a:cs typeface="Calibri"/>
              </a:rPr>
              <a:t>Гвинея-Бисау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5863" y="3900665"/>
            <a:ext cx="2057400" cy="1609725"/>
          </a:xfrm>
          <a:custGeom>
            <a:avLst/>
            <a:gdLst/>
            <a:ahLst/>
            <a:cxnLst/>
            <a:rect l="l" t="t" r="r" b="b"/>
            <a:pathLst>
              <a:path w="2057400" h="1609725">
                <a:moveTo>
                  <a:pt x="0" y="0"/>
                </a:moveTo>
                <a:lnTo>
                  <a:pt x="2057400" y="0"/>
                </a:lnTo>
                <a:lnTo>
                  <a:pt x="2057400" y="1609344"/>
                </a:lnTo>
                <a:lnTo>
                  <a:pt x="0" y="160934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3064" y="3907878"/>
            <a:ext cx="2007870" cy="1560830"/>
          </a:xfrm>
          <a:custGeom>
            <a:avLst/>
            <a:gdLst/>
            <a:ahLst/>
            <a:cxnLst/>
            <a:rect l="l" t="t" r="r" b="b"/>
            <a:pathLst>
              <a:path w="2007870" h="1560829">
                <a:moveTo>
                  <a:pt x="0" y="1560461"/>
                </a:moveTo>
                <a:lnTo>
                  <a:pt x="2007857" y="1560461"/>
                </a:lnTo>
                <a:lnTo>
                  <a:pt x="2007857" y="0"/>
                </a:lnTo>
                <a:lnTo>
                  <a:pt x="0" y="0"/>
                </a:lnTo>
                <a:lnTo>
                  <a:pt x="0" y="1560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9665" y="4238447"/>
            <a:ext cx="1933077" cy="1198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53464" y="3917962"/>
            <a:ext cx="58547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75" dirty="0">
                <a:solidFill>
                  <a:srgbClr val="1D1D1B"/>
                </a:solidFill>
                <a:latin typeface="Calibri"/>
                <a:cs typeface="Calibri"/>
              </a:rPr>
              <a:t>Сирия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49867" y="3900665"/>
            <a:ext cx="2057400" cy="1609725"/>
          </a:xfrm>
          <a:custGeom>
            <a:avLst/>
            <a:gdLst/>
            <a:ahLst/>
            <a:cxnLst/>
            <a:rect l="l" t="t" r="r" b="b"/>
            <a:pathLst>
              <a:path w="2057400" h="1609725">
                <a:moveTo>
                  <a:pt x="0" y="0"/>
                </a:moveTo>
                <a:lnTo>
                  <a:pt x="2057400" y="0"/>
                </a:lnTo>
                <a:lnTo>
                  <a:pt x="2057400" y="1609344"/>
                </a:lnTo>
                <a:lnTo>
                  <a:pt x="0" y="160934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57068" y="3907878"/>
            <a:ext cx="2007870" cy="1560830"/>
          </a:xfrm>
          <a:custGeom>
            <a:avLst/>
            <a:gdLst/>
            <a:ahLst/>
            <a:cxnLst/>
            <a:rect l="l" t="t" r="r" b="b"/>
            <a:pathLst>
              <a:path w="2007870" h="1560829">
                <a:moveTo>
                  <a:pt x="0" y="1560461"/>
                </a:moveTo>
                <a:lnTo>
                  <a:pt x="2007857" y="1560461"/>
                </a:lnTo>
                <a:lnTo>
                  <a:pt x="2007857" y="0"/>
                </a:lnTo>
                <a:lnTo>
                  <a:pt x="0" y="0"/>
                </a:lnTo>
                <a:lnTo>
                  <a:pt x="0" y="1560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3669" y="4238447"/>
            <a:ext cx="1933066" cy="1198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79862" y="3917962"/>
            <a:ext cx="36068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55" dirty="0">
                <a:solidFill>
                  <a:srgbClr val="1D1D1B"/>
                </a:solidFill>
                <a:latin typeface="Calibri"/>
                <a:cs typeface="Calibri"/>
              </a:rPr>
              <a:t>Чад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42859" y="5579986"/>
            <a:ext cx="2057400" cy="1609725"/>
          </a:xfrm>
          <a:custGeom>
            <a:avLst/>
            <a:gdLst/>
            <a:ahLst/>
            <a:cxnLst/>
            <a:rect l="l" t="t" r="r" b="b"/>
            <a:pathLst>
              <a:path w="2057400" h="1609725">
                <a:moveTo>
                  <a:pt x="0" y="0"/>
                </a:moveTo>
                <a:lnTo>
                  <a:pt x="2057400" y="0"/>
                </a:lnTo>
                <a:lnTo>
                  <a:pt x="2057400" y="1609344"/>
                </a:lnTo>
                <a:lnTo>
                  <a:pt x="0" y="160934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0072" y="5587200"/>
            <a:ext cx="2007870" cy="1560830"/>
          </a:xfrm>
          <a:custGeom>
            <a:avLst/>
            <a:gdLst/>
            <a:ahLst/>
            <a:cxnLst/>
            <a:rect l="l" t="t" r="r" b="b"/>
            <a:pathLst>
              <a:path w="2007870" h="1560829">
                <a:moveTo>
                  <a:pt x="0" y="1560461"/>
                </a:moveTo>
                <a:lnTo>
                  <a:pt x="2007857" y="1560461"/>
                </a:lnTo>
                <a:lnTo>
                  <a:pt x="2007857" y="0"/>
                </a:lnTo>
                <a:lnTo>
                  <a:pt x="0" y="0"/>
                </a:lnTo>
                <a:lnTo>
                  <a:pt x="0" y="1560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86661" y="5917769"/>
            <a:ext cx="1933079" cy="11983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42859" y="5579986"/>
            <a:ext cx="2057400" cy="248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135"/>
              </a:spcBef>
            </a:pPr>
            <a:r>
              <a:rPr sz="1500" b="1" spc="60" smtClean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lang="kk-KZ" sz="1500" b="1" spc="60" dirty="0" smtClean="0">
                <a:solidFill>
                  <a:srgbClr val="1D1D1B"/>
                </a:solidFill>
                <a:latin typeface="Calibri"/>
                <a:cs typeface="Calibri"/>
              </a:rPr>
              <a:t>олтүстік</a:t>
            </a:r>
            <a:r>
              <a:rPr sz="1500" b="1" spc="-10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b="1" spc="60" dirty="0">
                <a:solidFill>
                  <a:srgbClr val="1D1D1B"/>
                </a:solidFill>
                <a:latin typeface="Calibri"/>
                <a:cs typeface="Calibri"/>
              </a:rPr>
              <a:t>Корея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53265" y="2252840"/>
            <a:ext cx="2057400" cy="1609725"/>
          </a:xfrm>
          <a:custGeom>
            <a:avLst/>
            <a:gdLst/>
            <a:ahLst/>
            <a:cxnLst/>
            <a:rect l="l" t="t" r="r" b="b"/>
            <a:pathLst>
              <a:path w="2057400" h="1609725">
                <a:moveTo>
                  <a:pt x="0" y="0"/>
                </a:moveTo>
                <a:lnTo>
                  <a:pt x="2057399" y="0"/>
                </a:lnTo>
                <a:lnTo>
                  <a:pt x="2057399" y="1609343"/>
                </a:lnTo>
                <a:lnTo>
                  <a:pt x="0" y="160934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60465" y="2260041"/>
            <a:ext cx="2007870" cy="1560830"/>
          </a:xfrm>
          <a:custGeom>
            <a:avLst/>
            <a:gdLst/>
            <a:ahLst/>
            <a:cxnLst/>
            <a:rect l="l" t="t" r="r" b="b"/>
            <a:pathLst>
              <a:path w="2007870" h="1560829">
                <a:moveTo>
                  <a:pt x="0" y="1560461"/>
                </a:moveTo>
                <a:lnTo>
                  <a:pt x="2007857" y="1560461"/>
                </a:lnTo>
                <a:lnTo>
                  <a:pt x="2007857" y="0"/>
                </a:lnTo>
                <a:lnTo>
                  <a:pt x="0" y="0"/>
                </a:lnTo>
                <a:lnTo>
                  <a:pt x="0" y="1560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97067" y="2590622"/>
            <a:ext cx="1933067" cy="1198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67268" y="2252840"/>
            <a:ext cx="2057400" cy="1609725"/>
          </a:xfrm>
          <a:custGeom>
            <a:avLst/>
            <a:gdLst/>
            <a:ahLst/>
            <a:cxnLst/>
            <a:rect l="l" t="t" r="r" b="b"/>
            <a:pathLst>
              <a:path w="2057400" h="1609725">
                <a:moveTo>
                  <a:pt x="0" y="0"/>
                </a:moveTo>
                <a:lnTo>
                  <a:pt x="2057400" y="0"/>
                </a:lnTo>
                <a:lnTo>
                  <a:pt x="2057400" y="1609343"/>
                </a:lnTo>
                <a:lnTo>
                  <a:pt x="0" y="160934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74469" y="2260041"/>
            <a:ext cx="2007870" cy="1560830"/>
          </a:xfrm>
          <a:custGeom>
            <a:avLst/>
            <a:gdLst/>
            <a:ahLst/>
            <a:cxnLst/>
            <a:rect l="l" t="t" r="r" b="b"/>
            <a:pathLst>
              <a:path w="2007870" h="1560829">
                <a:moveTo>
                  <a:pt x="0" y="1560461"/>
                </a:moveTo>
                <a:lnTo>
                  <a:pt x="2007857" y="1560461"/>
                </a:lnTo>
                <a:lnTo>
                  <a:pt x="2007857" y="0"/>
                </a:lnTo>
                <a:lnTo>
                  <a:pt x="0" y="0"/>
                </a:lnTo>
                <a:lnTo>
                  <a:pt x="0" y="1560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11071" y="2590622"/>
            <a:ext cx="1933067" cy="1198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013843" y="1364475"/>
            <a:ext cx="3721100" cy="1233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kk-KZ" sz="2800" b="1" dirty="0"/>
              <a:t>Сөз бостандығының дүниежүзілік индекс</a:t>
            </a:r>
            <a:r>
              <a:rPr lang="kk-KZ" sz="2800" dirty="0"/>
              <a:t>і </a:t>
            </a:r>
            <a:endParaRPr sz="2500">
              <a:latin typeface="Calibri"/>
              <a:cs typeface="Calibri"/>
            </a:endParaRPr>
          </a:p>
          <a:p>
            <a:pPr marL="8255" algn="ctr">
              <a:lnSpc>
                <a:spcPct val="100000"/>
              </a:lnSpc>
              <a:spcBef>
                <a:spcPts val="1130"/>
              </a:spcBef>
              <a:tabLst>
                <a:tab pos="2205990" algn="l"/>
              </a:tabLst>
            </a:pPr>
            <a:r>
              <a:rPr lang="kk-KZ" sz="1500" b="1" spc="60" dirty="0" smtClean="0">
                <a:solidFill>
                  <a:srgbClr val="1D1D1B"/>
                </a:solidFill>
                <a:latin typeface="Calibri"/>
                <a:cs typeface="Calibri"/>
              </a:rPr>
              <a:t>Қ</a:t>
            </a:r>
            <a:r>
              <a:rPr lang="kk-KZ" sz="1500" b="1" spc="60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500" b="1" spc="60" smtClean="0">
                <a:solidFill>
                  <a:srgbClr val="1D1D1B"/>
                </a:solidFill>
                <a:latin typeface="Calibri"/>
                <a:cs typeface="Calibri"/>
              </a:rPr>
              <a:t>тай</a:t>
            </a:r>
            <a:r>
              <a:rPr sz="1500" b="1" spc="60" dirty="0">
                <a:solidFill>
                  <a:srgbClr val="1D1D1B"/>
                </a:solidFill>
                <a:latin typeface="Calibri"/>
                <a:cs typeface="Calibri"/>
              </a:rPr>
              <a:t>	</a:t>
            </a:r>
            <a:r>
              <a:rPr sz="1500" b="1" spc="75" dirty="0">
                <a:solidFill>
                  <a:srgbClr val="1D1D1B"/>
                </a:solidFill>
                <a:latin typeface="Calibri"/>
                <a:cs typeface="Calibri"/>
              </a:rPr>
              <a:t>Сирия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53265" y="3900665"/>
            <a:ext cx="2057400" cy="1609725"/>
          </a:xfrm>
          <a:custGeom>
            <a:avLst/>
            <a:gdLst/>
            <a:ahLst/>
            <a:cxnLst/>
            <a:rect l="l" t="t" r="r" b="b"/>
            <a:pathLst>
              <a:path w="2057400" h="1609725">
                <a:moveTo>
                  <a:pt x="0" y="0"/>
                </a:moveTo>
                <a:lnTo>
                  <a:pt x="2057399" y="0"/>
                </a:lnTo>
                <a:lnTo>
                  <a:pt x="2057399" y="1609344"/>
                </a:lnTo>
                <a:lnTo>
                  <a:pt x="0" y="160934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60465" y="3907878"/>
            <a:ext cx="2007870" cy="1560830"/>
          </a:xfrm>
          <a:custGeom>
            <a:avLst/>
            <a:gdLst/>
            <a:ahLst/>
            <a:cxnLst/>
            <a:rect l="l" t="t" r="r" b="b"/>
            <a:pathLst>
              <a:path w="2007870" h="1560829">
                <a:moveTo>
                  <a:pt x="0" y="1560461"/>
                </a:moveTo>
                <a:lnTo>
                  <a:pt x="2007857" y="1560461"/>
                </a:lnTo>
                <a:lnTo>
                  <a:pt x="2007857" y="0"/>
                </a:lnTo>
                <a:lnTo>
                  <a:pt x="0" y="0"/>
                </a:lnTo>
                <a:lnTo>
                  <a:pt x="0" y="1560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97067" y="4238447"/>
            <a:ext cx="1933067" cy="11983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123685" y="3917962"/>
            <a:ext cx="128016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smtClean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lang="kk-KZ" sz="1500" b="1" spc="50" dirty="0">
                <a:solidFill>
                  <a:srgbClr val="1D1D1B"/>
                </a:solidFill>
                <a:latin typeface="Calibri"/>
                <a:cs typeface="Calibri"/>
              </a:rPr>
              <a:t>ү</a:t>
            </a:r>
            <a:r>
              <a:rPr sz="1500" b="1" spc="50" smtClean="0">
                <a:solidFill>
                  <a:srgbClr val="1D1D1B"/>
                </a:solidFill>
                <a:latin typeface="Calibri"/>
                <a:cs typeface="Calibri"/>
              </a:rPr>
              <a:t>рк</a:t>
            </a:r>
            <a:r>
              <a:rPr sz="1500" b="1" spc="60" smtClean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500" b="1" spc="50" smtClean="0">
                <a:solidFill>
                  <a:srgbClr val="1D1D1B"/>
                </a:solidFill>
                <a:latin typeface="Calibri"/>
                <a:cs typeface="Calibri"/>
              </a:rPr>
              <a:t>ен</a:t>
            </a:r>
            <a:r>
              <a:rPr sz="1500" b="1" spc="55" smtClean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500" b="1" spc="85" smtClean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500" b="1" spc="50" smtClean="0">
                <a:solidFill>
                  <a:srgbClr val="1D1D1B"/>
                </a:solidFill>
                <a:latin typeface="Calibri"/>
                <a:cs typeface="Calibri"/>
              </a:rPr>
              <a:t>ан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967268" y="3900665"/>
            <a:ext cx="2057400" cy="1609725"/>
          </a:xfrm>
          <a:custGeom>
            <a:avLst/>
            <a:gdLst/>
            <a:ahLst/>
            <a:cxnLst/>
            <a:rect l="l" t="t" r="r" b="b"/>
            <a:pathLst>
              <a:path w="2057400" h="1609725">
                <a:moveTo>
                  <a:pt x="0" y="0"/>
                </a:moveTo>
                <a:lnTo>
                  <a:pt x="2057400" y="0"/>
                </a:lnTo>
                <a:lnTo>
                  <a:pt x="2057400" y="1609344"/>
                </a:lnTo>
                <a:lnTo>
                  <a:pt x="0" y="160934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74469" y="3907878"/>
            <a:ext cx="2007870" cy="1560830"/>
          </a:xfrm>
          <a:custGeom>
            <a:avLst/>
            <a:gdLst/>
            <a:ahLst/>
            <a:cxnLst/>
            <a:rect l="l" t="t" r="r" b="b"/>
            <a:pathLst>
              <a:path w="2007870" h="1560829">
                <a:moveTo>
                  <a:pt x="0" y="1560461"/>
                </a:moveTo>
                <a:lnTo>
                  <a:pt x="2007857" y="1560461"/>
                </a:lnTo>
                <a:lnTo>
                  <a:pt x="2007857" y="0"/>
                </a:lnTo>
                <a:lnTo>
                  <a:pt x="0" y="0"/>
                </a:lnTo>
                <a:lnTo>
                  <a:pt x="0" y="1560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11071" y="4238448"/>
            <a:ext cx="1933067" cy="11983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592286" y="3917962"/>
            <a:ext cx="77089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70" dirty="0">
                <a:solidFill>
                  <a:srgbClr val="1D1D1B"/>
                </a:solidFill>
                <a:latin typeface="Calibri"/>
                <a:cs typeface="Calibri"/>
              </a:rPr>
              <a:t>Эритрея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860260" y="5579986"/>
            <a:ext cx="2057400" cy="1609725"/>
          </a:xfrm>
          <a:custGeom>
            <a:avLst/>
            <a:gdLst/>
            <a:ahLst/>
            <a:cxnLst/>
            <a:rect l="l" t="t" r="r" b="b"/>
            <a:pathLst>
              <a:path w="2057400" h="1609725">
                <a:moveTo>
                  <a:pt x="0" y="0"/>
                </a:moveTo>
                <a:lnTo>
                  <a:pt x="2057400" y="0"/>
                </a:lnTo>
                <a:lnTo>
                  <a:pt x="2057400" y="1609344"/>
                </a:lnTo>
                <a:lnTo>
                  <a:pt x="0" y="160934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67473" y="5587200"/>
            <a:ext cx="2007870" cy="1560830"/>
          </a:xfrm>
          <a:custGeom>
            <a:avLst/>
            <a:gdLst/>
            <a:ahLst/>
            <a:cxnLst/>
            <a:rect l="l" t="t" r="r" b="b"/>
            <a:pathLst>
              <a:path w="2007870" h="1560829">
                <a:moveTo>
                  <a:pt x="0" y="1560461"/>
                </a:moveTo>
                <a:lnTo>
                  <a:pt x="2007857" y="1560461"/>
                </a:lnTo>
                <a:lnTo>
                  <a:pt x="2007857" y="0"/>
                </a:lnTo>
                <a:lnTo>
                  <a:pt x="0" y="0"/>
                </a:lnTo>
                <a:lnTo>
                  <a:pt x="0" y="1560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04063" y="5917769"/>
            <a:ext cx="1933079" cy="11983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860260" y="5579986"/>
            <a:ext cx="2057400" cy="248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135"/>
              </a:spcBef>
            </a:pPr>
            <a:r>
              <a:rPr sz="1500" b="1" spc="60" smtClean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lang="kk-KZ" sz="1500" b="1" spc="60" dirty="0" smtClean="0">
                <a:solidFill>
                  <a:srgbClr val="1D1D1B"/>
                </a:solidFill>
                <a:latin typeface="Calibri"/>
                <a:cs typeface="Calibri"/>
              </a:rPr>
              <a:t>олтүстік</a:t>
            </a:r>
            <a:r>
              <a:rPr sz="1500" b="1" spc="-10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b="1" spc="60" dirty="0">
                <a:solidFill>
                  <a:srgbClr val="1D1D1B"/>
                </a:solidFill>
                <a:latin typeface="Calibri"/>
                <a:cs typeface="Calibri"/>
              </a:rPr>
              <a:t>Корея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997" y="12"/>
            <a:ext cx="0" cy="1034415"/>
          </a:xfrm>
          <a:custGeom>
            <a:avLst/>
            <a:gdLst/>
            <a:ahLst/>
            <a:cxnLst/>
            <a:rect l="l" t="t" r="r" b="b"/>
            <a:pathLst>
              <a:path h="1034415">
                <a:moveTo>
                  <a:pt x="0" y="0"/>
                </a:moveTo>
                <a:lnTo>
                  <a:pt x="0" y="1033957"/>
                </a:lnTo>
              </a:path>
            </a:pathLst>
          </a:custGeom>
          <a:ln w="13995">
            <a:solidFill>
              <a:srgbClr val="006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16163" y="12"/>
            <a:ext cx="2475865" cy="1034415"/>
          </a:xfrm>
          <a:custGeom>
            <a:avLst/>
            <a:gdLst/>
            <a:ahLst/>
            <a:cxnLst/>
            <a:rect l="l" t="t" r="r" b="b"/>
            <a:pathLst>
              <a:path w="2475865" h="1034415">
                <a:moveTo>
                  <a:pt x="2475839" y="0"/>
                </a:moveTo>
                <a:lnTo>
                  <a:pt x="0" y="0"/>
                </a:lnTo>
                <a:lnTo>
                  <a:pt x="661123" y="1033957"/>
                </a:lnTo>
                <a:lnTo>
                  <a:pt x="2475839" y="1033957"/>
                </a:lnTo>
                <a:lnTo>
                  <a:pt x="2475839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559482" y="152515"/>
            <a:ext cx="1045845" cy="7346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488233" y="124968"/>
            <a:ext cx="1150250" cy="68686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044" y="429145"/>
            <a:ext cx="7041256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270"/>
              </a:lnSpc>
            </a:pPr>
            <a:r>
              <a:rPr lang="kk-KZ" sz="3600" dirty="0" smtClean="0">
                <a:solidFill>
                  <a:srgbClr val="0070C0"/>
                </a:solidFill>
              </a:rPr>
              <a:t>БАҚ бостандығы демократиялық қоғамның маңызды көрсеткіші</a:t>
            </a:r>
            <a:endParaRPr sz="3400"/>
          </a:p>
        </p:txBody>
      </p:sp>
      <p:sp>
        <p:nvSpPr>
          <p:cNvPr id="3" name="object 3"/>
          <p:cNvSpPr/>
          <p:nvPr/>
        </p:nvSpPr>
        <p:spPr>
          <a:xfrm>
            <a:off x="437426" y="1349006"/>
            <a:ext cx="4805680" cy="5966460"/>
          </a:xfrm>
          <a:custGeom>
            <a:avLst/>
            <a:gdLst/>
            <a:ahLst/>
            <a:cxnLst/>
            <a:rect l="l" t="t" r="r" b="b"/>
            <a:pathLst>
              <a:path w="4805680" h="5966459">
                <a:moveTo>
                  <a:pt x="0" y="0"/>
                </a:moveTo>
                <a:lnTo>
                  <a:pt x="4805172" y="0"/>
                </a:lnTo>
                <a:lnTo>
                  <a:pt x="4805172" y="5966460"/>
                </a:lnTo>
                <a:lnTo>
                  <a:pt x="0" y="596646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1738" y="1363319"/>
            <a:ext cx="4726940" cy="5888990"/>
          </a:xfrm>
          <a:custGeom>
            <a:avLst/>
            <a:gdLst/>
            <a:ahLst/>
            <a:cxnLst/>
            <a:rect l="l" t="t" r="r" b="b"/>
            <a:pathLst>
              <a:path w="4726940" h="5888990">
                <a:moveTo>
                  <a:pt x="0" y="5889002"/>
                </a:moveTo>
                <a:lnTo>
                  <a:pt x="4726800" y="5889002"/>
                </a:lnTo>
                <a:lnTo>
                  <a:pt x="4726800" y="0"/>
                </a:lnTo>
                <a:lnTo>
                  <a:pt x="0" y="0"/>
                </a:lnTo>
                <a:lnTo>
                  <a:pt x="0" y="5889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8228" y="1349006"/>
            <a:ext cx="4805680" cy="5966460"/>
          </a:xfrm>
          <a:custGeom>
            <a:avLst/>
            <a:gdLst/>
            <a:ahLst/>
            <a:cxnLst/>
            <a:rect l="l" t="t" r="r" b="b"/>
            <a:pathLst>
              <a:path w="4805680" h="5966459">
                <a:moveTo>
                  <a:pt x="0" y="0"/>
                </a:moveTo>
                <a:lnTo>
                  <a:pt x="4805172" y="0"/>
                </a:lnTo>
                <a:lnTo>
                  <a:pt x="4805172" y="5966460"/>
                </a:lnTo>
                <a:lnTo>
                  <a:pt x="0" y="596646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02541" y="1363319"/>
            <a:ext cx="4726940" cy="5888990"/>
          </a:xfrm>
          <a:custGeom>
            <a:avLst/>
            <a:gdLst/>
            <a:ahLst/>
            <a:cxnLst/>
            <a:rect l="l" t="t" r="r" b="b"/>
            <a:pathLst>
              <a:path w="4726940" h="5888990">
                <a:moveTo>
                  <a:pt x="0" y="5889002"/>
                </a:moveTo>
                <a:lnTo>
                  <a:pt x="4726800" y="5889002"/>
                </a:lnTo>
                <a:lnTo>
                  <a:pt x="4726800" y="0"/>
                </a:lnTo>
                <a:lnTo>
                  <a:pt x="0" y="0"/>
                </a:lnTo>
                <a:lnTo>
                  <a:pt x="0" y="5889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132" y="2289022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4"/>
                </a:lnTo>
                <a:lnTo>
                  <a:pt x="0" y="119786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7342" y="2291232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5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7653" y="2673604"/>
            <a:ext cx="1178495" cy="730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41790" y="2289022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4"/>
                </a:lnTo>
                <a:lnTo>
                  <a:pt x="0" y="119786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43999" y="2291232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5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84309" y="2673604"/>
            <a:ext cx="1178483" cy="730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5132" y="3527983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4"/>
                </a:lnTo>
                <a:lnTo>
                  <a:pt x="0" y="119786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7342" y="3530193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5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653" y="3912561"/>
            <a:ext cx="1178495" cy="73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41790" y="3527983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4"/>
                </a:lnTo>
                <a:lnTo>
                  <a:pt x="0" y="119786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43999" y="3530193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5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84309" y="3912556"/>
            <a:ext cx="1178483" cy="7305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205" y="4765992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3"/>
                </a:lnTo>
                <a:lnTo>
                  <a:pt x="0" y="119786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6415" y="4768202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5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6724" y="5150577"/>
            <a:ext cx="1178496" cy="7305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40863" y="4765992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3"/>
                </a:lnTo>
                <a:lnTo>
                  <a:pt x="0" y="119786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43072" y="4768202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5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83382" y="5150577"/>
            <a:ext cx="1178496" cy="7305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793134" y="4750130"/>
            <a:ext cx="36068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55" dirty="0">
                <a:solidFill>
                  <a:srgbClr val="1D1D1B"/>
                </a:solidFill>
                <a:latin typeface="Calibri"/>
                <a:cs typeface="Calibri"/>
              </a:rPr>
              <a:t>Чад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24205" y="6013945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3"/>
                </a:lnTo>
                <a:lnTo>
                  <a:pt x="0" y="119786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6415" y="6016155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5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6724" y="6398526"/>
            <a:ext cx="1178496" cy="7305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40863" y="6013945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3"/>
                </a:lnTo>
                <a:lnTo>
                  <a:pt x="0" y="119786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43072" y="6016155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5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83382" y="6398526"/>
            <a:ext cx="1178496" cy="7305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19785" y="1344790"/>
            <a:ext cx="4298950" cy="6001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kk-KZ" sz="2000" b="1" dirty="0"/>
              <a:t>Демократия деңгейі бойынша жаһандық индекс</a:t>
            </a:r>
            <a:endParaRPr lang="ru-RU" sz="2000" b="1" dirty="0"/>
          </a:p>
          <a:p>
            <a:pPr marL="673735">
              <a:lnSpc>
                <a:spcPct val="100000"/>
              </a:lnSpc>
              <a:spcBef>
                <a:spcPts val="1310"/>
              </a:spcBef>
              <a:tabLst>
                <a:tab pos="2881630" algn="l"/>
              </a:tabLst>
            </a:pPr>
            <a:r>
              <a:rPr lang="kk-KZ" sz="1500" b="1" spc="60" dirty="0" smtClean="0">
                <a:solidFill>
                  <a:srgbClr val="1D1D1B"/>
                </a:solidFill>
                <a:latin typeface="Calibri"/>
                <a:cs typeface="Calibri"/>
              </a:rPr>
              <a:t>Қы</a:t>
            </a:r>
            <a:r>
              <a:rPr sz="1500" b="1" spc="60" smtClean="0">
                <a:solidFill>
                  <a:srgbClr val="1D1D1B"/>
                </a:solidFill>
                <a:latin typeface="Calibri"/>
                <a:cs typeface="Calibri"/>
              </a:rPr>
              <a:t>тай</a:t>
            </a:r>
            <a:r>
              <a:rPr sz="1500" b="1" spc="60" dirty="0">
                <a:solidFill>
                  <a:srgbClr val="1D1D1B"/>
                </a:solidFill>
                <a:latin typeface="Calibri"/>
                <a:cs typeface="Calibri"/>
              </a:rPr>
              <a:t>	</a:t>
            </a:r>
            <a:r>
              <a:rPr sz="1500" b="1" spc="70" dirty="0">
                <a:solidFill>
                  <a:srgbClr val="1D1D1B"/>
                </a:solidFill>
                <a:latin typeface="Calibri"/>
                <a:cs typeface="Calibri"/>
              </a:rPr>
              <a:t>Эритрея</a:t>
            </a:r>
            <a:endParaRPr sz="1500">
              <a:latin typeface="Calibri"/>
              <a:cs typeface="Calibri"/>
            </a:endParaRPr>
          </a:p>
          <a:p>
            <a:pPr marL="1112520" algn="ctr">
              <a:lnSpc>
                <a:spcPts val="5520"/>
              </a:lnSpc>
              <a:spcBef>
                <a:spcPts val="295"/>
              </a:spcBef>
              <a:tabLst>
                <a:tab pos="3429000" algn="l"/>
              </a:tabLst>
            </a:pPr>
            <a:r>
              <a:rPr sz="4950" b="1" spc="-45" dirty="0">
                <a:solidFill>
                  <a:srgbClr val="0069A9"/>
                </a:solidFill>
                <a:latin typeface="Arial Narrow"/>
                <a:cs typeface="Arial Narrow"/>
              </a:rPr>
              <a:t>142	153</a:t>
            </a:r>
            <a:endParaRPr sz="4950">
              <a:latin typeface="Arial Narrow"/>
              <a:cs typeface="Arial Narrow"/>
            </a:endParaRPr>
          </a:p>
          <a:p>
            <a:pPr marL="1112520" algn="ctr">
              <a:lnSpc>
                <a:spcPts val="1440"/>
              </a:lnSpc>
              <a:tabLst>
                <a:tab pos="3429000" algn="l"/>
              </a:tabLst>
            </a:pPr>
            <a:r>
              <a:rPr lang="kk-KZ" sz="1550" b="1" spc="-210" dirty="0" smtClean="0">
                <a:solidFill>
                  <a:srgbClr val="0069A9"/>
                </a:solidFill>
                <a:latin typeface="Calibri"/>
                <a:cs typeface="Calibri"/>
              </a:rPr>
              <a:t>ОРЫН</a:t>
            </a:r>
            <a:r>
              <a:rPr sz="1550" b="1" spc="-210">
                <a:solidFill>
                  <a:srgbClr val="0069A9"/>
                </a:solidFill>
                <a:latin typeface="Calibri"/>
                <a:cs typeface="Calibri"/>
              </a:rPr>
              <a:t>	</a:t>
            </a:r>
            <a:r>
              <a:rPr lang="kk-KZ" sz="1550" b="1" spc="-210" dirty="0">
                <a:solidFill>
                  <a:srgbClr val="0069A9"/>
                </a:solidFill>
                <a:cs typeface="Calibri"/>
              </a:rPr>
              <a:t> ОРЫН</a:t>
            </a:r>
            <a:endParaRPr sz="1550">
              <a:latin typeface="Calibri"/>
              <a:cs typeface="Calibri"/>
            </a:endParaRPr>
          </a:p>
          <a:p>
            <a:pPr marL="310515">
              <a:lnSpc>
                <a:spcPct val="100000"/>
              </a:lnSpc>
              <a:spcBef>
                <a:spcPts val="695"/>
              </a:spcBef>
              <a:tabLst>
                <a:tab pos="2389505" algn="l"/>
              </a:tabLst>
            </a:pPr>
            <a:r>
              <a:rPr sz="1500" b="1" spc="50" smtClean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lang="kk-KZ" sz="1500" b="1" spc="50" dirty="0" smtClean="0">
                <a:solidFill>
                  <a:srgbClr val="1D1D1B"/>
                </a:solidFill>
                <a:latin typeface="Calibri"/>
                <a:cs typeface="Calibri"/>
              </a:rPr>
              <a:t>ү</a:t>
            </a:r>
            <a:r>
              <a:rPr sz="1500" b="1" spc="50" smtClean="0">
                <a:solidFill>
                  <a:srgbClr val="1D1D1B"/>
                </a:solidFill>
                <a:latin typeface="Calibri"/>
                <a:cs typeface="Calibri"/>
              </a:rPr>
              <a:t>ркменстан</a:t>
            </a:r>
            <a:r>
              <a:rPr sz="1500" b="1" spc="50">
                <a:solidFill>
                  <a:srgbClr val="1D1D1B"/>
                </a:solidFill>
                <a:latin typeface="Calibri"/>
                <a:cs typeface="Calibri"/>
              </a:rPr>
              <a:t>	</a:t>
            </a:r>
            <a:r>
              <a:rPr sz="1500" b="1" spc="50" smtClean="0">
                <a:solidFill>
                  <a:srgbClr val="1D1D1B"/>
                </a:solidFill>
                <a:latin typeface="Calibri"/>
                <a:cs typeface="Calibri"/>
              </a:rPr>
              <a:t>Сауд</a:t>
            </a:r>
            <a:r>
              <a:rPr sz="1500" b="1" spc="-7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b="1" spc="70" smtClean="0">
                <a:solidFill>
                  <a:srgbClr val="1D1D1B"/>
                </a:solidFill>
                <a:latin typeface="Calibri"/>
                <a:cs typeface="Calibri"/>
              </a:rPr>
              <a:t>Ара</a:t>
            </a:r>
            <a:r>
              <a:rPr lang="kk-KZ" sz="1500" b="1" spc="70" dirty="0" smtClean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500" b="1" spc="70" smtClean="0">
                <a:solidFill>
                  <a:srgbClr val="1D1D1B"/>
                </a:solidFill>
                <a:latin typeface="Calibri"/>
                <a:cs typeface="Calibri"/>
              </a:rPr>
              <a:t>ия</a:t>
            </a:r>
            <a:r>
              <a:rPr lang="kk-KZ" sz="1500" b="1" spc="70" dirty="0" smtClean="0">
                <a:solidFill>
                  <a:srgbClr val="1D1D1B"/>
                </a:solidFill>
                <a:latin typeface="Calibri"/>
                <a:cs typeface="Calibri"/>
              </a:rPr>
              <a:t>сы</a:t>
            </a:r>
            <a:endParaRPr sz="1500">
              <a:latin typeface="Calibri"/>
              <a:cs typeface="Calibri"/>
            </a:endParaRPr>
          </a:p>
          <a:p>
            <a:pPr marL="1112520" algn="ctr">
              <a:lnSpc>
                <a:spcPts val="5520"/>
              </a:lnSpc>
              <a:spcBef>
                <a:spcPts val="295"/>
              </a:spcBef>
              <a:tabLst>
                <a:tab pos="3429000" algn="l"/>
              </a:tabLst>
            </a:pPr>
            <a:r>
              <a:rPr sz="4950" b="1" spc="-45" dirty="0">
                <a:solidFill>
                  <a:srgbClr val="0069A9"/>
                </a:solidFill>
                <a:latin typeface="Arial Narrow"/>
                <a:cs typeface="Arial Narrow"/>
              </a:rPr>
              <a:t>161	163</a:t>
            </a:r>
            <a:endParaRPr sz="4950">
              <a:latin typeface="Arial Narrow"/>
              <a:cs typeface="Arial Narrow"/>
            </a:endParaRPr>
          </a:p>
          <a:p>
            <a:pPr marL="1112520" algn="ctr">
              <a:lnSpc>
                <a:spcPts val="1440"/>
              </a:lnSpc>
              <a:tabLst>
                <a:tab pos="3429000" algn="l"/>
              </a:tabLst>
            </a:pPr>
            <a:r>
              <a:rPr lang="kk-KZ" sz="1550" b="1" spc="-210" dirty="0">
                <a:solidFill>
                  <a:srgbClr val="0069A9"/>
                </a:solidFill>
                <a:cs typeface="Calibri"/>
              </a:rPr>
              <a:t>ОРЫН </a:t>
            </a:r>
            <a:r>
              <a:rPr sz="1550" b="1" spc="-210">
                <a:solidFill>
                  <a:srgbClr val="0069A9"/>
                </a:solidFill>
                <a:latin typeface="Calibri"/>
                <a:cs typeface="Calibri"/>
              </a:rPr>
              <a:t>	</a:t>
            </a:r>
            <a:r>
              <a:rPr lang="kk-KZ" sz="1550" b="1" spc="-210" dirty="0">
                <a:solidFill>
                  <a:srgbClr val="0069A9"/>
                </a:solidFill>
                <a:cs typeface="Calibri"/>
              </a:rPr>
              <a:t> ОРЫН</a:t>
            </a:r>
            <a:endParaRPr sz="1550">
              <a:latin typeface="Calibri"/>
              <a:cs typeface="Calibri"/>
            </a:endParaRPr>
          </a:p>
          <a:p>
            <a:pPr marL="656590">
              <a:lnSpc>
                <a:spcPct val="100000"/>
              </a:lnSpc>
              <a:spcBef>
                <a:spcPts val="690"/>
              </a:spcBef>
            </a:pPr>
            <a:endParaRPr lang="kk-KZ" sz="1500" b="1" spc="75" dirty="0" smtClean="0">
              <a:solidFill>
                <a:srgbClr val="1D1D1B"/>
              </a:solidFill>
              <a:latin typeface="Calibri"/>
              <a:cs typeface="Calibri"/>
            </a:endParaRPr>
          </a:p>
          <a:p>
            <a:pPr marL="656590">
              <a:lnSpc>
                <a:spcPct val="100000"/>
              </a:lnSpc>
              <a:spcBef>
                <a:spcPts val="690"/>
              </a:spcBef>
            </a:pPr>
            <a:r>
              <a:rPr sz="1500" b="1" spc="75" smtClean="0">
                <a:solidFill>
                  <a:srgbClr val="1D1D1B"/>
                </a:solidFill>
                <a:latin typeface="Calibri"/>
                <a:cs typeface="Calibri"/>
              </a:rPr>
              <a:t>Сирия</a:t>
            </a:r>
            <a:endParaRPr sz="1500">
              <a:latin typeface="Calibri"/>
              <a:cs typeface="Calibri"/>
            </a:endParaRPr>
          </a:p>
          <a:p>
            <a:pPr marL="1110615" algn="ctr">
              <a:lnSpc>
                <a:spcPts val="5520"/>
              </a:lnSpc>
              <a:spcBef>
                <a:spcPts val="295"/>
              </a:spcBef>
              <a:tabLst>
                <a:tab pos="3427095" algn="l"/>
              </a:tabLst>
            </a:pPr>
            <a:r>
              <a:rPr sz="4950" b="1" spc="-45" dirty="0">
                <a:solidFill>
                  <a:srgbClr val="0069A9"/>
                </a:solidFill>
                <a:latin typeface="Arial Narrow"/>
                <a:cs typeface="Arial Narrow"/>
              </a:rPr>
              <a:t>164	165</a:t>
            </a:r>
            <a:endParaRPr sz="4950">
              <a:latin typeface="Arial Narrow"/>
              <a:cs typeface="Arial Narrow"/>
            </a:endParaRPr>
          </a:p>
          <a:p>
            <a:pPr marL="1110615" algn="ctr">
              <a:lnSpc>
                <a:spcPts val="1440"/>
              </a:lnSpc>
              <a:tabLst>
                <a:tab pos="3427095" algn="l"/>
              </a:tabLst>
            </a:pPr>
            <a:r>
              <a:rPr lang="kk-KZ" sz="1550" b="1" spc="-210" dirty="0">
                <a:solidFill>
                  <a:srgbClr val="0069A9"/>
                </a:solidFill>
                <a:cs typeface="Calibri"/>
              </a:rPr>
              <a:t>ОРЫН </a:t>
            </a:r>
            <a:r>
              <a:rPr sz="1550" b="1" spc="-210">
                <a:solidFill>
                  <a:srgbClr val="0069A9"/>
                </a:solidFill>
                <a:latin typeface="Calibri"/>
                <a:cs typeface="Calibri"/>
              </a:rPr>
              <a:t>	</a:t>
            </a:r>
            <a:r>
              <a:rPr lang="kk-KZ" sz="1550" b="1" spc="-210" dirty="0">
                <a:solidFill>
                  <a:srgbClr val="0069A9"/>
                </a:solidFill>
                <a:cs typeface="Calibri"/>
              </a:rPr>
              <a:t> ОРЫН</a:t>
            </a:r>
            <a:endParaRPr sz="1550">
              <a:latin typeface="Calibri"/>
              <a:cs typeface="Calibri"/>
            </a:endParaRPr>
          </a:p>
          <a:p>
            <a:pPr marL="12065" algn="ctr">
              <a:lnSpc>
                <a:spcPct val="100000"/>
              </a:lnSpc>
              <a:spcBef>
                <a:spcPts val="770"/>
              </a:spcBef>
              <a:tabLst>
                <a:tab pos="2208530" algn="l"/>
              </a:tabLst>
            </a:pPr>
            <a:r>
              <a:rPr sz="1500" b="1" spc="45" dirty="0">
                <a:solidFill>
                  <a:srgbClr val="1D1D1B"/>
                </a:solidFill>
                <a:latin typeface="Calibri"/>
                <a:cs typeface="Calibri"/>
              </a:rPr>
              <a:t>Гвинея-Бисау</a:t>
            </a:r>
            <a:r>
              <a:rPr sz="1500" b="1" spc="45">
                <a:solidFill>
                  <a:srgbClr val="1D1D1B"/>
                </a:solidFill>
                <a:latin typeface="Calibri"/>
                <a:cs typeface="Calibri"/>
              </a:rPr>
              <a:t>	</a:t>
            </a:r>
            <a:r>
              <a:rPr sz="1500" b="1" spc="60" smtClean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lang="kk-KZ" sz="1500" b="1" spc="60" dirty="0" smtClean="0">
                <a:solidFill>
                  <a:srgbClr val="1D1D1B"/>
                </a:solidFill>
                <a:latin typeface="Calibri"/>
                <a:cs typeface="Calibri"/>
              </a:rPr>
              <a:t>олтүстік</a:t>
            </a:r>
            <a:r>
              <a:rPr sz="1500" b="1" spc="-10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b="1" spc="60" dirty="0">
                <a:solidFill>
                  <a:srgbClr val="1D1D1B"/>
                </a:solidFill>
                <a:latin typeface="Calibri"/>
                <a:cs typeface="Calibri"/>
              </a:rPr>
              <a:t>Корея</a:t>
            </a:r>
            <a:endParaRPr sz="1500">
              <a:latin typeface="Calibri"/>
              <a:cs typeface="Calibri"/>
            </a:endParaRPr>
          </a:p>
          <a:p>
            <a:pPr marL="1110615" algn="ctr">
              <a:lnSpc>
                <a:spcPts val="5520"/>
              </a:lnSpc>
              <a:spcBef>
                <a:spcPts val="295"/>
              </a:spcBef>
              <a:tabLst>
                <a:tab pos="3427095" algn="l"/>
              </a:tabLst>
            </a:pPr>
            <a:r>
              <a:rPr sz="4950" b="1" spc="-45" dirty="0">
                <a:solidFill>
                  <a:srgbClr val="0069A9"/>
                </a:solidFill>
                <a:latin typeface="Arial Narrow"/>
                <a:cs typeface="Arial Narrow"/>
              </a:rPr>
              <a:t>166	167</a:t>
            </a:r>
            <a:endParaRPr sz="4950">
              <a:latin typeface="Arial Narrow"/>
              <a:cs typeface="Arial Narrow"/>
            </a:endParaRPr>
          </a:p>
          <a:p>
            <a:pPr marL="1110615" algn="ctr">
              <a:lnSpc>
                <a:spcPts val="1440"/>
              </a:lnSpc>
              <a:tabLst>
                <a:tab pos="3427095" algn="l"/>
              </a:tabLst>
            </a:pPr>
            <a:r>
              <a:rPr lang="kk-KZ" sz="1550" b="1" spc="-210" dirty="0">
                <a:solidFill>
                  <a:srgbClr val="0069A9"/>
                </a:solidFill>
                <a:cs typeface="Calibri"/>
              </a:rPr>
              <a:t>ОРЫН </a:t>
            </a:r>
            <a:r>
              <a:rPr sz="1550" b="1" spc="-210">
                <a:solidFill>
                  <a:srgbClr val="0069A9"/>
                </a:solidFill>
                <a:latin typeface="Calibri"/>
                <a:cs typeface="Calibri"/>
              </a:rPr>
              <a:t>	</a:t>
            </a:r>
            <a:r>
              <a:rPr lang="kk-KZ" sz="1550" b="1" spc="-210" dirty="0">
                <a:solidFill>
                  <a:srgbClr val="0069A9"/>
                </a:solidFill>
                <a:cs typeface="Calibri"/>
              </a:rPr>
              <a:t> ОРЫН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578716" y="2289022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4"/>
                </a:lnTo>
                <a:lnTo>
                  <a:pt x="0" y="119786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80926" y="2291232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4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21235" y="2673604"/>
            <a:ext cx="1178496" cy="7305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026859" y="2539530"/>
            <a:ext cx="588010" cy="780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b="1" spc="-45" dirty="0">
                <a:solidFill>
                  <a:srgbClr val="0069A9"/>
                </a:solidFill>
                <a:latin typeface="Arial Narrow"/>
                <a:cs typeface="Arial Narrow"/>
              </a:rPr>
              <a:t>77</a:t>
            </a:r>
            <a:endParaRPr sz="4950">
              <a:latin typeface="Arial Narrow"/>
              <a:cs typeface="Arial Narro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71944" y="3187230"/>
            <a:ext cx="497840" cy="23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z="1550" b="1" spc="-210" dirty="0">
                <a:solidFill>
                  <a:srgbClr val="0069A9"/>
                </a:solidFill>
                <a:cs typeface="Calibri"/>
              </a:rPr>
              <a:t>ОРЫН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895373" y="2289022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4"/>
                </a:lnTo>
                <a:lnTo>
                  <a:pt x="0" y="119786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97583" y="2291232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4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37893" y="2673607"/>
            <a:ext cx="1178496" cy="7306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202928" y="2539530"/>
            <a:ext cx="869315" cy="780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b="1" spc="-45" dirty="0">
                <a:solidFill>
                  <a:srgbClr val="0069A9"/>
                </a:solidFill>
                <a:latin typeface="Arial Narrow"/>
                <a:cs typeface="Arial Narrow"/>
              </a:rPr>
              <a:t>121</a:t>
            </a:r>
            <a:endParaRPr sz="4950">
              <a:latin typeface="Arial Narrow"/>
              <a:cs typeface="Arial Narro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388588" y="3187230"/>
            <a:ext cx="497840" cy="23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z="1550" b="1" spc="-210" dirty="0">
                <a:solidFill>
                  <a:srgbClr val="0069A9"/>
                </a:solidFill>
                <a:cs typeface="Calibri"/>
              </a:rPr>
              <a:t>ОРЫН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08382" y="1344790"/>
            <a:ext cx="4138918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3200" marR="5080" indent="-1461135">
              <a:lnSpc>
                <a:spcPct val="100000"/>
              </a:lnSpc>
            </a:pPr>
            <a:r>
              <a:rPr lang="kk-KZ" sz="2000" b="1" dirty="0"/>
              <a:t>Сөз бостандығының дүниежүзілік индексі </a:t>
            </a:r>
            <a:endParaRPr lang="kk-KZ" sz="2000" b="1" dirty="0" smtClean="0"/>
          </a:p>
          <a:p>
            <a:pPr marL="1473200" marR="5080" indent="-1461135">
              <a:lnSpc>
                <a:spcPct val="100000"/>
              </a:lnSpc>
            </a:pPr>
            <a:r>
              <a:rPr sz="2000" spc="45" smtClean="0">
                <a:solidFill>
                  <a:srgbClr val="1D1D1B"/>
                </a:solidFill>
                <a:latin typeface="Calibri"/>
                <a:cs typeface="Calibri"/>
              </a:rPr>
              <a:t>Гвинея-Бисау</a:t>
            </a:r>
            <a:r>
              <a:rPr sz="2000" spc="45">
                <a:solidFill>
                  <a:srgbClr val="1D1D1B"/>
                </a:solidFill>
                <a:latin typeface="Calibri"/>
                <a:cs typeface="Calibri"/>
              </a:rPr>
              <a:t>	</a:t>
            </a:r>
            <a:r>
              <a:rPr lang="kk-KZ" sz="2000" spc="45" dirty="0" smtClean="0">
                <a:solidFill>
                  <a:srgbClr val="1D1D1B"/>
                </a:solidFill>
                <a:latin typeface="Calibri"/>
                <a:cs typeface="Calibri"/>
              </a:rPr>
              <a:t>            </a:t>
            </a:r>
            <a:r>
              <a:rPr sz="2000" spc="55" smtClean="0">
                <a:solidFill>
                  <a:srgbClr val="1D1D1B"/>
                </a:solidFill>
                <a:latin typeface="Calibri"/>
                <a:cs typeface="Calibri"/>
              </a:rPr>
              <a:t>Чад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578716" y="3527983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4"/>
                </a:lnTo>
                <a:lnTo>
                  <a:pt x="0" y="119786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80926" y="3530193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4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21235" y="3912556"/>
            <a:ext cx="1178496" cy="7305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886270" y="3778491"/>
            <a:ext cx="869315" cy="780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b="1" spc="-45" dirty="0">
                <a:solidFill>
                  <a:srgbClr val="0069A9"/>
                </a:solidFill>
                <a:latin typeface="Arial Narrow"/>
                <a:cs typeface="Arial Narrow"/>
              </a:rPr>
              <a:t>168</a:t>
            </a:r>
            <a:endParaRPr sz="4950">
              <a:latin typeface="Arial Narrow"/>
              <a:cs typeface="Arial Narrow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071944" y="4426191"/>
            <a:ext cx="497840" cy="23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z="1550" b="1" spc="-210" dirty="0">
                <a:solidFill>
                  <a:srgbClr val="0069A9"/>
                </a:solidFill>
                <a:cs typeface="Calibri"/>
              </a:rPr>
              <a:t>ОРЫН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834049" y="3512108"/>
            <a:ext cx="175513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50" smtClean="0">
                <a:solidFill>
                  <a:srgbClr val="1D1D1B"/>
                </a:solidFill>
                <a:latin typeface="Calibri"/>
                <a:cs typeface="Calibri"/>
              </a:rPr>
              <a:t>Сауд</a:t>
            </a:r>
            <a:r>
              <a:rPr sz="1500" b="1" spc="-7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b="1" spc="70" smtClean="0">
                <a:solidFill>
                  <a:srgbClr val="1D1D1B"/>
                </a:solidFill>
                <a:latin typeface="Calibri"/>
                <a:cs typeface="Calibri"/>
              </a:rPr>
              <a:t>Ара</a:t>
            </a:r>
            <a:r>
              <a:rPr lang="kk-KZ" sz="1500" b="1" spc="70" dirty="0" smtClean="0">
                <a:solidFill>
                  <a:srgbClr val="1D1D1B"/>
                </a:solidFill>
                <a:latin typeface="Calibri"/>
                <a:cs typeface="Calibri"/>
              </a:rPr>
              <a:t>биясы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895373" y="3527983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4"/>
                </a:lnTo>
                <a:lnTo>
                  <a:pt x="0" y="119786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97583" y="3530193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4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37893" y="3912561"/>
            <a:ext cx="1178496" cy="7305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202928" y="3778491"/>
            <a:ext cx="869315" cy="780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b="1" spc="-45" dirty="0">
                <a:solidFill>
                  <a:srgbClr val="0069A9"/>
                </a:solidFill>
                <a:latin typeface="Arial Narrow"/>
                <a:cs typeface="Arial Narrow"/>
              </a:rPr>
              <a:t>176</a:t>
            </a:r>
            <a:endParaRPr sz="4950">
              <a:latin typeface="Arial Narrow"/>
              <a:cs typeface="Arial Narrow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388588" y="4426191"/>
            <a:ext cx="497840" cy="23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z="1550" b="1" spc="-210" dirty="0">
                <a:solidFill>
                  <a:srgbClr val="0069A9"/>
                </a:solidFill>
                <a:cs typeface="Calibri"/>
              </a:rPr>
              <a:t>ОРЫН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751443" y="3512108"/>
            <a:ext cx="86245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z="1500" b="1" spc="60" dirty="0" smtClean="0">
                <a:solidFill>
                  <a:srgbClr val="1D1D1B"/>
                </a:solidFill>
                <a:latin typeface="Calibri"/>
                <a:cs typeface="Calibri"/>
              </a:rPr>
              <a:t>Қытай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577789" y="4765992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3"/>
                </a:lnTo>
                <a:lnTo>
                  <a:pt x="0" y="119786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79998" y="4768202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4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20308" y="5150577"/>
            <a:ext cx="1178483" cy="7305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6885343" y="5016500"/>
            <a:ext cx="869315" cy="780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b="1" spc="-45" dirty="0">
                <a:solidFill>
                  <a:srgbClr val="0069A9"/>
                </a:solidFill>
                <a:latin typeface="Arial Narrow"/>
                <a:cs typeface="Arial Narrow"/>
              </a:rPr>
              <a:t>177</a:t>
            </a:r>
            <a:endParaRPr sz="4950">
              <a:latin typeface="Arial Narrow"/>
              <a:cs typeface="Arial Narrow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071017" y="5664200"/>
            <a:ext cx="497840" cy="23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z="1550" b="1" spc="-210" dirty="0">
                <a:solidFill>
                  <a:srgbClr val="0069A9"/>
                </a:solidFill>
                <a:cs typeface="Calibri"/>
              </a:rPr>
              <a:t>ОРЫН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417665" y="4750130"/>
            <a:ext cx="58547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75" dirty="0">
                <a:solidFill>
                  <a:srgbClr val="1D1D1B"/>
                </a:solidFill>
                <a:latin typeface="Calibri"/>
                <a:cs typeface="Calibri"/>
              </a:rPr>
              <a:t>Сирия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894446" y="4765992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3"/>
                </a:lnTo>
                <a:lnTo>
                  <a:pt x="0" y="119786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96656" y="4768202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4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36966" y="5150573"/>
            <a:ext cx="1178483" cy="730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9202001" y="5016500"/>
            <a:ext cx="869315" cy="780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b="1" spc="-45" dirty="0">
                <a:solidFill>
                  <a:srgbClr val="0069A9"/>
                </a:solidFill>
                <a:latin typeface="Arial Narrow"/>
                <a:cs typeface="Arial Narrow"/>
              </a:rPr>
              <a:t>178</a:t>
            </a:r>
            <a:endParaRPr sz="4950">
              <a:latin typeface="Arial Narrow"/>
              <a:cs typeface="Arial Narrow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387661" y="5664200"/>
            <a:ext cx="497840" cy="23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z="1550" b="1" spc="-210" dirty="0">
                <a:solidFill>
                  <a:srgbClr val="0069A9"/>
                </a:solidFill>
                <a:cs typeface="Calibri"/>
              </a:rPr>
              <a:t>ОРЫН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387143" y="4750130"/>
            <a:ext cx="128016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smtClean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lang="kk-KZ" sz="1500" b="1" spc="50" dirty="0">
                <a:solidFill>
                  <a:srgbClr val="1D1D1B"/>
                </a:solidFill>
                <a:latin typeface="Calibri"/>
                <a:cs typeface="Calibri"/>
              </a:rPr>
              <a:t>ү</a:t>
            </a:r>
            <a:r>
              <a:rPr sz="1500" b="1" spc="50" smtClean="0">
                <a:solidFill>
                  <a:srgbClr val="1D1D1B"/>
                </a:solidFill>
                <a:latin typeface="Calibri"/>
                <a:cs typeface="Calibri"/>
              </a:rPr>
              <a:t>рк</a:t>
            </a:r>
            <a:r>
              <a:rPr sz="1500" b="1" spc="60" smtClean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500" b="1" spc="50" smtClean="0">
                <a:solidFill>
                  <a:srgbClr val="1D1D1B"/>
                </a:solidFill>
                <a:latin typeface="Calibri"/>
                <a:cs typeface="Calibri"/>
              </a:rPr>
              <a:t>ен</a:t>
            </a:r>
            <a:r>
              <a:rPr sz="1500" b="1" spc="55" smtClean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500" b="1" spc="85" smtClean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500" b="1" spc="50" smtClean="0">
                <a:solidFill>
                  <a:srgbClr val="1D1D1B"/>
                </a:solidFill>
                <a:latin typeface="Calibri"/>
                <a:cs typeface="Calibri"/>
              </a:rPr>
              <a:t>ан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577789" y="6013945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3"/>
                </a:lnTo>
                <a:lnTo>
                  <a:pt x="0" y="119786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579998" y="6016155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4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20308" y="6398526"/>
            <a:ext cx="1178483" cy="7305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6885343" y="6264451"/>
            <a:ext cx="869315" cy="780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b="1" spc="-45" dirty="0">
                <a:solidFill>
                  <a:srgbClr val="0069A9"/>
                </a:solidFill>
                <a:latin typeface="Arial Narrow"/>
                <a:cs typeface="Arial Narrow"/>
              </a:rPr>
              <a:t>179</a:t>
            </a:r>
            <a:endParaRPr sz="4950">
              <a:latin typeface="Arial Narrow"/>
              <a:cs typeface="Arial Narrow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071017" y="6912151"/>
            <a:ext cx="497840" cy="23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z="1550" b="1" spc="-210" dirty="0">
                <a:solidFill>
                  <a:srgbClr val="0069A9"/>
                </a:solidFill>
                <a:cs typeface="Calibri"/>
              </a:rPr>
              <a:t>ОРЫН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325082" y="5998083"/>
            <a:ext cx="77089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70" dirty="0">
                <a:solidFill>
                  <a:srgbClr val="1D1D1B"/>
                </a:solidFill>
                <a:latin typeface="Calibri"/>
                <a:cs typeface="Calibri"/>
              </a:rPr>
              <a:t>Эритрея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7894446" y="6013945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3"/>
                </a:lnTo>
                <a:lnTo>
                  <a:pt x="0" y="119786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896656" y="6016155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4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36966" y="6398526"/>
            <a:ext cx="1178483" cy="7305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9202001" y="6264451"/>
            <a:ext cx="869315" cy="780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b="1" spc="-45" dirty="0">
                <a:solidFill>
                  <a:srgbClr val="0069A9"/>
                </a:solidFill>
                <a:latin typeface="Arial Narrow"/>
                <a:cs typeface="Arial Narrow"/>
              </a:rPr>
              <a:t>180</a:t>
            </a:r>
            <a:endParaRPr sz="4950">
              <a:latin typeface="Arial Narrow"/>
              <a:cs typeface="Arial Narrow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387661" y="6912151"/>
            <a:ext cx="497840" cy="23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z="1550" b="1" spc="-210" dirty="0">
                <a:solidFill>
                  <a:srgbClr val="0069A9"/>
                </a:solidFill>
                <a:cs typeface="Calibri"/>
              </a:rPr>
              <a:t>ОРЫН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300084" y="5998083"/>
            <a:ext cx="145415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60" smtClean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lang="kk-KZ" sz="1500" b="1" spc="60" dirty="0" smtClean="0">
                <a:solidFill>
                  <a:srgbClr val="1D1D1B"/>
                </a:solidFill>
                <a:latin typeface="Calibri"/>
                <a:cs typeface="Calibri"/>
              </a:rPr>
              <a:t>олтүстік</a:t>
            </a:r>
            <a:r>
              <a:rPr sz="1500" b="1" spc="-10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b="1" spc="60" dirty="0">
                <a:solidFill>
                  <a:srgbClr val="1D1D1B"/>
                </a:solidFill>
                <a:latin typeface="Calibri"/>
                <a:cs typeface="Calibri"/>
              </a:rPr>
              <a:t>Корея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8173745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529243" y="171552"/>
            <a:ext cx="1045844" cy="7346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457994" y="144005"/>
            <a:ext cx="1150250" cy="68686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044" y="429145"/>
            <a:ext cx="7727056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270"/>
              </a:lnSpc>
            </a:pPr>
            <a:r>
              <a:rPr lang="kk-KZ" sz="3200" dirty="0" smtClean="0">
                <a:solidFill>
                  <a:srgbClr val="0070C0"/>
                </a:solidFill>
              </a:rPr>
              <a:t>БАҚ бостандығы демократиялық қоғамның маңызды көрсеткіші</a:t>
            </a:r>
            <a:endParaRPr sz="3400"/>
          </a:p>
        </p:txBody>
      </p:sp>
      <p:sp>
        <p:nvSpPr>
          <p:cNvPr id="3" name="object 3"/>
          <p:cNvSpPr/>
          <p:nvPr/>
        </p:nvSpPr>
        <p:spPr>
          <a:xfrm>
            <a:off x="5493689" y="1349006"/>
            <a:ext cx="4805680" cy="5966460"/>
          </a:xfrm>
          <a:custGeom>
            <a:avLst/>
            <a:gdLst/>
            <a:ahLst/>
            <a:cxnLst/>
            <a:rect l="l" t="t" r="r" b="b"/>
            <a:pathLst>
              <a:path w="4805680" h="5966459">
                <a:moveTo>
                  <a:pt x="0" y="0"/>
                </a:moveTo>
                <a:lnTo>
                  <a:pt x="4805171" y="0"/>
                </a:lnTo>
                <a:lnTo>
                  <a:pt x="4805171" y="5966460"/>
                </a:lnTo>
                <a:lnTo>
                  <a:pt x="0" y="596646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08002" y="1363319"/>
            <a:ext cx="4726940" cy="5888990"/>
          </a:xfrm>
          <a:custGeom>
            <a:avLst/>
            <a:gdLst/>
            <a:ahLst/>
            <a:cxnLst/>
            <a:rect l="l" t="t" r="r" b="b"/>
            <a:pathLst>
              <a:path w="4726940" h="5888990">
                <a:moveTo>
                  <a:pt x="0" y="5889002"/>
                </a:moveTo>
                <a:lnTo>
                  <a:pt x="4726800" y="5889002"/>
                </a:lnTo>
                <a:lnTo>
                  <a:pt x="4726800" y="0"/>
                </a:lnTo>
                <a:lnTo>
                  <a:pt x="0" y="0"/>
                </a:lnTo>
                <a:lnTo>
                  <a:pt x="0" y="5889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7593" y="2289022"/>
            <a:ext cx="4544695" cy="805180"/>
          </a:xfrm>
          <a:custGeom>
            <a:avLst/>
            <a:gdLst/>
            <a:ahLst/>
            <a:cxnLst/>
            <a:rect l="l" t="t" r="r" b="b"/>
            <a:pathLst>
              <a:path w="4544695" h="805180">
                <a:moveTo>
                  <a:pt x="0" y="0"/>
                </a:moveTo>
                <a:lnTo>
                  <a:pt x="4544568" y="0"/>
                </a:lnTo>
                <a:lnTo>
                  <a:pt x="4544568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9803" y="2291232"/>
            <a:ext cx="4521835" cy="779780"/>
          </a:xfrm>
          <a:custGeom>
            <a:avLst/>
            <a:gdLst/>
            <a:ahLst/>
            <a:cxnLst/>
            <a:rect l="l" t="t" r="r" b="b"/>
            <a:pathLst>
              <a:path w="4521835" h="779780">
                <a:moveTo>
                  <a:pt x="0" y="779348"/>
                </a:moveTo>
                <a:lnTo>
                  <a:pt x="4521593" y="779348"/>
                </a:lnTo>
                <a:lnTo>
                  <a:pt x="4521593" y="0"/>
                </a:lnTo>
                <a:lnTo>
                  <a:pt x="0" y="0"/>
                </a:lnTo>
                <a:lnTo>
                  <a:pt x="0" y="77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2108" y="2320784"/>
            <a:ext cx="1178499" cy="707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7593" y="3111004"/>
            <a:ext cx="4544695" cy="805180"/>
          </a:xfrm>
          <a:custGeom>
            <a:avLst/>
            <a:gdLst/>
            <a:ahLst/>
            <a:cxnLst/>
            <a:rect l="l" t="t" r="r" b="b"/>
            <a:pathLst>
              <a:path w="4544695" h="805179">
                <a:moveTo>
                  <a:pt x="0" y="0"/>
                </a:moveTo>
                <a:lnTo>
                  <a:pt x="4544568" y="0"/>
                </a:lnTo>
                <a:lnTo>
                  <a:pt x="4544568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9803" y="3113214"/>
            <a:ext cx="4521835" cy="779780"/>
          </a:xfrm>
          <a:custGeom>
            <a:avLst/>
            <a:gdLst/>
            <a:ahLst/>
            <a:cxnLst/>
            <a:rect l="l" t="t" r="r" b="b"/>
            <a:pathLst>
              <a:path w="4521835" h="779779">
                <a:moveTo>
                  <a:pt x="0" y="779348"/>
                </a:moveTo>
                <a:lnTo>
                  <a:pt x="4521593" y="779348"/>
                </a:lnTo>
                <a:lnTo>
                  <a:pt x="4521593" y="0"/>
                </a:lnTo>
                <a:lnTo>
                  <a:pt x="0" y="0"/>
                </a:lnTo>
                <a:lnTo>
                  <a:pt x="0" y="77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2108" y="3142754"/>
            <a:ext cx="1178492" cy="730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7593" y="3932974"/>
            <a:ext cx="4544695" cy="805180"/>
          </a:xfrm>
          <a:custGeom>
            <a:avLst/>
            <a:gdLst/>
            <a:ahLst/>
            <a:cxnLst/>
            <a:rect l="l" t="t" r="r" b="b"/>
            <a:pathLst>
              <a:path w="4544695" h="805179">
                <a:moveTo>
                  <a:pt x="0" y="0"/>
                </a:moveTo>
                <a:lnTo>
                  <a:pt x="4544568" y="0"/>
                </a:lnTo>
                <a:lnTo>
                  <a:pt x="4544568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9803" y="3935183"/>
            <a:ext cx="4521835" cy="779780"/>
          </a:xfrm>
          <a:custGeom>
            <a:avLst/>
            <a:gdLst/>
            <a:ahLst/>
            <a:cxnLst/>
            <a:rect l="l" t="t" r="r" b="b"/>
            <a:pathLst>
              <a:path w="4521835" h="779779">
                <a:moveTo>
                  <a:pt x="0" y="779348"/>
                </a:moveTo>
                <a:lnTo>
                  <a:pt x="4521593" y="779348"/>
                </a:lnTo>
                <a:lnTo>
                  <a:pt x="4521593" y="0"/>
                </a:lnTo>
                <a:lnTo>
                  <a:pt x="0" y="0"/>
                </a:lnTo>
                <a:lnTo>
                  <a:pt x="0" y="77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2104" y="3964736"/>
            <a:ext cx="1178496" cy="730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7593" y="4754956"/>
            <a:ext cx="4544695" cy="805180"/>
          </a:xfrm>
          <a:custGeom>
            <a:avLst/>
            <a:gdLst/>
            <a:ahLst/>
            <a:cxnLst/>
            <a:rect l="l" t="t" r="r" b="b"/>
            <a:pathLst>
              <a:path w="4544695" h="805179">
                <a:moveTo>
                  <a:pt x="0" y="0"/>
                </a:moveTo>
                <a:lnTo>
                  <a:pt x="4544568" y="0"/>
                </a:lnTo>
                <a:lnTo>
                  <a:pt x="4544568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9803" y="4757165"/>
            <a:ext cx="4521835" cy="779780"/>
          </a:xfrm>
          <a:custGeom>
            <a:avLst/>
            <a:gdLst/>
            <a:ahLst/>
            <a:cxnLst/>
            <a:rect l="l" t="t" r="r" b="b"/>
            <a:pathLst>
              <a:path w="4521835" h="779779">
                <a:moveTo>
                  <a:pt x="0" y="779348"/>
                </a:moveTo>
                <a:lnTo>
                  <a:pt x="4521593" y="779348"/>
                </a:lnTo>
                <a:lnTo>
                  <a:pt x="4521593" y="0"/>
                </a:lnTo>
                <a:lnTo>
                  <a:pt x="0" y="0"/>
                </a:lnTo>
                <a:lnTo>
                  <a:pt x="0" y="77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2104" y="4786706"/>
            <a:ext cx="1178496" cy="730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7593" y="5576925"/>
            <a:ext cx="4544695" cy="805180"/>
          </a:xfrm>
          <a:custGeom>
            <a:avLst/>
            <a:gdLst/>
            <a:ahLst/>
            <a:cxnLst/>
            <a:rect l="l" t="t" r="r" b="b"/>
            <a:pathLst>
              <a:path w="4544695" h="805179">
                <a:moveTo>
                  <a:pt x="0" y="0"/>
                </a:moveTo>
                <a:lnTo>
                  <a:pt x="4544568" y="0"/>
                </a:lnTo>
                <a:lnTo>
                  <a:pt x="4544568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9803" y="5579135"/>
            <a:ext cx="4521835" cy="779780"/>
          </a:xfrm>
          <a:custGeom>
            <a:avLst/>
            <a:gdLst/>
            <a:ahLst/>
            <a:cxnLst/>
            <a:rect l="l" t="t" r="r" b="b"/>
            <a:pathLst>
              <a:path w="4521835" h="779779">
                <a:moveTo>
                  <a:pt x="0" y="779348"/>
                </a:moveTo>
                <a:lnTo>
                  <a:pt x="4521593" y="779348"/>
                </a:lnTo>
                <a:lnTo>
                  <a:pt x="4521593" y="0"/>
                </a:lnTo>
                <a:lnTo>
                  <a:pt x="0" y="0"/>
                </a:lnTo>
                <a:lnTo>
                  <a:pt x="0" y="77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2108" y="5608688"/>
            <a:ext cx="1178492" cy="7305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7593" y="6398895"/>
            <a:ext cx="4544695" cy="805180"/>
          </a:xfrm>
          <a:custGeom>
            <a:avLst/>
            <a:gdLst/>
            <a:ahLst/>
            <a:cxnLst/>
            <a:rect l="l" t="t" r="r" b="b"/>
            <a:pathLst>
              <a:path w="4544695" h="805179">
                <a:moveTo>
                  <a:pt x="0" y="0"/>
                </a:moveTo>
                <a:lnTo>
                  <a:pt x="4544568" y="0"/>
                </a:lnTo>
                <a:lnTo>
                  <a:pt x="4544568" y="804671"/>
                </a:lnTo>
                <a:lnTo>
                  <a:pt x="0" y="804671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9803" y="6401104"/>
            <a:ext cx="4521835" cy="779780"/>
          </a:xfrm>
          <a:custGeom>
            <a:avLst/>
            <a:gdLst/>
            <a:ahLst/>
            <a:cxnLst/>
            <a:rect l="l" t="t" r="r" b="b"/>
            <a:pathLst>
              <a:path w="4521835" h="779779">
                <a:moveTo>
                  <a:pt x="0" y="779348"/>
                </a:moveTo>
                <a:lnTo>
                  <a:pt x="4521593" y="779348"/>
                </a:lnTo>
                <a:lnTo>
                  <a:pt x="4521593" y="0"/>
                </a:lnTo>
                <a:lnTo>
                  <a:pt x="0" y="0"/>
                </a:lnTo>
                <a:lnTo>
                  <a:pt x="0" y="77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2108" y="6430657"/>
            <a:ext cx="1178492" cy="7305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08383" y="2289022"/>
            <a:ext cx="4544695" cy="805180"/>
          </a:xfrm>
          <a:custGeom>
            <a:avLst/>
            <a:gdLst/>
            <a:ahLst/>
            <a:cxnLst/>
            <a:rect l="l" t="t" r="r" b="b"/>
            <a:pathLst>
              <a:path w="4544695" h="805180">
                <a:moveTo>
                  <a:pt x="0" y="0"/>
                </a:moveTo>
                <a:lnTo>
                  <a:pt x="4544567" y="0"/>
                </a:lnTo>
                <a:lnTo>
                  <a:pt x="4544567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10605" y="2291232"/>
            <a:ext cx="4521835" cy="779780"/>
          </a:xfrm>
          <a:custGeom>
            <a:avLst/>
            <a:gdLst/>
            <a:ahLst/>
            <a:cxnLst/>
            <a:rect l="l" t="t" r="r" b="b"/>
            <a:pathLst>
              <a:path w="4521834" h="779780">
                <a:moveTo>
                  <a:pt x="0" y="779348"/>
                </a:moveTo>
                <a:lnTo>
                  <a:pt x="4521593" y="779348"/>
                </a:lnTo>
                <a:lnTo>
                  <a:pt x="4521593" y="0"/>
                </a:lnTo>
                <a:lnTo>
                  <a:pt x="0" y="0"/>
                </a:lnTo>
                <a:lnTo>
                  <a:pt x="0" y="77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32907" y="2320784"/>
            <a:ext cx="1178499" cy="707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08383" y="3111004"/>
            <a:ext cx="4544695" cy="805180"/>
          </a:xfrm>
          <a:custGeom>
            <a:avLst/>
            <a:gdLst/>
            <a:ahLst/>
            <a:cxnLst/>
            <a:rect l="l" t="t" r="r" b="b"/>
            <a:pathLst>
              <a:path w="4544695" h="805179">
                <a:moveTo>
                  <a:pt x="0" y="0"/>
                </a:moveTo>
                <a:lnTo>
                  <a:pt x="4544567" y="0"/>
                </a:lnTo>
                <a:lnTo>
                  <a:pt x="4544567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10605" y="3113214"/>
            <a:ext cx="4521835" cy="779780"/>
          </a:xfrm>
          <a:custGeom>
            <a:avLst/>
            <a:gdLst/>
            <a:ahLst/>
            <a:cxnLst/>
            <a:rect l="l" t="t" r="r" b="b"/>
            <a:pathLst>
              <a:path w="4521834" h="779779">
                <a:moveTo>
                  <a:pt x="0" y="779348"/>
                </a:moveTo>
                <a:lnTo>
                  <a:pt x="4521593" y="779348"/>
                </a:lnTo>
                <a:lnTo>
                  <a:pt x="4521593" y="0"/>
                </a:lnTo>
                <a:lnTo>
                  <a:pt x="0" y="0"/>
                </a:lnTo>
                <a:lnTo>
                  <a:pt x="0" y="77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2907" y="3142754"/>
            <a:ext cx="1178496" cy="730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08383" y="3932974"/>
            <a:ext cx="4544695" cy="805180"/>
          </a:xfrm>
          <a:custGeom>
            <a:avLst/>
            <a:gdLst/>
            <a:ahLst/>
            <a:cxnLst/>
            <a:rect l="l" t="t" r="r" b="b"/>
            <a:pathLst>
              <a:path w="4544695" h="805179">
                <a:moveTo>
                  <a:pt x="0" y="0"/>
                </a:moveTo>
                <a:lnTo>
                  <a:pt x="4544567" y="0"/>
                </a:lnTo>
                <a:lnTo>
                  <a:pt x="4544567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10605" y="3935183"/>
            <a:ext cx="4521835" cy="779780"/>
          </a:xfrm>
          <a:custGeom>
            <a:avLst/>
            <a:gdLst/>
            <a:ahLst/>
            <a:cxnLst/>
            <a:rect l="l" t="t" r="r" b="b"/>
            <a:pathLst>
              <a:path w="4521834" h="779779">
                <a:moveTo>
                  <a:pt x="0" y="779348"/>
                </a:moveTo>
                <a:lnTo>
                  <a:pt x="4521593" y="779348"/>
                </a:lnTo>
                <a:lnTo>
                  <a:pt x="4521593" y="0"/>
                </a:lnTo>
                <a:lnTo>
                  <a:pt x="0" y="0"/>
                </a:lnTo>
                <a:lnTo>
                  <a:pt x="0" y="77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32907" y="3964736"/>
            <a:ext cx="1178496" cy="730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08383" y="4754956"/>
            <a:ext cx="4544695" cy="805180"/>
          </a:xfrm>
          <a:custGeom>
            <a:avLst/>
            <a:gdLst/>
            <a:ahLst/>
            <a:cxnLst/>
            <a:rect l="l" t="t" r="r" b="b"/>
            <a:pathLst>
              <a:path w="4544695" h="805179">
                <a:moveTo>
                  <a:pt x="0" y="0"/>
                </a:moveTo>
                <a:lnTo>
                  <a:pt x="4544567" y="0"/>
                </a:lnTo>
                <a:lnTo>
                  <a:pt x="4544567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10605" y="4757165"/>
            <a:ext cx="4521835" cy="779780"/>
          </a:xfrm>
          <a:custGeom>
            <a:avLst/>
            <a:gdLst/>
            <a:ahLst/>
            <a:cxnLst/>
            <a:rect l="l" t="t" r="r" b="b"/>
            <a:pathLst>
              <a:path w="4521834" h="779779">
                <a:moveTo>
                  <a:pt x="0" y="779348"/>
                </a:moveTo>
                <a:lnTo>
                  <a:pt x="4521593" y="779348"/>
                </a:lnTo>
                <a:lnTo>
                  <a:pt x="4521593" y="0"/>
                </a:lnTo>
                <a:lnTo>
                  <a:pt x="0" y="0"/>
                </a:lnTo>
                <a:lnTo>
                  <a:pt x="0" y="77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32907" y="4786706"/>
            <a:ext cx="1178496" cy="7305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08383" y="5576925"/>
            <a:ext cx="4544695" cy="805180"/>
          </a:xfrm>
          <a:custGeom>
            <a:avLst/>
            <a:gdLst/>
            <a:ahLst/>
            <a:cxnLst/>
            <a:rect l="l" t="t" r="r" b="b"/>
            <a:pathLst>
              <a:path w="4544695" h="805179">
                <a:moveTo>
                  <a:pt x="0" y="0"/>
                </a:moveTo>
                <a:lnTo>
                  <a:pt x="4544567" y="0"/>
                </a:lnTo>
                <a:lnTo>
                  <a:pt x="4544567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10605" y="5579135"/>
            <a:ext cx="4521835" cy="779780"/>
          </a:xfrm>
          <a:custGeom>
            <a:avLst/>
            <a:gdLst/>
            <a:ahLst/>
            <a:cxnLst/>
            <a:rect l="l" t="t" r="r" b="b"/>
            <a:pathLst>
              <a:path w="4521834" h="779779">
                <a:moveTo>
                  <a:pt x="0" y="779348"/>
                </a:moveTo>
                <a:lnTo>
                  <a:pt x="4521593" y="779348"/>
                </a:lnTo>
                <a:lnTo>
                  <a:pt x="4521593" y="0"/>
                </a:lnTo>
                <a:lnTo>
                  <a:pt x="0" y="0"/>
                </a:lnTo>
                <a:lnTo>
                  <a:pt x="0" y="77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32907" y="5608688"/>
            <a:ext cx="1178496" cy="7305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08383" y="6398895"/>
            <a:ext cx="4544695" cy="805180"/>
          </a:xfrm>
          <a:custGeom>
            <a:avLst/>
            <a:gdLst/>
            <a:ahLst/>
            <a:cxnLst/>
            <a:rect l="l" t="t" r="r" b="b"/>
            <a:pathLst>
              <a:path w="4544695" h="805179">
                <a:moveTo>
                  <a:pt x="0" y="0"/>
                </a:moveTo>
                <a:lnTo>
                  <a:pt x="4544567" y="0"/>
                </a:lnTo>
                <a:lnTo>
                  <a:pt x="4544567" y="804671"/>
                </a:lnTo>
                <a:lnTo>
                  <a:pt x="0" y="804671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10605" y="6401104"/>
            <a:ext cx="4521835" cy="779780"/>
          </a:xfrm>
          <a:custGeom>
            <a:avLst/>
            <a:gdLst/>
            <a:ahLst/>
            <a:cxnLst/>
            <a:rect l="l" t="t" r="r" b="b"/>
            <a:pathLst>
              <a:path w="4521834" h="779779">
                <a:moveTo>
                  <a:pt x="0" y="779348"/>
                </a:moveTo>
                <a:lnTo>
                  <a:pt x="4521593" y="779348"/>
                </a:lnTo>
                <a:lnTo>
                  <a:pt x="4521593" y="0"/>
                </a:lnTo>
                <a:lnTo>
                  <a:pt x="0" y="0"/>
                </a:lnTo>
                <a:lnTo>
                  <a:pt x="0" y="77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32907" y="6430657"/>
            <a:ext cx="1178496" cy="7305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25241" y="1344790"/>
            <a:ext cx="4064000" cy="5963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7775" marR="5080" indent="-1235075">
              <a:lnSpc>
                <a:spcPct val="100000"/>
              </a:lnSpc>
            </a:pPr>
            <a:r>
              <a:rPr lang="kk-KZ" sz="2500" b="1" spc="-254" dirty="0" smtClean="0">
                <a:solidFill>
                  <a:srgbClr val="1D1D1B"/>
                </a:solidFill>
                <a:latin typeface="Calibri"/>
                <a:cs typeface="Calibri"/>
              </a:rPr>
              <a:t>Демократия деңгейі бойынша жаһандық индекс</a:t>
            </a:r>
            <a:endParaRPr sz="2500">
              <a:latin typeface="Calibri"/>
              <a:cs typeface="Calibri"/>
            </a:endParaRPr>
          </a:p>
          <a:p>
            <a:pPr marL="1316355" algn="ctr">
              <a:lnSpc>
                <a:spcPts val="1280"/>
              </a:lnSpc>
              <a:spcBef>
                <a:spcPts val="1310"/>
              </a:spcBef>
            </a:pPr>
            <a:r>
              <a:rPr lang="kk-KZ" sz="1500" b="1" spc="75" dirty="0">
                <a:solidFill>
                  <a:srgbClr val="1D1D1B"/>
                </a:solidFill>
                <a:latin typeface="Calibri"/>
                <a:cs typeface="Calibri"/>
              </a:rPr>
              <a:t>Қ</a:t>
            </a:r>
            <a:r>
              <a:rPr sz="1500" b="1" spc="75" smtClean="0">
                <a:solidFill>
                  <a:srgbClr val="1D1D1B"/>
                </a:solidFill>
                <a:latin typeface="Calibri"/>
                <a:cs typeface="Calibri"/>
              </a:rPr>
              <a:t>ыр</a:t>
            </a:r>
            <a:r>
              <a:rPr lang="kk-KZ" sz="1500" b="1" spc="75" dirty="0" smtClean="0">
                <a:solidFill>
                  <a:srgbClr val="1D1D1B"/>
                </a:solidFill>
                <a:latin typeface="Calibri"/>
                <a:cs typeface="Calibri"/>
              </a:rPr>
              <a:t>ғ</a:t>
            </a:r>
            <a:r>
              <a:rPr sz="1500" b="1" spc="75" smtClean="0">
                <a:solidFill>
                  <a:srgbClr val="1D1D1B"/>
                </a:solidFill>
                <a:latin typeface="Calibri"/>
                <a:cs typeface="Calibri"/>
              </a:rPr>
              <a:t>ызстан</a:t>
            </a:r>
            <a:endParaRPr sz="1500">
              <a:latin typeface="Calibri"/>
              <a:cs typeface="Calibri"/>
            </a:endParaRPr>
          </a:p>
          <a:p>
            <a:pPr marL="1314450" algn="ctr">
              <a:lnSpc>
                <a:spcPts val="5305"/>
              </a:lnSpc>
            </a:pPr>
            <a:r>
              <a:rPr sz="4950" b="1" spc="-45" smtClean="0">
                <a:solidFill>
                  <a:srgbClr val="0069A9"/>
                </a:solidFill>
                <a:latin typeface="Arial Narrow"/>
                <a:cs typeface="Arial Narrow"/>
              </a:rPr>
              <a:t>10</a:t>
            </a:r>
            <a:r>
              <a:rPr sz="4950" b="1" spc="-30" smtClean="0">
                <a:solidFill>
                  <a:srgbClr val="0069A9"/>
                </a:solidFill>
                <a:latin typeface="Arial Narrow"/>
                <a:cs typeface="Arial Narrow"/>
              </a:rPr>
              <a:t>6</a:t>
            </a:r>
            <a:r>
              <a:rPr lang="kk-KZ" sz="1550" b="1" spc="-229" dirty="0" smtClean="0">
                <a:solidFill>
                  <a:srgbClr val="0069A9"/>
                </a:solidFill>
                <a:latin typeface="Calibri"/>
                <a:cs typeface="Calibri"/>
              </a:rPr>
              <a:t>ОРЫН</a:t>
            </a:r>
            <a:endParaRPr sz="1550">
              <a:latin typeface="Calibri"/>
              <a:cs typeface="Calibri"/>
            </a:endParaRPr>
          </a:p>
          <a:p>
            <a:pPr marL="1327150" algn="ctr">
              <a:lnSpc>
                <a:spcPts val="1170"/>
              </a:lnSpc>
            </a:pPr>
            <a:r>
              <a:rPr sz="1500" b="1" spc="50" smtClean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lang="kk-KZ" sz="1500" b="1" spc="50" dirty="0" smtClean="0">
                <a:solidFill>
                  <a:srgbClr val="1D1D1B"/>
                </a:solidFill>
                <a:latin typeface="Calibri"/>
                <a:cs typeface="Calibri"/>
              </a:rPr>
              <a:t>есей</a:t>
            </a:r>
            <a:endParaRPr sz="1500">
              <a:latin typeface="Calibri"/>
              <a:cs typeface="Calibri"/>
            </a:endParaRPr>
          </a:p>
          <a:p>
            <a:pPr marL="1314450" algn="ctr">
              <a:lnSpc>
                <a:spcPts val="5305"/>
              </a:lnSpc>
            </a:pPr>
            <a:r>
              <a:rPr sz="4950" b="1" spc="-45" smtClean="0">
                <a:solidFill>
                  <a:srgbClr val="0069A9"/>
                </a:solidFill>
                <a:latin typeface="Arial Narrow"/>
                <a:cs typeface="Arial Narrow"/>
              </a:rPr>
              <a:t>12</a:t>
            </a:r>
            <a:r>
              <a:rPr sz="4950" b="1" spc="-30" smtClean="0">
                <a:solidFill>
                  <a:srgbClr val="0069A9"/>
                </a:solidFill>
                <a:latin typeface="Arial Narrow"/>
                <a:cs typeface="Arial Narrow"/>
              </a:rPr>
              <a:t>2</a:t>
            </a:r>
            <a:r>
              <a:rPr lang="kk-KZ" sz="1550" b="1" spc="-229" dirty="0" smtClean="0">
                <a:solidFill>
                  <a:srgbClr val="0069A9"/>
                </a:solidFill>
                <a:latin typeface="Calibri"/>
                <a:cs typeface="Calibri"/>
              </a:rPr>
              <a:t>ОРЫГН</a:t>
            </a:r>
            <a:endParaRPr sz="1550">
              <a:latin typeface="Calibri"/>
              <a:cs typeface="Calibri"/>
            </a:endParaRPr>
          </a:p>
          <a:p>
            <a:pPr marL="1327150" algn="ctr">
              <a:lnSpc>
                <a:spcPts val="1160"/>
              </a:lnSpc>
            </a:pPr>
            <a:r>
              <a:rPr lang="kk-KZ" sz="1500" b="1" spc="60" dirty="0" smtClean="0">
                <a:solidFill>
                  <a:srgbClr val="1D1D1B"/>
                </a:solidFill>
                <a:latin typeface="Calibri"/>
                <a:cs typeface="Calibri"/>
              </a:rPr>
              <a:t>Қазақстан</a:t>
            </a:r>
            <a:endParaRPr sz="1500">
              <a:latin typeface="Calibri"/>
              <a:cs typeface="Calibri"/>
            </a:endParaRPr>
          </a:p>
          <a:p>
            <a:pPr marL="1314450" algn="ctr">
              <a:lnSpc>
                <a:spcPts val="5305"/>
              </a:lnSpc>
            </a:pPr>
            <a:r>
              <a:rPr sz="4950" b="1" spc="-45" smtClean="0">
                <a:solidFill>
                  <a:srgbClr val="0069A9"/>
                </a:solidFill>
                <a:latin typeface="Arial Narrow"/>
                <a:cs typeface="Arial Narrow"/>
              </a:rPr>
              <a:t>14</a:t>
            </a:r>
            <a:r>
              <a:rPr sz="4950" b="1" spc="-30" smtClean="0">
                <a:solidFill>
                  <a:srgbClr val="0069A9"/>
                </a:solidFill>
                <a:latin typeface="Arial Narrow"/>
                <a:cs typeface="Arial Narrow"/>
              </a:rPr>
              <a:t>3</a:t>
            </a:r>
            <a:r>
              <a:rPr lang="kk-KZ" sz="1550" b="1" spc="-229" dirty="0" smtClean="0">
                <a:solidFill>
                  <a:srgbClr val="0069A9"/>
                </a:solidFill>
                <a:latin typeface="Calibri"/>
                <a:cs typeface="Calibri"/>
              </a:rPr>
              <a:t>ОРЫН</a:t>
            </a:r>
            <a:endParaRPr sz="1550">
              <a:latin typeface="Calibri"/>
              <a:cs typeface="Calibri"/>
            </a:endParaRPr>
          </a:p>
          <a:p>
            <a:pPr marL="1327150" algn="ctr">
              <a:lnSpc>
                <a:spcPts val="1170"/>
              </a:lnSpc>
            </a:pPr>
            <a:r>
              <a:rPr sz="1500" b="1" spc="40" smtClean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lang="kk-KZ" sz="1500" b="1" spc="40" dirty="0" smtClean="0">
                <a:solidFill>
                  <a:srgbClr val="1D1D1B"/>
                </a:solidFill>
                <a:latin typeface="Calibri"/>
                <a:cs typeface="Calibri"/>
              </a:rPr>
              <a:t>ә</a:t>
            </a:r>
            <a:r>
              <a:rPr sz="1500" b="1" spc="40" smtClean="0">
                <a:solidFill>
                  <a:srgbClr val="1D1D1B"/>
                </a:solidFill>
                <a:latin typeface="Calibri"/>
                <a:cs typeface="Calibri"/>
              </a:rPr>
              <a:t>ж</a:t>
            </a:r>
            <a:r>
              <a:rPr lang="kk-KZ" sz="1500" b="1" spc="40" dirty="0" smtClean="0">
                <a:solidFill>
                  <a:srgbClr val="1D1D1B"/>
                </a:solidFill>
                <a:latin typeface="Calibri"/>
                <a:cs typeface="Calibri"/>
              </a:rPr>
              <a:t>і</a:t>
            </a:r>
            <a:r>
              <a:rPr sz="1500" b="1" spc="40" smtClean="0">
                <a:solidFill>
                  <a:srgbClr val="1D1D1B"/>
                </a:solidFill>
                <a:latin typeface="Calibri"/>
                <a:cs typeface="Calibri"/>
              </a:rPr>
              <a:t>кстан</a:t>
            </a:r>
            <a:endParaRPr sz="1500">
              <a:latin typeface="Calibri"/>
              <a:cs typeface="Calibri"/>
            </a:endParaRPr>
          </a:p>
          <a:p>
            <a:pPr marL="1314450" algn="ctr">
              <a:lnSpc>
                <a:spcPts val="5305"/>
              </a:lnSpc>
            </a:pPr>
            <a:r>
              <a:rPr sz="4950" b="1" spc="-45" smtClean="0">
                <a:solidFill>
                  <a:srgbClr val="0069A9"/>
                </a:solidFill>
                <a:latin typeface="Arial Narrow"/>
                <a:cs typeface="Arial Narrow"/>
              </a:rPr>
              <a:t>15</a:t>
            </a:r>
            <a:r>
              <a:rPr sz="4950" b="1" spc="-30" smtClean="0">
                <a:solidFill>
                  <a:srgbClr val="0069A9"/>
                </a:solidFill>
                <a:latin typeface="Arial Narrow"/>
                <a:cs typeface="Arial Narrow"/>
              </a:rPr>
              <a:t>1</a:t>
            </a:r>
            <a:r>
              <a:rPr lang="kk-KZ" sz="1550" b="1" spc="-229" dirty="0" smtClean="0">
                <a:solidFill>
                  <a:srgbClr val="0069A9"/>
                </a:solidFill>
                <a:latin typeface="Calibri"/>
                <a:cs typeface="Calibri"/>
              </a:rPr>
              <a:t>ОРЫН</a:t>
            </a:r>
            <a:endParaRPr sz="1550">
              <a:latin typeface="Calibri"/>
              <a:cs typeface="Calibri"/>
            </a:endParaRPr>
          </a:p>
          <a:p>
            <a:pPr marL="1327150" algn="ctr">
              <a:lnSpc>
                <a:spcPts val="1160"/>
              </a:lnSpc>
            </a:pPr>
            <a:r>
              <a:rPr lang="kk-KZ" sz="1500" b="1" spc="55" dirty="0">
                <a:solidFill>
                  <a:srgbClr val="1D1D1B"/>
                </a:solidFill>
                <a:latin typeface="Calibri"/>
                <a:cs typeface="Calibri"/>
              </a:rPr>
              <a:t>Ө</a:t>
            </a:r>
            <a:r>
              <a:rPr sz="1500" b="1" spc="55" smtClean="0">
                <a:solidFill>
                  <a:srgbClr val="1D1D1B"/>
                </a:solidFill>
                <a:latin typeface="Calibri"/>
                <a:cs typeface="Calibri"/>
              </a:rPr>
              <a:t>збекстан</a:t>
            </a:r>
            <a:endParaRPr sz="1500">
              <a:latin typeface="Calibri"/>
              <a:cs typeface="Calibri"/>
            </a:endParaRPr>
          </a:p>
          <a:p>
            <a:pPr marL="1314450" algn="ctr">
              <a:lnSpc>
                <a:spcPts val="5305"/>
              </a:lnSpc>
            </a:pPr>
            <a:r>
              <a:rPr sz="4950" b="1" spc="-45" smtClean="0">
                <a:solidFill>
                  <a:srgbClr val="0069A9"/>
                </a:solidFill>
                <a:latin typeface="Arial Narrow"/>
                <a:cs typeface="Arial Narrow"/>
              </a:rPr>
              <a:t>16</a:t>
            </a:r>
            <a:r>
              <a:rPr sz="4950" b="1" spc="-30" smtClean="0">
                <a:solidFill>
                  <a:srgbClr val="0069A9"/>
                </a:solidFill>
                <a:latin typeface="Arial Narrow"/>
                <a:cs typeface="Arial Narrow"/>
              </a:rPr>
              <a:t>1</a:t>
            </a:r>
            <a:r>
              <a:rPr lang="kk-KZ" sz="1550" b="1" spc="-229" dirty="0" smtClean="0">
                <a:solidFill>
                  <a:srgbClr val="0069A9"/>
                </a:solidFill>
                <a:latin typeface="Calibri"/>
                <a:cs typeface="Calibri"/>
              </a:rPr>
              <a:t>ОРЫН</a:t>
            </a:r>
            <a:endParaRPr sz="1550">
              <a:latin typeface="Calibri"/>
              <a:cs typeface="Calibri"/>
            </a:endParaRPr>
          </a:p>
          <a:p>
            <a:pPr marL="1327150" algn="ctr">
              <a:lnSpc>
                <a:spcPts val="1170"/>
              </a:lnSpc>
            </a:pPr>
            <a:r>
              <a:rPr sz="1500" b="1" spc="50" smtClean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lang="kk-KZ" sz="1500" b="1" spc="50" dirty="0" smtClean="0">
                <a:solidFill>
                  <a:srgbClr val="1D1D1B"/>
                </a:solidFill>
                <a:latin typeface="Calibri"/>
                <a:cs typeface="Calibri"/>
              </a:rPr>
              <a:t>ү</a:t>
            </a:r>
            <a:r>
              <a:rPr sz="1500" b="1" spc="50" smtClean="0">
                <a:solidFill>
                  <a:srgbClr val="1D1D1B"/>
                </a:solidFill>
                <a:latin typeface="Calibri"/>
                <a:cs typeface="Calibri"/>
              </a:rPr>
              <a:t>ркменстан</a:t>
            </a:r>
            <a:endParaRPr sz="1500">
              <a:latin typeface="Calibri"/>
              <a:cs typeface="Calibri"/>
            </a:endParaRPr>
          </a:p>
          <a:p>
            <a:pPr marL="1314450" algn="ctr">
              <a:lnSpc>
                <a:spcPts val="5420"/>
              </a:lnSpc>
            </a:pPr>
            <a:r>
              <a:rPr sz="4950" b="1" spc="-45" smtClean="0">
                <a:solidFill>
                  <a:srgbClr val="0069A9"/>
                </a:solidFill>
                <a:latin typeface="Arial Narrow"/>
                <a:cs typeface="Arial Narrow"/>
              </a:rPr>
              <a:t>16</a:t>
            </a:r>
            <a:r>
              <a:rPr sz="4950" b="1" spc="-30" smtClean="0">
                <a:solidFill>
                  <a:srgbClr val="0069A9"/>
                </a:solidFill>
                <a:latin typeface="Arial Narrow"/>
                <a:cs typeface="Arial Narrow"/>
              </a:rPr>
              <a:t>1</a:t>
            </a:r>
            <a:r>
              <a:rPr lang="kk-KZ" sz="1550" b="1" spc="-229" dirty="0" smtClean="0">
                <a:solidFill>
                  <a:srgbClr val="0069A9"/>
                </a:solidFill>
                <a:latin typeface="Calibri"/>
                <a:cs typeface="Calibri"/>
              </a:rPr>
              <a:t>ОРЫН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13843" y="1344790"/>
            <a:ext cx="3721100" cy="5963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3835" marR="5080" indent="-1461135">
              <a:lnSpc>
                <a:spcPct val="100000"/>
              </a:lnSpc>
            </a:pPr>
            <a:r>
              <a:rPr lang="kk-KZ" sz="2500" b="1" spc="-275" dirty="0" smtClean="0">
                <a:solidFill>
                  <a:srgbClr val="1D1D1B"/>
                </a:solidFill>
                <a:latin typeface="Calibri"/>
                <a:cs typeface="Calibri"/>
              </a:rPr>
              <a:t>Сөз бостандығы бойынша дүниежүзілік индекс</a:t>
            </a:r>
            <a:endParaRPr sz="2500">
              <a:latin typeface="Calibri"/>
              <a:cs typeface="Calibri"/>
            </a:endParaRPr>
          </a:p>
          <a:p>
            <a:pPr marL="1194435" algn="ctr">
              <a:lnSpc>
                <a:spcPts val="1280"/>
              </a:lnSpc>
              <a:spcBef>
                <a:spcPts val="1310"/>
              </a:spcBef>
            </a:pPr>
            <a:r>
              <a:rPr lang="kk-KZ" sz="1500" b="1" spc="75" dirty="0">
                <a:solidFill>
                  <a:srgbClr val="1D1D1B"/>
                </a:solidFill>
                <a:latin typeface="Calibri"/>
                <a:cs typeface="Calibri"/>
              </a:rPr>
              <a:t>Қ</a:t>
            </a:r>
            <a:r>
              <a:rPr sz="1500" b="1" spc="75" smtClean="0">
                <a:solidFill>
                  <a:srgbClr val="1D1D1B"/>
                </a:solidFill>
                <a:latin typeface="Calibri"/>
                <a:cs typeface="Calibri"/>
              </a:rPr>
              <a:t>ыр</a:t>
            </a:r>
            <a:r>
              <a:rPr lang="kk-KZ" sz="1500" b="1" spc="75" dirty="0" smtClean="0">
                <a:solidFill>
                  <a:srgbClr val="1D1D1B"/>
                </a:solidFill>
                <a:latin typeface="Calibri"/>
                <a:cs typeface="Calibri"/>
              </a:rPr>
              <a:t>ғ</a:t>
            </a:r>
            <a:r>
              <a:rPr sz="1500" b="1" spc="75" smtClean="0">
                <a:solidFill>
                  <a:srgbClr val="1D1D1B"/>
                </a:solidFill>
                <a:latin typeface="Calibri"/>
                <a:cs typeface="Calibri"/>
              </a:rPr>
              <a:t>ызстан</a:t>
            </a:r>
            <a:endParaRPr sz="1500">
              <a:latin typeface="Calibri"/>
              <a:cs typeface="Calibri"/>
            </a:endParaRPr>
          </a:p>
          <a:p>
            <a:pPr marL="1192530" algn="ctr">
              <a:lnSpc>
                <a:spcPts val="5305"/>
              </a:lnSpc>
            </a:pPr>
            <a:r>
              <a:rPr sz="4950" b="1" spc="-45" smtClean="0">
                <a:solidFill>
                  <a:srgbClr val="0069A9"/>
                </a:solidFill>
                <a:latin typeface="Arial Narrow"/>
                <a:cs typeface="Arial Narrow"/>
              </a:rPr>
              <a:t>8</a:t>
            </a:r>
            <a:r>
              <a:rPr sz="4950" b="1" spc="-30" smtClean="0">
                <a:solidFill>
                  <a:srgbClr val="0069A9"/>
                </a:solidFill>
                <a:latin typeface="Arial Narrow"/>
                <a:cs typeface="Arial Narrow"/>
              </a:rPr>
              <a:t>9</a:t>
            </a:r>
            <a:r>
              <a:rPr lang="kk-KZ" sz="1550" b="1" spc="-229" dirty="0" smtClean="0">
                <a:solidFill>
                  <a:srgbClr val="0069A9"/>
                </a:solidFill>
                <a:latin typeface="Calibri"/>
                <a:cs typeface="Calibri"/>
              </a:rPr>
              <a:t>ОРЫН</a:t>
            </a:r>
            <a:endParaRPr sz="1550">
              <a:latin typeface="Calibri"/>
              <a:cs typeface="Calibri"/>
            </a:endParaRPr>
          </a:p>
          <a:p>
            <a:pPr marL="1194435" algn="ctr">
              <a:lnSpc>
                <a:spcPts val="1170"/>
              </a:lnSpc>
            </a:pPr>
            <a:r>
              <a:rPr sz="1500" b="1" spc="50" smtClean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lang="kk-KZ" sz="1500" b="1" spc="50" dirty="0" smtClean="0">
                <a:solidFill>
                  <a:srgbClr val="1D1D1B"/>
                </a:solidFill>
                <a:latin typeface="Calibri"/>
                <a:cs typeface="Calibri"/>
              </a:rPr>
              <a:t>есей</a:t>
            </a:r>
            <a:endParaRPr sz="1500">
              <a:latin typeface="Calibri"/>
              <a:cs typeface="Calibri"/>
            </a:endParaRPr>
          </a:p>
          <a:p>
            <a:pPr marL="1192530" algn="ctr">
              <a:lnSpc>
                <a:spcPts val="5305"/>
              </a:lnSpc>
            </a:pPr>
            <a:r>
              <a:rPr sz="4950" b="1" spc="-45" smtClean="0">
                <a:solidFill>
                  <a:srgbClr val="0069A9"/>
                </a:solidFill>
                <a:latin typeface="Arial Narrow"/>
                <a:cs typeface="Arial Narrow"/>
              </a:rPr>
              <a:t>14</a:t>
            </a:r>
            <a:r>
              <a:rPr sz="4950" b="1" spc="-30" smtClean="0">
                <a:solidFill>
                  <a:srgbClr val="0069A9"/>
                </a:solidFill>
                <a:latin typeface="Arial Narrow"/>
                <a:cs typeface="Arial Narrow"/>
              </a:rPr>
              <a:t>8</a:t>
            </a:r>
            <a:r>
              <a:rPr lang="kk-KZ" sz="1550" b="1" spc="-229" dirty="0" smtClean="0">
                <a:solidFill>
                  <a:srgbClr val="0069A9"/>
                </a:solidFill>
                <a:latin typeface="Calibri"/>
                <a:cs typeface="Calibri"/>
              </a:rPr>
              <a:t>ОРЫН</a:t>
            </a:r>
            <a:endParaRPr sz="1550">
              <a:latin typeface="Calibri"/>
              <a:cs typeface="Calibri"/>
            </a:endParaRPr>
          </a:p>
          <a:p>
            <a:pPr marL="1194435" algn="ctr">
              <a:lnSpc>
                <a:spcPts val="1160"/>
              </a:lnSpc>
            </a:pPr>
            <a:r>
              <a:rPr sz="1500" b="1" spc="40" smtClean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lang="kk-KZ" sz="1500" b="1" spc="40" dirty="0" smtClean="0">
                <a:solidFill>
                  <a:srgbClr val="1D1D1B"/>
                </a:solidFill>
                <a:latin typeface="Calibri"/>
                <a:cs typeface="Calibri"/>
              </a:rPr>
              <a:t>ә</a:t>
            </a:r>
            <a:r>
              <a:rPr sz="1500" b="1" spc="40" smtClean="0">
                <a:solidFill>
                  <a:srgbClr val="1D1D1B"/>
                </a:solidFill>
                <a:latin typeface="Calibri"/>
                <a:cs typeface="Calibri"/>
              </a:rPr>
              <a:t>ж</a:t>
            </a:r>
            <a:r>
              <a:rPr lang="kk-KZ" sz="1500" b="1" spc="40" dirty="0" smtClean="0">
                <a:solidFill>
                  <a:srgbClr val="1D1D1B"/>
                </a:solidFill>
                <a:latin typeface="Calibri"/>
                <a:cs typeface="Calibri"/>
              </a:rPr>
              <a:t>і</a:t>
            </a:r>
            <a:r>
              <a:rPr sz="1500" b="1" spc="40" smtClean="0">
                <a:solidFill>
                  <a:srgbClr val="1D1D1B"/>
                </a:solidFill>
                <a:latin typeface="Calibri"/>
                <a:cs typeface="Calibri"/>
              </a:rPr>
              <a:t>кстан</a:t>
            </a:r>
            <a:endParaRPr sz="1500">
              <a:latin typeface="Calibri"/>
              <a:cs typeface="Calibri"/>
            </a:endParaRPr>
          </a:p>
          <a:p>
            <a:pPr marL="1192530" algn="ctr">
              <a:lnSpc>
                <a:spcPts val="5305"/>
              </a:lnSpc>
            </a:pPr>
            <a:r>
              <a:rPr sz="4950" b="1" spc="-45" smtClean="0">
                <a:solidFill>
                  <a:srgbClr val="0069A9"/>
                </a:solidFill>
                <a:latin typeface="Arial Narrow"/>
                <a:cs typeface="Arial Narrow"/>
              </a:rPr>
              <a:t>14</a:t>
            </a:r>
            <a:r>
              <a:rPr sz="4950" b="1" spc="-30" smtClean="0">
                <a:solidFill>
                  <a:srgbClr val="0069A9"/>
                </a:solidFill>
                <a:latin typeface="Arial Narrow"/>
                <a:cs typeface="Arial Narrow"/>
              </a:rPr>
              <a:t>9</a:t>
            </a:r>
            <a:r>
              <a:rPr lang="kk-KZ" sz="1550" b="1" spc="-229" dirty="0" smtClean="0">
                <a:solidFill>
                  <a:srgbClr val="0069A9"/>
                </a:solidFill>
                <a:latin typeface="Calibri"/>
                <a:cs typeface="Calibri"/>
              </a:rPr>
              <a:t>ОРЫН</a:t>
            </a:r>
            <a:endParaRPr sz="1550">
              <a:latin typeface="Calibri"/>
              <a:cs typeface="Calibri"/>
            </a:endParaRPr>
          </a:p>
          <a:p>
            <a:pPr marL="1194435" algn="ctr">
              <a:lnSpc>
                <a:spcPts val="1170"/>
              </a:lnSpc>
            </a:pPr>
            <a:r>
              <a:rPr lang="kk-KZ" sz="1500" b="1" spc="60" dirty="0">
                <a:solidFill>
                  <a:srgbClr val="1D1D1B"/>
                </a:solidFill>
                <a:latin typeface="Calibri"/>
                <a:cs typeface="Calibri"/>
              </a:rPr>
              <a:t>Қ</a:t>
            </a:r>
            <a:r>
              <a:rPr sz="1500" b="1" spc="60" smtClean="0">
                <a:solidFill>
                  <a:srgbClr val="1D1D1B"/>
                </a:solidFill>
                <a:latin typeface="Calibri"/>
                <a:cs typeface="Calibri"/>
              </a:rPr>
              <a:t>аза</a:t>
            </a:r>
            <a:r>
              <a:rPr lang="kk-KZ" sz="1500" b="1" spc="60" dirty="0" smtClean="0">
                <a:solidFill>
                  <a:srgbClr val="1D1D1B"/>
                </a:solidFill>
                <a:latin typeface="Calibri"/>
                <a:cs typeface="Calibri"/>
              </a:rPr>
              <a:t>қ</a:t>
            </a:r>
            <a:r>
              <a:rPr sz="1500" b="1" spc="60" smtClean="0">
                <a:solidFill>
                  <a:srgbClr val="1D1D1B"/>
                </a:solidFill>
                <a:latin typeface="Calibri"/>
                <a:cs typeface="Calibri"/>
              </a:rPr>
              <a:t>стан</a:t>
            </a:r>
            <a:endParaRPr sz="1500">
              <a:latin typeface="Calibri"/>
              <a:cs typeface="Calibri"/>
            </a:endParaRPr>
          </a:p>
          <a:p>
            <a:pPr marL="1192530" algn="ctr">
              <a:lnSpc>
                <a:spcPts val="5305"/>
              </a:lnSpc>
            </a:pPr>
            <a:r>
              <a:rPr sz="4950" b="1" spc="-45" smtClean="0">
                <a:solidFill>
                  <a:srgbClr val="0069A9"/>
                </a:solidFill>
                <a:latin typeface="Arial Narrow"/>
                <a:cs typeface="Arial Narrow"/>
              </a:rPr>
              <a:t>15</a:t>
            </a:r>
            <a:r>
              <a:rPr sz="4950" b="1" spc="-30" smtClean="0">
                <a:solidFill>
                  <a:srgbClr val="0069A9"/>
                </a:solidFill>
                <a:latin typeface="Arial Narrow"/>
                <a:cs typeface="Arial Narrow"/>
              </a:rPr>
              <a:t>7</a:t>
            </a:r>
            <a:r>
              <a:rPr lang="kk-KZ" sz="1550" b="1" spc="-229" dirty="0" smtClean="0">
                <a:solidFill>
                  <a:srgbClr val="0069A9"/>
                </a:solidFill>
                <a:latin typeface="Calibri"/>
                <a:cs typeface="Calibri"/>
              </a:rPr>
              <a:t>ОРЫН</a:t>
            </a:r>
            <a:endParaRPr sz="1550">
              <a:latin typeface="Calibri"/>
              <a:cs typeface="Calibri"/>
            </a:endParaRPr>
          </a:p>
          <a:p>
            <a:pPr marL="1194435" algn="ctr">
              <a:lnSpc>
                <a:spcPts val="1160"/>
              </a:lnSpc>
            </a:pPr>
            <a:r>
              <a:rPr sz="1500" b="1" spc="50" smtClean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lang="kk-KZ" sz="1500" b="1" spc="50" dirty="0" smtClean="0">
                <a:solidFill>
                  <a:srgbClr val="1D1D1B"/>
                </a:solidFill>
                <a:latin typeface="Calibri"/>
                <a:cs typeface="Calibri"/>
              </a:rPr>
              <a:t>ү</a:t>
            </a:r>
            <a:r>
              <a:rPr sz="1500" b="1" spc="50" smtClean="0">
                <a:solidFill>
                  <a:srgbClr val="1D1D1B"/>
                </a:solidFill>
                <a:latin typeface="Calibri"/>
                <a:cs typeface="Calibri"/>
              </a:rPr>
              <a:t>ркменстан</a:t>
            </a:r>
            <a:endParaRPr sz="1500">
              <a:latin typeface="Calibri"/>
              <a:cs typeface="Calibri"/>
            </a:endParaRPr>
          </a:p>
          <a:p>
            <a:pPr marL="1192530" algn="ctr">
              <a:lnSpc>
                <a:spcPts val="5305"/>
              </a:lnSpc>
            </a:pPr>
            <a:r>
              <a:rPr sz="4950" b="1" spc="-45" smtClean="0">
                <a:solidFill>
                  <a:srgbClr val="0069A9"/>
                </a:solidFill>
                <a:latin typeface="Arial Narrow"/>
                <a:cs typeface="Arial Narrow"/>
              </a:rPr>
              <a:t>16</a:t>
            </a:r>
            <a:r>
              <a:rPr sz="4950" b="1" spc="-30" smtClean="0">
                <a:solidFill>
                  <a:srgbClr val="0069A9"/>
                </a:solidFill>
                <a:latin typeface="Arial Narrow"/>
                <a:cs typeface="Arial Narrow"/>
              </a:rPr>
              <a:t>8</a:t>
            </a:r>
            <a:r>
              <a:rPr lang="kk-KZ" sz="1550" b="1" spc="-229" dirty="0" smtClean="0">
                <a:solidFill>
                  <a:srgbClr val="0069A9"/>
                </a:solidFill>
                <a:latin typeface="Calibri"/>
                <a:cs typeface="Calibri"/>
              </a:rPr>
              <a:t>ОРЫН</a:t>
            </a:r>
            <a:endParaRPr sz="1550">
              <a:latin typeface="Calibri"/>
              <a:cs typeface="Calibri"/>
            </a:endParaRPr>
          </a:p>
          <a:p>
            <a:pPr marL="1194435" algn="ctr">
              <a:lnSpc>
                <a:spcPts val="1170"/>
              </a:lnSpc>
            </a:pPr>
            <a:r>
              <a:rPr lang="kk-KZ" sz="1500" b="1" spc="55" dirty="0">
                <a:solidFill>
                  <a:srgbClr val="1D1D1B"/>
                </a:solidFill>
                <a:latin typeface="Calibri"/>
                <a:cs typeface="Calibri"/>
              </a:rPr>
              <a:t>Ө</a:t>
            </a:r>
            <a:r>
              <a:rPr sz="1500" b="1" spc="55" smtClean="0">
                <a:solidFill>
                  <a:srgbClr val="1D1D1B"/>
                </a:solidFill>
                <a:latin typeface="Calibri"/>
                <a:cs typeface="Calibri"/>
              </a:rPr>
              <a:t>збекстан</a:t>
            </a:r>
            <a:endParaRPr sz="1500">
              <a:latin typeface="Calibri"/>
              <a:cs typeface="Calibri"/>
            </a:endParaRPr>
          </a:p>
          <a:p>
            <a:pPr marL="1192530" algn="ctr">
              <a:lnSpc>
                <a:spcPts val="5420"/>
              </a:lnSpc>
            </a:pPr>
            <a:r>
              <a:rPr sz="4950" b="1" spc="-45" smtClean="0">
                <a:solidFill>
                  <a:srgbClr val="0069A9"/>
                </a:solidFill>
                <a:latin typeface="Arial Narrow"/>
                <a:cs typeface="Arial Narrow"/>
              </a:rPr>
              <a:t>16</a:t>
            </a:r>
            <a:r>
              <a:rPr sz="4950" b="1" spc="-30" smtClean="0">
                <a:solidFill>
                  <a:srgbClr val="0069A9"/>
                </a:solidFill>
                <a:latin typeface="Arial Narrow"/>
                <a:cs typeface="Arial Narrow"/>
              </a:rPr>
              <a:t>9</a:t>
            </a:r>
            <a:r>
              <a:rPr lang="kk-KZ" sz="1550" b="1" spc="-229" dirty="0" smtClean="0">
                <a:solidFill>
                  <a:srgbClr val="0069A9"/>
                </a:solidFill>
                <a:latin typeface="Calibri"/>
                <a:cs typeface="Calibri"/>
              </a:rPr>
              <a:t>ОРЫН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173745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529243" y="171552"/>
            <a:ext cx="1045844" cy="7346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457994" y="144005"/>
            <a:ext cx="1150250" cy="6868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11299" y="1387182"/>
            <a:ext cx="9012201" cy="6001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1"/>
            <a:r>
              <a:rPr lang="ky-KG" sz="3000" dirty="0"/>
              <a:t>Ақпарат – </a:t>
            </a:r>
            <a:r>
              <a:rPr lang="kk-KZ" sz="3000" dirty="0"/>
              <a:t>бізді қоршаған орта туралы барлық </a:t>
            </a:r>
            <a:r>
              <a:rPr lang="kk-KZ" sz="3000" dirty="0" smtClean="0"/>
              <a:t>деректер; </a:t>
            </a:r>
            <a:endParaRPr lang="ru-RU" sz="3000" dirty="0"/>
          </a:p>
          <a:p>
            <a:pPr lvl="1"/>
            <a:r>
              <a:rPr lang="kk-KZ" sz="3000" dirty="0"/>
              <a:t>БАҚ маңызды қызметтер атқарады. Тек қана ақпараттық қызмет қана емес, әлеуметтендіру, мобилизация, қоғамдық пікірді қалыптастыру және т.б көптеген қызметі </a:t>
            </a:r>
            <a:r>
              <a:rPr lang="kk-KZ" sz="3000" dirty="0" smtClean="0"/>
              <a:t>бар; </a:t>
            </a:r>
            <a:endParaRPr lang="ru-RU" sz="3000" dirty="0"/>
          </a:p>
          <a:p>
            <a:pPr lvl="1"/>
            <a:r>
              <a:rPr lang="kk-KZ" sz="3000" dirty="0"/>
              <a:t>Сөз бостандығы мен демократия деңгейі бір</a:t>
            </a:r>
            <a:r>
              <a:rPr lang="ru-RU" sz="3000" dirty="0"/>
              <a:t>-</a:t>
            </a:r>
            <a:r>
              <a:rPr lang="kk-KZ" sz="3000" dirty="0"/>
              <a:t>бірімен тығыз </a:t>
            </a:r>
            <a:r>
              <a:rPr lang="kk-KZ" sz="3000" dirty="0" smtClean="0"/>
              <a:t>байланысты;</a:t>
            </a:r>
            <a:endParaRPr lang="ru-RU" sz="3000" dirty="0"/>
          </a:p>
          <a:p>
            <a:pPr lvl="1"/>
            <a:r>
              <a:rPr lang="kk-KZ" sz="3000" dirty="0"/>
              <a:t>«Сөз үшін» қылмыстық қудалауға жол бермеу </a:t>
            </a:r>
            <a:r>
              <a:rPr lang="kk-KZ" sz="3000" dirty="0" smtClean="0"/>
              <a:t>керек;</a:t>
            </a:r>
            <a:endParaRPr lang="ru-RU" sz="3000" dirty="0"/>
          </a:p>
          <a:p>
            <a:pPr lvl="1"/>
            <a:r>
              <a:rPr lang="ky-KG" sz="3000" dirty="0"/>
              <a:t>Кез келген адам ақпарат алуға құқылы. Әрине, егер ақпарат мемлекеттік құпияға немесе құпия ақпаратқа жатпаса оған тыйым салынбайды.</a:t>
            </a:r>
            <a:endParaRPr lang="ru-RU" sz="3000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0" dirty="0"/>
              <a:t>Выв</a:t>
            </a:r>
            <a:r>
              <a:rPr spc="125" dirty="0"/>
              <a:t>о</a:t>
            </a:r>
            <a:r>
              <a:rPr spc="140" dirty="0"/>
              <a:t>ды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1300" y="1206207"/>
            <a:ext cx="313055" cy="5614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100" b="1" spc="-65" dirty="0">
                <a:solidFill>
                  <a:srgbClr val="FFFFFF"/>
                </a:solidFill>
                <a:latin typeface="Arial Narrow"/>
                <a:cs typeface="Arial Narrow"/>
              </a:rPr>
              <a:t>#</a:t>
            </a:r>
            <a:endParaRPr sz="51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060"/>
              </a:spcBef>
            </a:pPr>
            <a:r>
              <a:rPr sz="5100" b="1" spc="-65" dirty="0">
                <a:solidFill>
                  <a:srgbClr val="FFFFFF"/>
                </a:solidFill>
                <a:latin typeface="Arial Narrow"/>
                <a:cs typeface="Arial Narrow"/>
              </a:rPr>
              <a:t>#</a:t>
            </a:r>
            <a:endParaRPr sz="51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135"/>
              </a:spcBef>
            </a:pPr>
            <a:endParaRPr lang="ru-RU" sz="900" b="1" spc="-65" dirty="0" smtClean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135"/>
              </a:spcBef>
            </a:pPr>
            <a:r>
              <a:rPr sz="5100" b="1" spc="-65" smtClean="0">
                <a:solidFill>
                  <a:srgbClr val="FFFFFF"/>
                </a:solidFill>
                <a:latin typeface="Arial Narrow"/>
                <a:cs typeface="Arial Narrow"/>
              </a:rPr>
              <a:t>##</a:t>
            </a:r>
            <a:endParaRPr sz="51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5100" b="1" spc="-65" dirty="0">
                <a:solidFill>
                  <a:srgbClr val="FFFFFF"/>
                </a:solidFill>
                <a:latin typeface="Arial Narrow"/>
                <a:cs typeface="Arial Narrow"/>
              </a:rPr>
              <a:t>#</a:t>
            </a:r>
            <a:endParaRPr sz="51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72005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1988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1988" y="1052995"/>
                </a:lnTo>
                <a:lnTo>
                  <a:pt x="2501988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7503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56254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86759" y="6587414"/>
            <a:ext cx="208279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20297" y="1344193"/>
            <a:ext cx="3778885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kk-KZ" sz="3600" b="1" dirty="0"/>
              <a:t>Сабақ барысында мына сұрақтар қарастырылады:</a:t>
            </a:r>
            <a:endParaRPr lang="ru-RU" sz="3600" b="1" dirty="0"/>
          </a:p>
          <a:p>
            <a:pPr marL="12700" marR="5080">
              <a:lnSpc>
                <a:spcPct val="100000"/>
              </a:lnSpc>
            </a:pPr>
            <a:endParaRPr sz="3600" b="1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pc="145" dirty="0" smtClean="0">
                <a:solidFill>
                  <a:srgbClr val="0069A9"/>
                </a:solidFill>
              </a:rPr>
              <a:t>Ақпарат және медиа</a:t>
            </a:r>
            <a:endParaRPr spc="80" dirty="0">
              <a:solidFill>
                <a:srgbClr val="0069A9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129358"/>
            <a:ext cx="4078795" cy="5973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4813300" y="3171825"/>
            <a:ext cx="5331459" cy="3816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k-KZ" dirty="0" smtClean="0"/>
              <a:t>-Ақпарат және оның түрлері</a:t>
            </a:r>
            <a:endParaRPr lang="ru-RU" dirty="0" smtClean="0"/>
          </a:p>
          <a:p>
            <a:r>
              <a:rPr lang="kk-KZ" dirty="0" smtClean="0"/>
              <a:t>-Қазіргі уақытта медиа мен ақпараттың орны </a:t>
            </a:r>
            <a:endParaRPr lang="ru-RU" dirty="0" smtClean="0"/>
          </a:p>
          <a:p>
            <a:r>
              <a:rPr lang="kk-KZ" dirty="0" smtClean="0"/>
              <a:t>-БАҚ бостандығы демократиялық қоғамның маңызды көрсеткіші </a:t>
            </a:r>
            <a:endParaRPr lang="ru-RU" dirty="0" smtClean="0"/>
          </a:p>
          <a:p>
            <a:pPr marL="179070" indent="-166370">
              <a:lnSpc>
                <a:spcPct val="150000"/>
              </a:lnSpc>
              <a:buChar char="-"/>
              <a:tabLst>
                <a:tab pos="217170" algn="l"/>
              </a:tabLst>
            </a:pPr>
            <a:endParaRPr spc="35" dirty="0"/>
          </a:p>
        </p:txBody>
      </p:sp>
      <p:sp>
        <p:nvSpPr>
          <p:cNvPr id="8" name="object 8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29998" y="12"/>
            <a:ext cx="465654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1357" y="6624649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81298" y="6590906"/>
            <a:ext cx="208279" cy="51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45" dirty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pc="210" dirty="0" smtClean="0">
                <a:solidFill>
                  <a:srgbClr val="0069A9"/>
                </a:solidFill>
              </a:rPr>
              <a:t>Ақпарат деген не?</a:t>
            </a:r>
            <a:endParaRPr spc="125" dirty="0">
              <a:solidFill>
                <a:srgbClr val="0069A9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21997" y="906005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635000" y="0"/>
                </a:moveTo>
                <a:lnTo>
                  <a:pt x="587609" y="1741"/>
                </a:lnTo>
                <a:lnTo>
                  <a:pt x="541165" y="6885"/>
                </a:lnTo>
                <a:lnTo>
                  <a:pt x="495789" y="15307"/>
                </a:lnTo>
                <a:lnTo>
                  <a:pt x="451604" y="26885"/>
                </a:lnTo>
                <a:lnTo>
                  <a:pt x="408734" y="41497"/>
                </a:lnTo>
                <a:lnTo>
                  <a:pt x="367301" y="59018"/>
                </a:lnTo>
                <a:lnTo>
                  <a:pt x="327427" y="79328"/>
                </a:lnTo>
                <a:lnTo>
                  <a:pt x="289237" y="102303"/>
                </a:lnTo>
                <a:lnTo>
                  <a:pt x="252851" y="127819"/>
                </a:lnTo>
                <a:lnTo>
                  <a:pt x="218394" y="155755"/>
                </a:lnTo>
                <a:lnTo>
                  <a:pt x="185988" y="185988"/>
                </a:lnTo>
                <a:lnTo>
                  <a:pt x="155755" y="218394"/>
                </a:lnTo>
                <a:lnTo>
                  <a:pt x="127819" y="252851"/>
                </a:lnTo>
                <a:lnTo>
                  <a:pt x="102303" y="289237"/>
                </a:lnTo>
                <a:lnTo>
                  <a:pt x="79328" y="327427"/>
                </a:lnTo>
                <a:lnTo>
                  <a:pt x="59018" y="367301"/>
                </a:lnTo>
                <a:lnTo>
                  <a:pt x="41497" y="408734"/>
                </a:lnTo>
                <a:lnTo>
                  <a:pt x="26885" y="451604"/>
                </a:lnTo>
                <a:lnTo>
                  <a:pt x="15307" y="495789"/>
                </a:lnTo>
                <a:lnTo>
                  <a:pt x="6885" y="541165"/>
                </a:lnTo>
                <a:lnTo>
                  <a:pt x="1741" y="587609"/>
                </a:lnTo>
                <a:lnTo>
                  <a:pt x="0" y="635000"/>
                </a:lnTo>
                <a:lnTo>
                  <a:pt x="1741" y="682390"/>
                </a:lnTo>
                <a:lnTo>
                  <a:pt x="6885" y="728834"/>
                </a:lnTo>
                <a:lnTo>
                  <a:pt x="15307" y="774210"/>
                </a:lnTo>
                <a:lnTo>
                  <a:pt x="26885" y="818395"/>
                </a:lnTo>
                <a:lnTo>
                  <a:pt x="41497" y="861265"/>
                </a:lnTo>
                <a:lnTo>
                  <a:pt x="59018" y="902698"/>
                </a:lnTo>
                <a:lnTo>
                  <a:pt x="79328" y="942572"/>
                </a:lnTo>
                <a:lnTo>
                  <a:pt x="102303" y="980762"/>
                </a:lnTo>
                <a:lnTo>
                  <a:pt x="127819" y="1017148"/>
                </a:lnTo>
                <a:lnTo>
                  <a:pt x="155755" y="1051605"/>
                </a:lnTo>
                <a:lnTo>
                  <a:pt x="185988" y="1084011"/>
                </a:lnTo>
                <a:lnTo>
                  <a:pt x="218394" y="1114244"/>
                </a:lnTo>
                <a:lnTo>
                  <a:pt x="252851" y="1142180"/>
                </a:lnTo>
                <a:lnTo>
                  <a:pt x="289237" y="1167696"/>
                </a:lnTo>
                <a:lnTo>
                  <a:pt x="327427" y="1190671"/>
                </a:lnTo>
                <a:lnTo>
                  <a:pt x="367301" y="1210981"/>
                </a:lnTo>
                <a:lnTo>
                  <a:pt x="408734" y="1228502"/>
                </a:lnTo>
                <a:lnTo>
                  <a:pt x="451604" y="1243114"/>
                </a:lnTo>
                <a:lnTo>
                  <a:pt x="495789" y="1254692"/>
                </a:lnTo>
                <a:lnTo>
                  <a:pt x="541165" y="1263114"/>
                </a:lnTo>
                <a:lnTo>
                  <a:pt x="587609" y="1268258"/>
                </a:lnTo>
                <a:lnTo>
                  <a:pt x="635000" y="1270000"/>
                </a:lnTo>
                <a:lnTo>
                  <a:pt x="682390" y="1268258"/>
                </a:lnTo>
                <a:lnTo>
                  <a:pt x="728834" y="1263114"/>
                </a:lnTo>
                <a:lnTo>
                  <a:pt x="774210" y="1254692"/>
                </a:lnTo>
                <a:lnTo>
                  <a:pt x="818395" y="1243114"/>
                </a:lnTo>
                <a:lnTo>
                  <a:pt x="861265" y="1228502"/>
                </a:lnTo>
                <a:lnTo>
                  <a:pt x="902698" y="1210981"/>
                </a:lnTo>
                <a:lnTo>
                  <a:pt x="942572" y="1190671"/>
                </a:lnTo>
                <a:lnTo>
                  <a:pt x="980762" y="1167696"/>
                </a:lnTo>
                <a:lnTo>
                  <a:pt x="1017148" y="1142180"/>
                </a:lnTo>
                <a:lnTo>
                  <a:pt x="1051605" y="1114244"/>
                </a:lnTo>
                <a:lnTo>
                  <a:pt x="1084011" y="1084011"/>
                </a:lnTo>
                <a:lnTo>
                  <a:pt x="1114244" y="1051605"/>
                </a:lnTo>
                <a:lnTo>
                  <a:pt x="1142180" y="1017148"/>
                </a:lnTo>
                <a:lnTo>
                  <a:pt x="1167696" y="980762"/>
                </a:lnTo>
                <a:lnTo>
                  <a:pt x="1190671" y="942572"/>
                </a:lnTo>
                <a:lnTo>
                  <a:pt x="1210981" y="902698"/>
                </a:lnTo>
                <a:lnTo>
                  <a:pt x="1228502" y="861265"/>
                </a:lnTo>
                <a:lnTo>
                  <a:pt x="1243114" y="818395"/>
                </a:lnTo>
                <a:lnTo>
                  <a:pt x="1254692" y="774210"/>
                </a:lnTo>
                <a:lnTo>
                  <a:pt x="1263114" y="728834"/>
                </a:lnTo>
                <a:lnTo>
                  <a:pt x="1268258" y="682390"/>
                </a:lnTo>
                <a:lnTo>
                  <a:pt x="1270000" y="635000"/>
                </a:lnTo>
                <a:lnTo>
                  <a:pt x="1268258" y="587609"/>
                </a:lnTo>
                <a:lnTo>
                  <a:pt x="1263114" y="541165"/>
                </a:lnTo>
                <a:lnTo>
                  <a:pt x="1254692" y="495789"/>
                </a:lnTo>
                <a:lnTo>
                  <a:pt x="1243114" y="451604"/>
                </a:lnTo>
                <a:lnTo>
                  <a:pt x="1228502" y="408734"/>
                </a:lnTo>
                <a:lnTo>
                  <a:pt x="1210981" y="367301"/>
                </a:lnTo>
                <a:lnTo>
                  <a:pt x="1190671" y="327427"/>
                </a:lnTo>
                <a:lnTo>
                  <a:pt x="1167696" y="289237"/>
                </a:lnTo>
                <a:lnTo>
                  <a:pt x="1142180" y="252851"/>
                </a:lnTo>
                <a:lnTo>
                  <a:pt x="1114244" y="218394"/>
                </a:lnTo>
                <a:lnTo>
                  <a:pt x="1084011" y="185988"/>
                </a:lnTo>
                <a:lnTo>
                  <a:pt x="1051605" y="155755"/>
                </a:lnTo>
                <a:lnTo>
                  <a:pt x="1017148" y="127819"/>
                </a:lnTo>
                <a:lnTo>
                  <a:pt x="980762" y="102303"/>
                </a:lnTo>
                <a:lnTo>
                  <a:pt x="942572" y="79328"/>
                </a:lnTo>
                <a:lnTo>
                  <a:pt x="902698" y="59018"/>
                </a:lnTo>
                <a:lnTo>
                  <a:pt x="861265" y="41497"/>
                </a:lnTo>
                <a:lnTo>
                  <a:pt x="818395" y="26885"/>
                </a:lnTo>
                <a:lnTo>
                  <a:pt x="774210" y="15307"/>
                </a:lnTo>
                <a:lnTo>
                  <a:pt x="728834" y="6885"/>
                </a:lnTo>
                <a:lnTo>
                  <a:pt x="682390" y="1741"/>
                </a:lnTo>
                <a:lnTo>
                  <a:pt x="635000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71031" y="660196"/>
            <a:ext cx="372110" cy="1647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50" b="1" spc="32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endParaRPr sz="1055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1300086"/>
            <a:ext cx="5716905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kk-KZ" sz="3200" b="1" dirty="0"/>
              <a:t>«Ақпарат» </a:t>
            </a:r>
            <a:r>
              <a:rPr lang="kk-KZ" sz="3200" dirty="0"/>
              <a:t>термині латын тілінің </a:t>
            </a:r>
            <a:r>
              <a:rPr lang="kk-KZ" sz="3200" b="1" dirty="0"/>
              <a:t>information</a:t>
            </a:r>
            <a:r>
              <a:rPr lang="kk-KZ" sz="3200" dirty="0"/>
              <a:t> сөзінен алынған. Қазақ тіліне аударғанда – түсіндіру, айтып беру, деректер топтамасы деген мағынаны білдіреді. </a:t>
            </a:r>
            <a:endParaRPr lang="ru-RU" sz="3200" dirty="0"/>
          </a:p>
          <a:p>
            <a:pPr marL="12700" marR="5080"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9900" y="4695825"/>
            <a:ext cx="6065520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kk-KZ" sz="3200" b="1" dirty="0"/>
              <a:t>Ақпарат </a:t>
            </a:r>
            <a:r>
              <a:rPr lang="kk-KZ" sz="3200" dirty="0"/>
              <a:t>– адамдар, заттар, фактілер, оқиғалар мен үрдістер жайлы кез келген формада берілген барлық деректер.</a:t>
            </a:r>
            <a:endParaRPr lang="ru-RU" sz="3200" dirty="0"/>
          </a:p>
        </p:txBody>
      </p:sp>
      <p:sp>
        <p:nvSpPr>
          <p:cNvPr id="10" name="object 10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86759" y="6600747"/>
            <a:ext cx="208279" cy="51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45" dirty="0">
                <a:solidFill>
                  <a:srgbClr val="FFFFFF"/>
                </a:solidFill>
                <a:latin typeface="Arial Narrow"/>
                <a:cs typeface="Arial Narrow"/>
              </a:rPr>
              <a:t>4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5584" y="400303"/>
            <a:ext cx="7133590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">
              <a:lnSpc>
                <a:spcPts val="4410"/>
              </a:lnSpc>
              <a:tabLst>
                <a:tab pos="4613275" algn="l"/>
              </a:tabLst>
            </a:pPr>
            <a:r>
              <a:rPr lang="kk-KZ" dirty="0" smtClean="0">
                <a:solidFill>
                  <a:schemeClr val="accent1"/>
                </a:solidFill>
              </a:rPr>
              <a:t>Берілу тәсілі бойынша ақпарат түрлері </a:t>
            </a:r>
            <a:endParaRPr spc="150" dirty="0">
              <a:solidFill>
                <a:schemeClr val="accent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8199" y="3780002"/>
            <a:ext cx="9786594" cy="2406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2205583"/>
            <a:ext cx="926020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kk-KZ" sz="3200" b="1" dirty="0"/>
              <a:t>Ақпарат әртүрлі </a:t>
            </a:r>
            <a:r>
              <a:rPr lang="kk-KZ" sz="3200" b="1" dirty="0" smtClean="0"/>
              <a:t>болады</a:t>
            </a:r>
          </a:p>
          <a:p>
            <a:r>
              <a:rPr lang="kk-KZ" sz="3200" dirty="0" smtClean="0"/>
              <a:t>Ақпаратты </a:t>
            </a:r>
            <a:r>
              <a:rPr lang="kk-KZ" sz="3200" dirty="0"/>
              <a:t>берілу формасы бойынша жіктеп көрейік:</a:t>
            </a:r>
            <a:endParaRPr lang="ru-RU"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4525327" y="5690349"/>
            <a:ext cx="16205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/>
              <a:t>В</a:t>
            </a:r>
            <a:r>
              <a:rPr lang="kk-KZ" b="1" dirty="0"/>
              <a:t>идеоақпарат</a:t>
            </a:r>
            <a:endParaRPr b="1"/>
          </a:p>
        </p:txBody>
      </p:sp>
      <p:sp>
        <p:nvSpPr>
          <p:cNvPr id="7" name="object 7"/>
          <p:cNvSpPr txBox="1"/>
          <p:nvPr/>
        </p:nvSpPr>
        <p:spPr>
          <a:xfrm>
            <a:off x="2937116" y="5690349"/>
            <a:ext cx="7899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b="1" dirty="0"/>
              <a:t>Дыбыс</a:t>
            </a:r>
            <a:endParaRPr b="1"/>
          </a:p>
        </p:txBody>
      </p:sp>
      <p:sp>
        <p:nvSpPr>
          <p:cNvPr id="8" name="object 8"/>
          <p:cNvSpPr txBox="1"/>
          <p:nvPr/>
        </p:nvSpPr>
        <p:spPr>
          <a:xfrm>
            <a:off x="887441" y="5690349"/>
            <a:ext cx="8572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b="1" dirty="0"/>
              <a:t>Мәтін</a:t>
            </a:r>
            <a:endParaRPr b="1"/>
          </a:p>
        </p:txBody>
      </p:sp>
      <p:sp>
        <p:nvSpPr>
          <p:cNvPr id="9" name="object 9"/>
          <p:cNvSpPr txBox="1"/>
          <p:nvPr/>
        </p:nvSpPr>
        <p:spPr>
          <a:xfrm>
            <a:off x="6820268" y="5690349"/>
            <a:ext cx="10877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b="1" dirty="0" smtClean="0">
                <a:latin typeface="Calibri"/>
                <a:cs typeface="Calibri"/>
              </a:rPr>
              <a:t>Графика</a:t>
            </a:r>
            <a:endParaRPr b="1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63824" y="5690349"/>
            <a:ext cx="83248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b="1" dirty="0"/>
              <a:t>Сандар</a:t>
            </a:r>
            <a:r>
              <a:rPr lang="kk-KZ" sz="1600" b="1" spc="-17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71992" y="19685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27503" y="191236"/>
            <a:ext cx="1045845" cy="7346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56254" y="163677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697"/>
            <a:ext cx="10686554" cy="75403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1357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pc="55" dirty="0" smtClean="0">
                <a:solidFill>
                  <a:srgbClr val="0069A9"/>
                </a:solidFill>
              </a:rPr>
              <a:t>БАҚ деген не?</a:t>
            </a:r>
            <a:endParaRPr spc="55" dirty="0">
              <a:solidFill>
                <a:srgbClr val="0069A9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1306118"/>
            <a:ext cx="9645015" cy="3939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kk-KZ" sz="3200" b="1" dirty="0"/>
              <a:t>Бұқаралық ақпарат құралдары (БАҚ) </a:t>
            </a:r>
            <a:r>
              <a:rPr lang="kk-KZ" sz="3200" dirty="0"/>
              <a:t>– қоғамға  немесе оның жеке топтарына техникалық құралдар арқылы ашық түрде ақпарат тарататын мекеме</a:t>
            </a:r>
            <a:r>
              <a:rPr lang="kk-KZ" sz="3200" dirty="0" smtClean="0"/>
              <a:t>.</a:t>
            </a:r>
          </a:p>
          <a:p>
            <a:endParaRPr lang="ru-RU" sz="3200" dirty="0"/>
          </a:p>
          <a:p>
            <a:r>
              <a:rPr lang="kk-KZ" sz="3200" dirty="0"/>
              <a:t>БАҚ  ақпарат жинайды, өңдейді, (талдайды, </a:t>
            </a:r>
            <a:r>
              <a:rPr lang="kk-KZ" sz="3200" dirty="0" smtClean="0"/>
              <a:t>сараптайды)</a:t>
            </a:r>
            <a:r>
              <a:rPr lang="ru-RU" sz="3200" dirty="0" smtClean="0"/>
              <a:t>. </a:t>
            </a:r>
            <a:r>
              <a:rPr lang="kk-KZ" sz="3200" dirty="0" smtClean="0"/>
              <a:t>Одан </a:t>
            </a:r>
            <a:r>
              <a:rPr lang="kk-KZ" sz="3200" dirty="0"/>
              <a:t>кейін ақпаратты өз аудиториясына таратады (трансляциялайды)</a:t>
            </a:r>
            <a:endParaRPr lang="ru-RU" sz="3200" dirty="0"/>
          </a:p>
          <a:p>
            <a:r>
              <a:rPr lang="kk-KZ" sz="3200" dirty="0"/>
              <a:t> 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71992" y="19685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7503" y="191236"/>
            <a:ext cx="1045845" cy="7346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56254" y="163677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86759" y="6587414"/>
            <a:ext cx="208279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6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19405"/>
            <a:ext cx="7565390" cy="516807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z="3100" spc="75" dirty="0" smtClean="0">
                <a:solidFill>
                  <a:srgbClr val="1D1D1B"/>
                </a:solidFill>
              </a:rPr>
              <a:t>БАҚ түрлері:</a:t>
            </a:r>
            <a:endParaRPr sz="3100"/>
          </a:p>
        </p:txBody>
      </p:sp>
      <p:sp>
        <p:nvSpPr>
          <p:cNvPr id="4" name="object 4"/>
          <p:cNvSpPr/>
          <p:nvPr/>
        </p:nvSpPr>
        <p:spPr>
          <a:xfrm>
            <a:off x="0" y="2736011"/>
            <a:ext cx="2730664" cy="2047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8000" y="953998"/>
            <a:ext cx="2519997" cy="17404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132476"/>
            <a:ext cx="1970328" cy="1970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55900" y="885825"/>
            <a:ext cx="7380605" cy="6438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3200" indent="3810">
              <a:lnSpc>
                <a:spcPct val="95700"/>
              </a:lnSpc>
            </a:pPr>
            <a:r>
              <a:rPr lang="kk-KZ" sz="3100" b="1" dirty="0" smtClean="0"/>
              <a:t>МЕРЗІМДІ БАСПАСӨЗ </a:t>
            </a:r>
            <a:r>
              <a:rPr lang="kk-KZ" sz="2400" dirty="0"/>
              <a:t>– </a:t>
            </a:r>
            <a:r>
              <a:rPr lang="kk-KZ" sz="2300" dirty="0"/>
              <a:t>кітаптар, газет-журналдар, яғни қағазға басып шығарылған және мәтін, сурет, графикамен көркемделген әрі таралымы көп өнім.</a:t>
            </a:r>
            <a:endParaRPr lang="ru-RU" sz="2300" dirty="0"/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 marR="8255" indent="3810">
              <a:lnSpc>
                <a:spcPct val="97000"/>
              </a:lnSpc>
            </a:pPr>
            <a:r>
              <a:rPr sz="3100" b="1" spc="195" smtClean="0">
                <a:solidFill>
                  <a:srgbClr val="1D1D1B"/>
                </a:solidFill>
                <a:latin typeface="Calibri"/>
                <a:cs typeface="Calibri"/>
              </a:rPr>
              <a:t>ЭЛЕКТРОН</a:t>
            </a:r>
            <a:r>
              <a:rPr lang="ru-RU" sz="3100" b="1" spc="195" dirty="0" smtClean="0">
                <a:solidFill>
                  <a:srgbClr val="1D1D1B"/>
                </a:solidFill>
                <a:latin typeface="Calibri"/>
                <a:cs typeface="Calibri"/>
              </a:rPr>
              <a:t>ДЫ БАҚ</a:t>
            </a:r>
            <a:r>
              <a:rPr lang="ru-RU" sz="2400" dirty="0"/>
              <a:t>-</a:t>
            </a:r>
            <a:r>
              <a:rPr lang="kk-KZ" sz="2200" dirty="0"/>
              <a:t>қа телевизия жатады. Яғни, хабар таратушы кабель және/немесе электрмагнитті толқындар көмегімен (жер бетінде немесе спутник арқылы) акустикалық және визуалды ақпаратты аналогтық немесе/және цифрлік әдіспен таратады. Ақпарат телевизиялық аппаратта (теледидар) кабель, антенна немесе спутник арқылы көрсетілетін әртүрлі бағдарлама түрінде беріледі. 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2700" marR="5080" indent="3810">
              <a:lnSpc>
                <a:spcPct val="94100"/>
              </a:lnSpc>
              <a:spcBef>
                <a:spcPts val="1445"/>
              </a:spcBef>
            </a:pPr>
            <a:r>
              <a:rPr sz="3100" b="1" spc="135" dirty="0">
                <a:solidFill>
                  <a:srgbClr val="1D1D1B"/>
                </a:solidFill>
                <a:latin typeface="Calibri"/>
                <a:cs typeface="Calibri"/>
              </a:rPr>
              <a:t>РАДИО </a:t>
            </a:r>
            <a:r>
              <a:rPr sz="2300">
                <a:solidFill>
                  <a:srgbClr val="1D1D1B"/>
                </a:solidFill>
                <a:latin typeface="Calibri"/>
                <a:cs typeface="Calibri"/>
              </a:rPr>
              <a:t>- </a:t>
            </a:r>
            <a:r>
              <a:rPr lang="kk-KZ" sz="2400" dirty="0"/>
              <a:t>радиокомпаниялар радиостанциялар арқылы қабылдағышқа жіберетін бағдарламалар жасайтын, ал ол бағдарламаларды тыңдардан таңдап тыңдай алатын </a:t>
            </a:r>
            <a:r>
              <a:rPr lang="kk-KZ" sz="2400" dirty="0" smtClean="0"/>
              <a:t>медиа </a:t>
            </a:r>
            <a:r>
              <a:rPr lang="kk-KZ" sz="2400" dirty="0"/>
              <a:t>түрі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9003" y="2421013"/>
            <a:ext cx="9062999" cy="5138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1357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81298" y="6587414"/>
            <a:ext cx="208279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7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190" dirty="0" smtClean="0">
                <a:solidFill>
                  <a:srgbClr val="0069A9"/>
                </a:solidFill>
              </a:rPr>
              <a:t>Ж</a:t>
            </a:r>
            <a:r>
              <a:rPr lang="kk-KZ" spc="190" dirty="0" smtClean="0">
                <a:solidFill>
                  <a:srgbClr val="0069A9"/>
                </a:solidFill>
              </a:rPr>
              <a:t>аңа медиа </a:t>
            </a:r>
            <a:endParaRPr spc="80" dirty="0">
              <a:solidFill>
                <a:srgbClr val="0069A9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1126807"/>
            <a:ext cx="9244330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7164070" algn="l"/>
              </a:tabLst>
            </a:pPr>
            <a:r>
              <a:rPr lang="kk-KZ" sz="3200" b="1" dirty="0"/>
              <a:t>Жаңа медиа </a:t>
            </a:r>
            <a:r>
              <a:rPr lang="kk-KZ" sz="3200" dirty="0"/>
              <a:t>– бұқаралық ақпарат құралдарының цифрлік құрылғылар арқылы әрдайым көруге болатын жаңа форматы. Сонымен қатар, контентті жасау мен таратуға қолданушылардың белсенді түрде қатысуын білдіреді. 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4087" y="14345"/>
            <a:ext cx="4652454" cy="7545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1357" y="6624649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81298" y="6590906"/>
            <a:ext cx="208279" cy="51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45" dirty="0">
                <a:solidFill>
                  <a:srgbClr val="FFFFFF"/>
                </a:solidFill>
                <a:latin typeface="Arial Narrow"/>
                <a:cs typeface="Arial Narrow"/>
              </a:rPr>
              <a:t>8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k-KZ" spc="155" dirty="0" smtClean="0">
                <a:solidFill>
                  <a:srgbClr val="0069A9"/>
                </a:solidFill>
              </a:rPr>
              <a:t>БАҚ туралы заң</a:t>
            </a:r>
            <a:endParaRPr spc="95" dirty="0">
              <a:solidFill>
                <a:srgbClr val="0069A9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1084580"/>
            <a:ext cx="6121400" cy="4770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kk-KZ" sz="2800" dirty="0" smtClean="0"/>
              <a:t>ҚР “Бұқаралық ақпарат туралы” заңы бойынша бұқаралық ақпарат құралына – мерзiмдi баспасөз басылымы, теле-, радиоарна, киноқұжаттама, дыбыс-бейне жазбасы және интернет-ресурстарды қоса алғанда, бұқаралық ақпаратты мерзiмдi немесе үздiксiз бұқаралық таратудың басқа да нысаны жатады. </a:t>
            </a:r>
            <a:endParaRPr lang="ru-RU" sz="2800" dirty="0" smtClean="0"/>
          </a:p>
          <a:p>
            <a:r>
              <a:rPr lang="kk-KZ" sz="2800" dirty="0" smtClean="0"/>
              <a:t> </a:t>
            </a:r>
            <a:endParaRPr lang="ru-RU" sz="2800" dirty="0" smtClean="0"/>
          </a:p>
          <a:p>
            <a:r>
              <a:rPr lang="kk-KZ" sz="1500" dirty="0" smtClean="0"/>
              <a:t>/// Қазақстан Республикасының 1999 жылғы 23 шілдедегі Бұқаралық ақпарат құралдары туралы N 451 Заңы.</a:t>
            </a:r>
            <a:endParaRPr lang="ru-RU" sz="1500" dirty="0"/>
          </a:p>
        </p:txBody>
      </p:sp>
      <p:sp>
        <p:nvSpPr>
          <p:cNvPr id="7" name="object 7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86759" y="6587414"/>
            <a:ext cx="208279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9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lang="kk-KZ" spc="95" dirty="0" smtClean="0">
                <a:solidFill>
                  <a:srgbClr val="0069A9"/>
                </a:solidFill>
              </a:rPr>
              <a:t>БАҚ қызметі </a:t>
            </a:r>
            <a:endParaRPr spc="95" dirty="0">
              <a:solidFill>
                <a:srgbClr val="0069A9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2661" y="1656003"/>
            <a:ext cx="9772129" cy="4934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8948" y="2576626"/>
            <a:ext cx="2560955" cy="1277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5480" marR="5080" lvl="0" indent="-653415"/>
            <a:r>
              <a:rPr lang="kk-KZ" sz="2800" dirty="0"/>
              <a:t>Ақпараттық қызмет</a:t>
            </a:r>
            <a:endParaRPr lang="ru-RU" sz="2800" dirty="0"/>
          </a:p>
          <a:p>
            <a:pPr marL="665480" marR="5080" indent="-653415">
              <a:lnSpc>
                <a:spcPct val="100000"/>
              </a:lnSpc>
            </a:pPr>
            <a:r>
              <a:rPr lang="kk-KZ" sz="2700" b="1" spc="-3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87875" y="2789910"/>
            <a:ext cx="207645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/>
            <a:r>
              <a:rPr lang="kk-KZ" sz="2800" dirty="0"/>
              <a:t>Әлеуметтену</a:t>
            </a:r>
            <a:endParaRPr lang="ru-RU" sz="2800" dirty="0"/>
          </a:p>
          <a:p>
            <a:pPr marL="12700">
              <a:lnSpc>
                <a:spcPct val="100000"/>
              </a:lnSpc>
            </a:pPr>
            <a:endParaRPr sz="2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71218" y="2576626"/>
            <a:ext cx="1421130" cy="1277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marR="5080" lvl="0" indent="-33655"/>
            <a:r>
              <a:rPr lang="kk-KZ" sz="2800" dirty="0"/>
              <a:t>Сын мен бақылау</a:t>
            </a:r>
            <a:endParaRPr lang="ru-RU" sz="2800" dirty="0"/>
          </a:p>
          <a:p>
            <a:pPr marL="45720" marR="5080" indent="-33655">
              <a:lnSpc>
                <a:spcPct val="100000"/>
              </a:lnSpc>
            </a:pPr>
            <a:endParaRPr sz="2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5473" y="4592192"/>
            <a:ext cx="2206625" cy="1708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6350" algn="ctr"/>
            <a:r>
              <a:rPr lang="kk-KZ" sz="2800" dirty="0"/>
              <a:t>Қоғамдық пікір қалыптастыру </a:t>
            </a:r>
            <a:endParaRPr lang="ru-RU" sz="2800" dirty="0"/>
          </a:p>
          <a:p>
            <a:pPr marL="12700" marR="5080" indent="6350" algn="ctr">
              <a:lnSpc>
                <a:spcPct val="100000"/>
              </a:lnSpc>
            </a:pPr>
            <a:endParaRPr sz="2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87720" y="4964582"/>
            <a:ext cx="267843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4535" marR="5080" indent="-712470" algn="ctr">
              <a:lnSpc>
                <a:spcPct val="100000"/>
              </a:lnSpc>
            </a:pPr>
            <a:r>
              <a:rPr lang="kk-KZ" sz="2800" dirty="0"/>
              <a:t>Мобилизация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660</Words>
  <Application>Microsoft Office PowerPoint</Application>
  <PresentationFormat>Произвольный</PresentationFormat>
  <Paragraphs>171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Сабақ  № 1</vt:lpstr>
      <vt:lpstr>Ақпарат және медиа</vt:lpstr>
      <vt:lpstr>Ақпарат деген не?</vt:lpstr>
      <vt:lpstr>Берілу тәсілі бойынша ақпарат түрлері </vt:lpstr>
      <vt:lpstr>БАҚ деген не?</vt:lpstr>
      <vt:lpstr>БАҚ түрлері:</vt:lpstr>
      <vt:lpstr>Жаңа медиа </vt:lpstr>
      <vt:lpstr>БАҚ туралы заң</vt:lpstr>
      <vt:lpstr>БАҚ қызметі </vt:lpstr>
      <vt:lpstr>БАҚ бостандығы демократиялық қоғамның маңызды көрсеткіші   </vt:lpstr>
      <vt:lpstr>БАҚ бостандығы демократиялық қоғамның маңызды көрсеткіші</vt:lpstr>
      <vt:lpstr>БАҚ бостандығы демократиялық қоғамның маңызды көрсеткіші</vt:lpstr>
      <vt:lpstr>БАҚ бостандығы және қоғамның демократиялану деңгейі </vt:lpstr>
      <vt:lpstr>БАҚ бостандығы демократиялық қоғамның маңызды көрсеткіші</vt:lpstr>
      <vt:lpstr>БАҚ бостандығы демократиялық қоғамның маңызды көрсеткіші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№ 1</dc:title>
  <dc:creator>user</dc:creator>
  <cp:lastModifiedBy>user</cp:lastModifiedBy>
  <cp:revision>10</cp:revision>
  <dcterms:created xsi:type="dcterms:W3CDTF">2017-09-11T05:10:08Z</dcterms:created>
  <dcterms:modified xsi:type="dcterms:W3CDTF">2018-10-31T05:30:12Z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2017-09-08T00:00:00Z</vt:filetime>
  </property>
  <property fmtid="{D5CDD505-2E9C-101B-9397-08002B2CF9AE}" pid="3" name="Creator">
    <vt:lpwstr>Adobe InDesign CC 2015 (Windows)</vt:lpwstr>
  </property>
  <property fmtid="{D5CDD505-2E9C-101B-9397-08002B2CF9AE}" pid="4" name="LastSaved">
    <vt:filetime>2017-09-11T00:00:00Z</vt:filetime>
  </property>
</Properties>
</file>