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46805" y="6634490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2887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756539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0297" y="3410711"/>
            <a:ext cx="5331459" cy="330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4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6.png"/><Relationship Id="rId4" Type="http://schemas.openxmlformats.org/officeDocument/2006/relationships/image" Target="../media/image50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"/>
            <a:ext cx="9777730" cy="5902960"/>
          </a:xfrm>
          <a:custGeom>
            <a:avLst/>
            <a:gdLst/>
            <a:ahLst/>
            <a:cxnLst/>
            <a:rect l="l" t="t" r="r" b="b"/>
            <a:pathLst>
              <a:path w="9777730" h="5902960">
                <a:moveTo>
                  <a:pt x="0" y="5902718"/>
                </a:moveTo>
                <a:lnTo>
                  <a:pt x="9777603" y="5902718"/>
                </a:lnTo>
                <a:lnTo>
                  <a:pt x="9777603" y="0"/>
                </a:lnTo>
                <a:lnTo>
                  <a:pt x="0" y="0"/>
                </a:lnTo>
                <a:lnTo>
                  <a:pt x="0" y="5902718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902718"/>
            <a:ext cx="9777730" cy="1200150"/>
          </a:xfrm>
          <a:custGeom>
            <a:avLst/>
            <a:gdLst/>
            <a:ahLst/>
            <a:cxnLst/>
            <a:rect l="l" t="t" r="r" b="b"/>
            <a:pathLst>
              <a:path w="9777730" h="1200150">
                <a:moveTo>
                  <a:pt x="9777603" y="0"/>
                </a:moveTo>
                <a:lnTo>
                  <a:pt x="0" y="0"/>
                </a:lnTo>
                <a:lnTo>
                  <a:pt x="4888801" y="1200086"/>
                </a:lnTo>
                <a:lnTo>
                  <a:pt x="9777603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1896" y="279400"/>
            <a:ext cx="29212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latin typeface="Arial Narrow"/>
                <a:cs typeface="Arial Narrow"/>
              </a:rPr>
              <a:t>Дарси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1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434" y="3954779"/>
            <a:ext cx="9107805" cy="185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ts val="5440"/>
              </a:lnSpc>
            </a:pPr>
            <a:r>
              <a:rPr lang="tg-Cyrl-TJ"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Мавзӯъ</a:t>
            </a:r>
            <a:r>
              <a:rPr sz="4900" b="1" spc="-330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4900" dirty="0">
              <a:latin typeface="Arial Narrow"/>
              <a:cs typeface="Arial Narrow"/>
            </a:endParaRPr>
          </a:p>
          <a:p>
            <a:pPr algn="ctr">
              <a:lnSpc>
                <a:spcPts val="8920"/>
              </a:lnSpc>
            </a:pPr>
            <a:r>
              <a:rPr lang="tg-Cyrl-TJ" sz="7800" b="1" spc="-455" dirty="0" smtClean="0">
                <a:solidFill>
                  <a:srgbClr val="FFFFFF"/>
                </a:solidFill>
                <a:latin typeface="Arial Narrow"/>
                <a:cs typeface="Arial Narrow"/>
              </a:rPr>
              <a:t>Иттилоот </a:t>
            </a:r>
            <a:r>
              <a:rPr sz="7800" b="1" spc="-45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tg-Cyrl-TJ" sz="7800" b="1" spc="-440" dirty="0" smtClean="0">
                <a:solidFill>
                  <a:srgbClr val="FFFFFF"/>
                </a:solidFill>
                <a:latin typeface="Arial Narrow"/>
                <a:cs typeface="Arial Narrow"/>
              </a:rPr>
              <a:t>ва</a:t>
            </a:r>
            <a:r>
              <a:rPr sz="7800" b="1" spc="-36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tg-Cyrl-TJ" sz="7800" b="1" spc="-415" dirty="0" smtClean="0">
                <a:solidFill>
                  <a:srgbClr val="FFFFFF"/>
                </a:solidFill>
                <a:latin typeface="Arial Narrow"/>
                <a:cs typeface="Arial Narrow"/>
              </a:rPr>
              <a:t>рассона</a:t>
            </a:r>
            <a:endParaRPr sz="7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0140" y="1427746"/>
            <a:ext cx="3225431" cy="226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4447" y="1342809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9947" y="6590906"/>
            <a:ext cx="39116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773049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314">
              <a:lnSpc>
                <a:spcPts val="3270"/>
              </a:lnSpc>
            </a:pPr>
            <a:r>
              <a:rPr lang="tg-Cyrl-TJ" sz="3400" spc="130" dirty="0" smtClean="0">
                <a:solidFill>
                  <a:srgbClr val="0069A9"/>
                </a:solidFill>
              </a:rPr>
              <a:t>Озодии ВАО ҳамчун нишондиҳандаи муҳими ҷомеаи демократӣ</a:t>
            </a:r>
            <a:endParaRPr sz="3400" dirty="0"/>
          </a:p>
        </p:txBody>
      </p:sp>
      <p:sp>
        <p:nvSpPr>
          <p:cNvPr id="4" name="object 4"/>
          <p:cNvSpPr/>
          <p:nvPr/>
        </p:nvSpPr>
        <p:spPr>
          <a:xfrm>
            <a:off x="440131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738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5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062" y="2742018"/>
            <a:ext cx="2599549" cy="174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4320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940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8252" y="2742018"/>
            <a:ext cx="2599563" cy="174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6195" y="2166391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17803" y="217801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0127" y="2742018"/>
            <a:ext cx="2599550" cy="172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8601" y="4728845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4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0208" y="4740465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2532" y="5304459"/>
            <a:ext cx="2599550" cy="1746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0387" y="4728845"/>
            <a:ext cx="3035935" cy="2432685"/>
          </a:xfrm>
          <a:custGeom>
            <a:avLst/>
            <a:gdLst/>
            <a:ahLst/>
            <a:cxnLst/>
            <a:rect l="l" t="t" r="r" b="b"/>
            <a:pathLst>
              <a:path w="3035934" h="2432684">
                <a:moveTo>
                  <a:pt x="0" y="0"/>
                </a:moveTo>
                <a:lnTo>
                  <a:pt x="3035807" y="0"/>
                </a:lnTo>
                <a:lnTo>
                  <a:pt x="3035807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51995" y="4740465"/>
            <a:ext cx="2970530" cy="2362835"/>
          </a:xfrm>
          <a:custGeom>
            <a:avLst/>
            <a:gdLst/>
            <a:ahLst/>
            <a:cxnLst/>
            <a:rect l="l" t="t" r="r" b="b"/>
            <a:pathLst>
              <a:path w="2970529" h="2362834">
                <a:moveTo>
                  <a:pt x="0" y="2362339"/>
                </a:moveTo>
                <a:lnTo>
                  <a:pt x="2969996" y="2362339"/>
                </a:lnTo>
                <a:lnTo>
                  <a:pt x="2969996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34913" y="5304459"/>
            <a:ext cx="2842094" cy="1746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9044" y="1506753"/>
            <a:ext cx="9387840" cy="114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000" b="1" spc="80" dirty="0" smtClean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3000" b="1" spc="80" dirty="0" err="1" smtClean="0">
                <a:solidFill>
                  <a:srgbClr val="1D1D1B"/>
                </a:solidFill>
                <a:latin typeface="Calibri"/>
                <a:cs typeface="Calibri"/>
              </a:rPr>
              <a:t>ндекс</a:t>
            </a:r>
            <a:r>
              <a:rPr lang="tg-Cyrl-TJ" sz="3000" b="1" spc="-90" dirty="0" smtClean="0">
                <a:solidFill>
                  <a:srgbClr val="1D1D1B"/>
                </a:solidFill>
                <a:latin typeface="Calibri"/>
                <a:cs typeface="Calibri"/>
              </a:rPr>
              <a:t>и  ҷаҳонӣ/глобалӣ аз рӯи сатҳи </a:t>
            </a:r>
            <a:r>
              <a:rPr sz="3000" b="1" spc="100" dirty="0" err="1" smtClean="0">
                <a:solidFill>
                  <a:srgbClr val="1D1D1B"/>
                </a:solidFill>
                <a:latin typeface="Calibri"/>
                <a:cs typeface="Calibri"/>
              </a:rPr>
              <a:t>демократ</a:t>
            </a:r>
            <a:r>
              <a:rPr lang="tg-Cyrl-TJ" sz="3000" b="1" spc="100" dirty="0" smtClean="0">
                <a:solidFill>
                  <a:srgbClr val="1D1D1B"/>
                </a:solidFill>
                <a:latin typeface="Calibri"/>
                <a:cs typeface="Calibri"/>
              </a:rPr>
              <a:t>ӣ </a:t>
            </a:r>
            <a:endParaRPr sz="3000" dirty="0">
              <a:latin typeface="Calibri"/>
              <a:cs typeface="Calibri"/>
            </a:endParaRPr>
          </a:p>
          <a:p>
            <a:pPr marL="476884">
              <a:lnSpc>
                <a:spcPct val="100000"/>
              </a:lnSpc>
              <a:spcBef>
                <a:spcPts val="2195"/>
              </a:spcBef>
              <a:tabLst>
                <a:tab pos="4096385" algn="l"/>
                <a:tab pos="7534909" algn="l"/>
              </a:tabLst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1.</a:t>
            </a:r>
            <a:r>
              <a:rPr sz="26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25" dirty="0">
                <a:solidFill>
                  <a:srgbClr val="1D1D1B"/>
                </a:solidFill>
                <a:latin typeface="Calibri"/>
                <a:cs typeface="Calibri"/>
              </a:rPr>
              <a:t>Норвегия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2.</a:t>
            </a:r>
            <a:r>
              <a:rPr sz="260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 err="1" smtClean="0">
                <a:solidFill>
                  <a:srgbClr val="1D1D1B"/>
                </a:solidFill>
                <a:latin typeface="Calibri"/>
                <a:cs typeface="Calibri"/>
              </a:rPr>
              <a:t>Шве</a:t>
            </a:r>
            <a:r>
              <a:rPr lang="tg-Cyrl-TJ" sz="2600" b="1" spc="95" dirty="0" smtClean="0">
                <a:solidFill>
                  <a:srgbClr val="1D1D1B"/>
                </a:solidFill>
                <a:latin typeface="Calibri"/>
                <a:cs typeface="Calibri"/>
              </a:rPr>
              <a:t>тс</a:t>
            </a:r>
            <a:r>
              <a:rPr sz="2600" b="1" spc="95" dirty="0" err="1" smtClean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>
                <a:solidFill>
                  <a:srgbClr val="1D1D1B"/>
                </a:solidFill>
                <a:latin typeface="Calibri"/>
                <a:cs typeface="Calibri"/>
              </a:rPr>
              <a:t>Исландия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8614" y="4819929"/>
            <a:ext cx="13366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4.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Дания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8944" y="4819929"/>
            <a:ext cx="28670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5</a:t>
            </a:r>
            <a:r>
              <a:rPr sz="2600" b="1" spc="5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sz="2600" b="1" spc="-24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 err="1" smtClean="0">
                <a:solidFill>
                  <a:srgbClr val="1D1D1B"/>
                </a:solidFill>
                <a:latin typeface="Calibri"/>
                <a:cs typeface="Calibri"/>
              </a:rPr>
              <a:t>Зеландия</a:t>
            </a:r>
            <a:r>
              <a:rPr lang="tg-Cyrl-TJ" sz="2600" b="1" spc="90" dirty="0" smtClean="0">
                <a:solidFill>
                  <a:srgbClr val="1D1D1B"/>
                </a:solidFill>
                <a:latin typeface="Calibri"/>
                <a:cs typeface="Calibri"/>
              </a:rPr>
              <a:t>и Нав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9947" y="6580947"/>
            <a:ext cx="39116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044" y="438861"/>
            <a:ext cx="5474335" cy="855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ru-RU" sz="3400" spc="130" dirty="0" err="1" smtClean="0">
                <a:solidFill>
                  <a:srgbClr val="0069A9"/>
                </a:solidFill>
              </a:rPr>
              <a:t>Озодии</a:t>
            </a:r>
            <a:r>
              <a:rPr lang="ru-RU" sz="3400" spc="130" dirty="0" smtClean="0">
                <a:solidFill>
                  <a:srgbClr val="0069A9"/>
                </a:solidFill>
              </a:rPr>
              <a:t> </a:t>
            </a:r>
            <a:r>
              <a:rPr lang="ru-RU" sz="3400" spc="130" dirty="0" err="1" smtClean="0">
                <a:solidFill>
                  <a:srgbClr val="0069A9"/>
                </a:solidFill>
              </a:rPr>
              <a:t>матбуот</a:t>
            </a:r>
            <a:r>
              <a:rPr lang="ru-RU" sz="3400" spc="-100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ва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сатҳи демократишавии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45" dirty="0" err="1" smtClean="0">
                <a:solidFill>
                  <a:srgbClr val="0069A9"/>
                </a:solidFill>
              </a:rPr>
              <a:t>ҷомеа</a:t>
            </a:r>
            <a:endParaRPr sz="3400" dirty="0"/>
          </a:p>
        </p:txBody>
      </p:sp>
      <p:sp>
        <p:nvSpPr>
          <p:cNvPr id="4" name="object 4"/>
          <p:cNvSpPr/>
          <p:nvPr/>
        </p:nvSpPr>
        <p:spPr>
          <a:xfrm>
            <a:off x="417233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853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5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164" y="2922003"/>
            <a:ext cx="2599550" cy="1756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1422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3042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5366" y="2922003"/>
            <a:ext cx="2599550" cy="1756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3297" y="2356446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5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4917" y="2368067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5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7229" y="2922003"/>
            <a:ext cx="2599563" cy="1756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5702" y="4918913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60" h="2432684">
                <a:moveTo>
                  <a:pt x="0" y="0"/>
                </a:moveTo>
                <a:lnTo>
                  <a:pt x="2766060" y="0"/>
                </a:lnTo>
                <a:lnTo>
                  <a:pt x="2766060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7323" y="493052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9634" y="5508002"/>
            <a:ext cx="2599550" cy="1733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0265" y="4918913"/>
            <a:ext cx="2766060" cy="2432685"/>
          </a:xfrm>
          <a:custGeom>
            <a:avLst/>
            <a:gdLst/>
            <a:ahLst/>
            <a:cxnLst/>
            <a:rect l="l" t="t" r="r" b="b"/>
            <a:pathLst>
              <a:path w="2766059" h="2432684">
                <a:moveTo>
                  <a:pt x="0" y="0"/>
                </a:moveTo>
                <a:lnTo>
                  <a:pt x="2766059" y="0"/>
                </a:lnTo>
                <a:lnTo>
                  <a:pt x="2766059" y="2432304"/>
                </a:lnTo>
                <a:lnTo>
                  <a:pt x="0" y="243230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1873" y="4930521"/>
            <a:ext cx="2700655" cy="2362835"/>
          </a:xfrm>
          <a:custGeom>
            <a:avLst/>
            <a:gdLst/>
            <a:ahLst/>
            <a:cxnLst/>
            <a:rect l="l" t="t" r="r" b="b"/>
            <a:pathLst>
              <a:path w="2700654" h="2362834">
                <a:moveTo>
                  <a:pt x="0" y="2362339"/>
                </a:moveTo>
                <a:lnTo>
                  <a:pt x="2700121" y="2362339"/>
                </a:lnTo>
                <a:lnTo>
                  <a:pt x="2700121" y="0"/>
                </a:lnTo>
                <a:lnTo>
                  <a:pt x="0" y="0"/>
                </a:lnTo>
                <a:lnTo>
                  <a:pt x="0" y="2362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1085" y="5508006"/>
            <a:ext cx="2599550" cy="1733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4500" y="1306283"/>
            <a:ext cx="9497060" cy="1541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000" b="1" spc="80" dirty="0" err="1">
                <a:solidFill>
                  <a:srgbClr val="1D1D1B"/>
                </a:solidFill>
                <a:cs typeface="Calibri"/>
              </a:rPr>
              <a:t>Индекс</a:t>
            </a:r>
            <a:r>
              <a:rPr lang="ru-RU" sz="3000" b="1" spc="-90" dirty="0" err="1">
                <a:solidFill>
                  <a:srgbClr val="1D1D1B"/>
                </a:solidFill>
                <a:cs typeface="Calibri"/>
              </a:rPr>
              <a:t>и</a:t>
            </a:r>
            <a:r>
              <a:rPr lang="ru-RU" sz="3000" b="1" spc="-90" dirty="0">
                <a:solidFill>
                  <a:srgbClr val="1D1D1B"/>
                </a:solidFill>
                <a:cs typeface="Calibri"/>
              </a:rPr>
              <a:t>  </a:t>
            </a:r>
            <a:r>
              <a:rPr lang="ru-RU" sz="3000" b="1" spc="-90" dirty="0" err="1">
                <a:solidFill>
                  <a:srgbClr val="1D1D1B"/>
                </a:solidFill>
                <a:cs typeface="Calibri"/>
              </a:rPr>
              <a:t>ҷаҳонӣ/глобалӣ </a:t>
            </a:r>
            <a:r>
              <a:rPr lang="ru-RU" sz="3000" b="1" spc="-90" dirty="0">
                <a:solidFill>
                  <a:srgbClr val="1D1D1B"/>
                </a:solidFill>
                <a:cs typeface="Calibri"/>
              </a:rPr>
              <a:t>аз </a:t>
            </a:r>
            <a:r>
              <a:rPr lang="ru-RU" sz="3000" b="1" spc="-90" dirty="0" err="1">
                <a:solidFill>
                  <a:srgbClr val="1D1D1B"/>
                </a:solidFill>
                <a:cs typeface="Calibri"/>
              </a:rPr>
              <a:t>рӯи сатҳи </a:t>
            </a:r>
            <a:r>
              <a:rPr lang="ru-RU" sz="3000" b="1" spc="100" dirty="0" err="1">
                <a:solidFill>
                  <a:srgbClr val="1D1D1B"/>
                </a:solidFill>
                <a:cs typeface="Calibri"/>
              </a:rPr>
              <a:t>демократӣ</a:t>
            </a:r>
            <a:r>
              <a:rPr lang="ru-RU" sz="3000" b="1" spc="100" dirty="0">
                <a:solidFill>
                  <a:srgbClr val="1D1D1B"/>
                </a:solidFill>
                <a:cs typeface="Calibri"/>
              </a:rPr>
              <a:t> </a:t>
            </a:r>
            <a:endParaRPr lang="ru-RU" sz="30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tg-Cyrl-TJ" sz="3000" spc="20" dirty="0" smtClean="0">
                <a:solidFill>
                  <a:srgbClr val="1D1D1B"/>
                </a:solidFill>
                <a:latin typeface="Calibri"/>
                <a:cs typeface="Calibri"/>
              </a:rPr>
              <a:t>Индекси ҷаҳонии озодии сухан</a:t>
            </a:r>
            <a:endParaRPr sz="3000" dirty="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1405"/>
              </a:spcBef>
              <a:tabLst>
                <a:tab pos="4068445" algn="l"/>
                <a:tab pos="7369175" algn="l"/>
              </a:tabLst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1.</a:t>
            </a:r>
            <a:r>
              <a:rPr sz="260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25" dirty="0">
                <a:solidFill>
                  <a:srgbClr val="1D1D1B"/>
                </a:solidFill>
                <a:latin typeface="Calibri"/>
                <a:cs typeface="Calibri"/>
              </a:rPr>
              <a:t>Норвегия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2.</a:t>
            </a:r>
            <a:r>
              <a:rPr sz="260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 err="1" smtClean="0">
                <a:solidFill>
                  <a:srgbClr val="1D1D1B"/>
                </a:solidFill>
                <a:latin typeface="Calibri"/>
                <a:cs typeface="Calibri"/>
              </a:rPr>
              <a:t>Шве</a:t>
            </a:r>
            <a:r>
              <a:rPr lang="tg-Cyrl-TJ" sz="2600" b="1" spc="95" dirty="0" smtClean="0">
                <a:solidFill>
                  <a:srgbClr val="1D1D1B"/>
                </a:solidFill>
                <a:latin typeface="Calibri"/>
                <a:cs typeface="Calibri"/>
              </a:rPr>
              <a:t>тс</a:t>
            </a:r>
            <a:r>
              <a:rPr sz="2600" b="1" spc="95" dirty="0" err="1" smtClean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260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100" dirty="0">
                <a:solidFill>
                  <a:srgbClr val="1D1D1B"/>
                </a:solidFill>
                <a:latin typeface="Calibri"/>
                <a:cs typeface="Calibri"/>
              </a:rPr>
              <a:t>Финляндия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5399" y="5009997"/>
            <a:ext cx="13366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4.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5" dirty="0">
                <a:solidFill>
                  <a:srgbClr val="1D1D1B"/>
                </a:solidFill>
                <a:latin typeface="Calibri"/>
                <a:cs typeface="Calibri"/>
              </a:rPr>
              <a:t>Дания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4606" y="5009997"/>
            <a:ext cx="234886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50" dirty="0">
                <a:solidFill>
                  <a:srgbClr val="1D1D1B"/>
                </a:solidFill>
                <a:latin typeface="Calibri"/>
                <a:cs typeface="Calibri"/>
              </a:rPr>
              <a:t>5.</a:t>
            </a:r>
            <a:r>
              <a:rPr sz="260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600" b="1" spc="90" dirty="0" err="1" smtClean="0">
                <a:solidFill>
                  <a:srgbClr val="1D1D1B"/>
                </a:solidFill>
                <a:latin typeface="Calibri"/>
                <a:cs typeface="Calibri"/>
              </a:rPr>
              <a:t>Нидерланд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887" y="1368691"/>
            <a:ext cx="10022205" cy="5966460"/>
          </a:xfrm>
          <a:custGeom>
            <a:avLst/>
            <a:gdLst/>
            <a:ahLst/>
            <a:cxnLst/>
            <a:rect l="l" t="t" r="r" b="b"/>
            <a:pathLst>
              <a:path w="10022205" h="5966459">
                <a:moveTo>
                  <a:pt x="0" y="0"/>
                </a:moveTo>
                <a:lnTo>
                  <a:pt x="10021824" y="0"/>
                </a:lnTo>
                <a:lnTo>
                  <a:pt x="10021824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383004"/>
            <a:ext cx="9941560" cy="5888990"/>
          </a:xfrm>
          <a:custGeom>
            <a:avLst/>
            <a:gdLst/>
            <a:ahLst/>
            <a:cxnLst/>
            <a:rect l="l" t="t" r="r" b="b"/>
            <a:pathLst>
              <a:path w="9941560" h="5888990">
                <a:moveTo>
                  <a:pt x="0" y="5889002"/>
                </a:moveTo>
                <a:lnTo>
                  <a:pt x="9941344" y="5889002"/>
                </a:lnTo>
                <a:lnTo>
                  <a:pt x="9941344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194" y="1364476"/>
            <a:ext cx="59223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75" marR="5080" indent="-1235075">
              <a:lnSpc>
                <a:spcPct val="100000"/>
              </a:lnSpc>
            </a:pPr>
            <a:r>
              <a:rPr lang="tg-Cyrl-TJ" sz="2500" b="1" dirty="0" smtClean="0">
                <a:solidFill>
                  <a:srgbClr val="1D1D1B"/>
                </a:solidFill>
                <a:cs typeface="Calibri"/>
              </a:rPr>
              <a:t>Индекси ҷаҳонии сатҳи демократия</a:t>
            </a:r>
            <a:endParaRPr lang="tg-Cyrl-TJ" sz="2500" dirty="0" smtClean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6103" y="1364475"/>
            <a:ext cx="298259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70" dirty="0">
                <a:solidFill>
                  <a:srgbClr val="1D1D1B"/>
                </a:solidFill>
                <a:latin typeface="Calibri"/>
                <a:cs typeface="Calibri"/>
              </a:rPr>
              <a:t>ИНДЕКС </a:t>
            </a:r>
            <a:r>
              <a:rPr lang="tg-Cyrl-TJ" sz="2500" b="1" spc="-305" dirty="0" smtClean="0">
                <a:solidFill>
                  <a:srgbClr val="1D1D1B"/>
                </a:solidFill>
                <a:latin typeface="Calibri"/>
                <a:cs typeface="Calibri"/>
              </a:rPr>
              <a:t>ОЗОДИИ  СУХАН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41357" y="6634490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26656" y="6168504"/>
            <a:ext cx="3667125" cy="9829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R="117475" algn="r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5474335" cy="855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ru-RU" sz="3400" spc="130" dirty="0" err="1" smtClean="0">
                <a:solidFill>
                  <a:srgbClr val="0069A9"/>
                </a:solidFill>
              </a:rPr>
              <a:t>Озодии</a:t>
            </a:r>
            <a:r>
              <a:rPr lang="ru-RU" sz="3400" spc="130" dirty="0" smtClean="0">
                <a:solidFill>
                  <a:srgbClr val="0069A9"/>
                </a:solidFill>
              </a:rPr>
              <a:t> </a:t>
            </a:r>
            <a:r>
              <a:rPr lang="ru-RU" sz="3400" spc="130" dirty="0" err="1" smtClean="0">
                <a:solidFill>
                  <a:srgbClr val="0069A9"/>
                </a:solidFill>
              </a:rPr>
              <a:t>матбуот</a:t>
            </a:r>
            <a:r>
              <a:rPr lang="ru-RU" sz="3400" spc="-100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ва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сатҳи демократишавии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45" dirty="0" err="1" smtClean="0">
                <a:solidFill>
                  <a:srgbClr val="0069A9"/>
                </a:solidFill>
              </a:rPr>
              <a:t>ҷомеа</a:t>
            </a:r>
            <a:endParaRPr sz="3400" dirty="0"/>
          </a:p>
        </p:txBody>
      </p:sp>
      <p:sp>
        <p:nvSpPr>
          <p:cNvPr id="9" name="object 9"/>
          <p:cNvSpPr/>
          <p:nvPr/>
        </p:nvSpPr>
        <p:spPr>
          <a:xfrm>
            <a:off x="621677" y="1794065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80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300" y="1800225"/>
            <a:ext cx="3920857" cy="911758"/>
          </a:xfrm>
          <a:custGeom>
            <a:avLst/>
            <a:gdLst/>
            <a:ahLst/>
            <a:cxnLst/>
            <a:rect l="l" t="t" r="r" b="b"/>
            <a:pathLst>
              <a:path w="3907154" h="903605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3801" y="1625041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1678" y="1794065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80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6004" y="1808378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5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79118" y="1625041"/>
            <a:ext cx="168846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668" y="3235451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981" y="3249777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69261" y="3066440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26656" y="3235451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0969" y="3249777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84567" y="3066440"/>
            <a:ext cx="168846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4179" y="4673777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492" y="4688103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66531" y="4504766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24167" y="4673777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8480" y="4688103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07388" y="4504766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6668" y="6168504"/>
            <a:ext cx="3987165" cy="982980"/>
          </a:xfrm>
          <a:custGeom>
            <a:avLst/>
            <a:gdLst/>
            <a:ahLst/>
            <a:cxnLst/>
            <a:rect l="l" t="t" r="r" b="b"/>
            <a:pathLst>
              <a:path w="3987165" h="982979">
                <a:moveTo>
                  <a:pt x="0" y="0"/>
                </a:moveTo>
                <a:lnTo>
                  <a:pt x="3986784" y="0"/>
                </a:lnTo>
                <a:lnTo>
                  <a:pt x="398678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81" y="6182829"/>
            <a:ext cx="3907154" cy="903605"/>
          </a:xfrm>
          <a:custGeom>
            <a:avLst/>
            <a:gdLst/>
            <a:ahLst/>
            <a:cxnLst/>
            <a:rect l="l" t="t" r="r" b="b"/>
            <a:pathLst>
              <a:path w="3907154" h="903604">
                <a:moveTo>
                  <a:pt x="0" y="903325"/>
                </a:moveTo>
                <a:lnTo>
                  <a:pt x="3907015" y="903325"/>
                </a:lnTo>
                <a:lnTo>
                  <a:pt x="3907015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43722" y="5999490"/>
            <a:ext cx="1688464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26656" y="6168504"/>
            <a:ext cx="3667125" cy="982980"/>
          </a:xfrm>
          <a:custGeom>
            <a:avLst/>
            <a:gdLst/>
            <a:ahLst/>
            <a:cxnLst/>
            <a:rect l="l" t="t" r="r" b="b"/>
            <a:pathLst>
              <a:path w="3667125" h="982979">
                <a:moveTo>
                  <a:pt x="0" y="0"/>
                </a:moveTo>
                <a:lnTo>
                  <a:pt x="3666744" y="0"/>
                </a:lnTo>
                <a:lnTo>
                  <a:pt x="3666744" y="982980"/>
                </a:lnTo>
                <a:lnTo>
                  <a:pt x="0" y="98298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0969" y="6182829"/>
            <a:ext cx="3588385" cy="903605"/>
          </a:xfrm>
          <a:custGeom>
            <a:avLst/>
            <a:gdLst/>
            <a:ahLst/>
            <a:cxnLst/>
            <a:rect l="l" t="t" r="r" b="b"/>
            <a:pathLst>
              <a:path w="3588384" h="903604">
                <a:moveTo>
                  <a:pt x="0" y="903325"/>
                </a:moveTo>
                <a:lnTo>
                  <a:pt x="3588372" y="903325"/>
                </a:lnTo>
                <a:lnTo>
                  <a:pt x="3588372" y="0"/>
                </a:lnTo>
                <a:lnTo>
                  <a:pt x="0" y="0"/>
                </a:lnTo>
                <a:lnTo>
                  <a:pt x="0" y="903325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10118" y="5999490"/>
            <a:ext cx="1237615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80" dirty="0" smtClean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6703" y="1455089"/>
            <a:ext cx="1525397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700" b="1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1700" b="1" spc="70" dirty="0" smtClean="0">
                <a:solidFill>
                  <a:srgbClr val="1D1D1B"/>
                </a:solidFill>
                <a:latin typeface="Calibri"/>
                <a:cs typeface="Calibri"/>
              </a:rPr>
              <a:t>   </a:t>
            </a:r>
            <a:r>
              <a:rPr lang="tg-Cyrl-TJ" sz="1700" b="1" spc="75" dirty="0" smtClean="0">
                <a:solidFill>
                  <a:srgbClr val="1D1D1B"/>
                </a:solidFill>
                <a:latin typeface="Calibri"/>
                <a:cs typeface="Calibri"/>
              </a:rPr>
              <a:t>   Ис</a:t>
            </a:r>
            <a:r>
              <a:rPr sz="17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ландия</a:t>
            </a:r>
            <a:r>
              <a:rPr lang="tg-Cyrl-TJ" sz="1700" b="1" spc="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4559" y="2902915"/>
            <a:ext cx="16637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Зеландия</a:t>
            </a:r>
            <a:r>
              <a:rPr lang="tg-Cyrl-TJ" sz="17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и Нав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05082" y="4310798"/>
            <a:ext cx="118872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80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1700" b="1" spc="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700" b="1" spc="60" dirty="0">
                <a:solidFill>
                  <a:srgbClr val="1D1D1B"/>
                </a:solidFill>
                <a:latin typeface="Calibri"/>
                <a:cs typeface="Calibri"/>
              </a:rPr>
              <a:t>ляндия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0381" y="5805474"/>
            <a:ext cx="132524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5" dirty="0">
                <a:solidFill>
                  <a:srgbClr val="1D1D1B"/>
                </a:solidFill>
                <a:latin typeface="Calibri"/>
                <a:cs typeface="Calibri"/>
              </a:rPr>
              <a:t>Нидерланды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1941" y="1712810"/>
            <a:ext cx="1811020" cy="1143000"/>
          </a:xfrm>
          <a:custGeom>
            <a:avLst/>
            <a:gdLst/>
            <a:ahLst/>
            <a:cxnLst/>
            <a:rect l="l" t="t" r="r" b="b"/>
            <a:pathLst>
              <a:path w="1811020" h="1143000">
                <a:moveTo>
                  <a:pt x="0" y="0"/>
                </a:moveTo>
                <a:lnTo>
                  <a:pt x="1810511" y="0"/>
                </a:lnTo>
                <a:lnTo>
                  <a:pt x="181051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6254" y="1727149"/>
            <a:ext cx="1734108" cy="1065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1941" y="3154210"/>
            <a:ext cx="1811020" cy="1143000"/>
          </a:xfrm>
          <a:custGeom>
            <a:avLst/>
            <a:gdLst/>
            <a:ahLst/>
            <a:cxnLst/>
            <a:rect l="l" t="t" r="r" b="b"/>
            <a:pathLst>
              <a:path w="1811020" h="1143000">
                <a:moveTo>
                  <a:pt x="0" y="0"/>
                </a:moveTo>
                <a:lnTo>
                  <a:pt x="1810511" y="0"/>
                </a:lnTo>
                <a:lnTo>
                  <a:pt x="1810511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26254" y="3168535"/>
            <a:ext cx="1734108" cy="1065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1941" y="4589475"/>
            <a:ext cx="1811020" cy="1152525"/>
          </a:xfrm>
          <a:custGeom>
            <a:avLst/>
            <a:gdLst/>
            <a:ahLst/>
            <a:cxnLst/>
            <a:rect l="l" t="t" r="r" b="b"/>
            <a:pathLst>
              <a:path w="1811020" h="1152525">
                <a:moveTo>
                  <a:pt x="0" y="0"/>
                </a:moveTo>
                <a:lnTo>
                  <a:pt x="1810511" y="0"/>
                </a:lnTo>
                <a:lnTo>
                  <a:pt x="1810511" y="1152143"/>
                </a:lnTo>
                <a:lnTo>
                  <a:pt x="0" y="11521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6254" y="4603793"/>
            <a:ext cx="1734108" cy="1071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1085" y="6075400"/>
            <a:ext cx="1797050" cy="1225550"/>
          </a:xfrm>
          <a:custGeom>
            <a:avLst/>
            <a:gdLst/>
            <a:ahLst/>
            <a:cxnLst/>
            <a:rect l="l" t="t" r="r" b="b"/>
            <a:pathLst>
              <a:path w="1797050" h="1225550">
                <a:moveTo>
                  <a:pt x="0" y="0"/>
                </a:moveTo>
                <a:lnTo>
                  <a:pt x="1796795" y="0"/>
                </a:lnTo>
                <a:lnTo>
                  <a:pt x="1796795" y="1225296"/>
                </a:lnTo>
                <a:lnTo>
                  <a:pt x="0" y="1225296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1867" y="6089718"/>
            <a:ext cx="1721929" cy="1148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16163" y="12"/>
            <a:ext cx="2475865" cy="1034415"/>
          </a:xfrm>
          <a:custGeom>
            <a:avLst/>
            <a:gdLst/>
            <a:ahLst/>
            <a:cxnLst/>
            <a:rect l="l" t="t" r="r" b="b"/>
            <a:pathLst>
              <a:path w="2475865" h="1034415">
                <a:moveTo>
                  <a:pt x="2475839" y="0"/>
                </a:moveTo>
                <a:lnTo>
                  <a:pt x="0" y="0"/>
                </a:lnTo>
                <a:lnTo>
                  <a:pt x="661123" y="1033957"/>
                </a:lnTo>
                <a:lnTo>
                  <a:pt x="2475839" y="1033957"/>
                </a:lnTo>
                <a:lnTo>
                  <a:pt x="247583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59482" y="152515"/>
            <a:ext cx="1045845" cy="734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488233" y="124968"/>
            <a:ext cx="1150250" cy="6868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48818"/>
            <a:ext cx="5474335" cy="855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ru-RU" sz="3400" spc="130" dirty="0" err="1" smtClean="0">
                <a:solidFill>
                  <a:srgbClr val="0069A9"/>
                </a:solidFill>
              </a:rPr>
              <a:t>Озодии</a:t>
            </a:r>
            <a:r>
              <a:rPr lang="ru-RU" sz="3400" spc="130" dirty="0" smtClean="0">
                <a:solidFill>
                  <a:srgbClr val="0069A9"/>
                </a:solidFill>
              </a:rPr>
              <a:t> </a:t>
            </a:r>
            <a:r>
              <a:rPr lang="ru-RU" sz="3400" spc="130" dirty="0" err="1" smtClean="0">
                <a:solidFill>
                  <a:srgbClr val="0069A9"/>
                </a:solidFill>
              </a:rPr>
              <a:t>матбуот</a:t>
            </a:r>
            <a:r>
              <a:rPr lang="ru-RU" sz="3400" spc="-100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ва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сатҳи демократишавии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45" dirty="0" err="1" smtClean="0">
                <a:solidFill>
                  <a:srgbClr val="0069A9"/>
                </a:solidFill>
              </a:rPr>
              <a:t>ҷомеа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5493689" y="1368691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1" y="0"/>
                </a:lnTo>
                <a:lnTo>
                  <a:pt x="4805171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8002" y="1383004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863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064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665" y="2590622"/>
            <a:ext cx="1933077" cy="119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9867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068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3669" y="2590623"/>
            <a:ext cx="1933079" cy="1198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5241" y="1364475"/>
            <a:ext cx="4064000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75" marR="5080" indent="-1235075">
              <a:lnSpc>
                <a:spcPct val="100000"/>
              </a:lnSpc>
            </a:pPr>
            <a:r>
              <a:rPr lang="tg-Cyrl-TJ" sz="2500" b="1" dirty="0" smtClean="0">
                <a:solidFill>
                  <a:srgbClr val="1D1D1B"/>
                </a:solidFill>
                <a:cs typeface="Calibri"/>
              </a:rPr>
              <a:t>Индекси ҷаҳонии сатҳи демократия</a:t>
            </a:r>
            <a:endParaRPr lang="tg-Cyrl-TJ" sz="2500" dirty="0" smtClean="0"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130"/>
              </a:spcBef>
              <a:tabLst>
                <a:tab pos="2540635" algn="l"/>
              </a:tabLst>
            </a:pP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Арабистони Саудӣ</a:t>
            </a: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45" dirty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863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064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65" y="4238447"/>
            <a:ext cx="1933077" cy="1198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3464" y="3917962"/>
            <a:ext cx="5854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tg-Cyrl-TJ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500" b="1" spc="75" dirty="0" err="1" smtClean="0">
                <a:solidFill>
                  <a:srgbClr val="1D1D1B"/>
                </a:solidFill>
                <a:latin typeface="Calibri"/>
                <a:cs typeface="Calibri"/>
              </a:rPr>
              <a:t>рия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49867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068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3669" y="4238447"/>
            <a:ext cx="1933066" cy="1198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79862" y="3917962"/>
            <a:ext cx="3606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42859" y="5579986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0072" y="5587200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6661" y="5917769"/>
            <a:ext cx="1933079" cy="119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42859" y="5579986"/>
            <a:ext cx="2057400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35"/>
              </a:spcBef>
            </a:pPr>
            <a:r>
              <a:rPr sz="1500" b="1" spc="-1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и Шимолӣ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53265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399" y="0"/>
                </a:lnTo>
                <a:lnTo>
                  <a:pt x="2057399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0465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7067" y="2590622"/>
            <a:ext cx="1933067" cy="1198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67268" y="2252840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3"/>
                </a:lnTo>
                <a:lnTo>
                  <a:pt x="0" y="160934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74469" y="2260041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11071" y="2590622"/>
            <a:ext cx="1933067" cy="1198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13843" y="1364475"/>
            <a:ext cx="3721100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835" marR="5080" indent="-1461135">
              <a:lnSpc>
                <a:spcPct val="100000"/>
              </a:lnSpc>
            </a:pPr>
            <a:r>
              <a:rPr lang="tg-Cyrl-TJ" sz="2500" b="1" spc="-275" dirty="0">
                <a:solidFill>
                  <a:srgbClr val="1D1D1B"/>
                </a:solidFill>
                <a:cs typeface="Calibri"/>
              </a:rPr>
              <a:t>Индеки ҷаҳонии озодии сухан</a:t>
            </a:r>
            <a:endParaRPr lang="tg-Cyrl-TJ" sz="2500" dirty="0"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1130"/>
              </a:spcBef>
              <a:tabLst>
                <a:tab pos="2205990" algn="l"/>
              </a:tabLst>
            </a:pP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Хито</a:t>
            </a:r>
            <a:r>
              <a:rPr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tg-Cyrl-TJ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500" b="1" spc="75" dirty="0" err="1" smtClean="0">
                <a:solidFill>
                  <a:srgbClr val="1D1D1B"/>
                </a:solidFill>
                <a:latin typeface="Calibri"/>
                <a:cs typeface="Calibri"/>
              </a:rPr>
              <a:t>рия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3265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399" y="0"/>
                </a:lnTo>
                <a:lnTo>
                  <a:pt x="2057399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465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7067" y="4238447"/>
            <a:ext cx="1933067" cy="11983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123685" y="3917962"/>
            <a:ext cx="12801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 err="1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урк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tg-Cyrl-TJ" sz="1500" b="1" spc="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500" b="1" spc="55" dirty="0" err="1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500" b="1" spc="85" dirty="0" err="1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tg-Cyrl-TJ" sz="1500" b="1" spc="5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67268" y="3900665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74469" y="3907878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1071" y="4238448"/>
            <a:ext cx="1933067" cy="11983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92286" y="3917962"/>
            <a:ext cx="7708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60260" y="5579986"/>
            <a:ext cx="2057400" cy="1609725"/>
          </a:xfrm>
          <a:custGeom>
            <a:avLst/>
            <a:gdLst/>
            <a:ahLst/>
            <a:cxnLst/>
            <a:rect l="l" t="t" r="r" b="b"/>
            <a:pathLst>
              <a:path w="2057400" h="1609725">
                <a:moveTo>
                  <a:pt x="0" y="0"/>
                </a:moveTo>
                <a:lnTo>
                  <a:pt x="2057400" y="0"/>
                </a:lnTo>
                <a:lnTo>
                  <a:pt x="20574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67473" y="5587200"/>
            <a:ext cx="2007870" cy="1560830"/>
          </a:xfrm>
          <a:custGeom>
            <a:avLst/>
            <a:gdLst/>
            <a:ahLst/>
            <a:cxnLst/>
            <a:rect l="l" t="t" r="r" b="b"/>
            <a:pathLst>
              <a:path w="2007870" h="1560829">
                <a:moveTo>
                  <a:pt x="0" y="1560461"/>
                </a:moveTo>
                <a:lnTo>
                  <a:pt x="2007857" y="1560461"/>
                </a:lnTo>
                <a:lnTo>
                  <a:pt x="2007857" y="0"/>
                </a:lnTo>
                <a:lnTo>
                  <a:pt x="0" y="0"/>
                </a:lnTo>
                <a:lnTo>
                  <a:pt x="0" y="1560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4063" y="5917769"/>
            <a:ext cx="1933079" cy="119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60260" y="5579986"/>
            <a:ext cx="2057400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35"/>
              </a:spcBef>
            </a:pPr>
            <a:r>
              <a:rPr sz="1500" b="1" spc="-1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и Шимолӣ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97" y="12"/>
            <a:ext cx="0" cy="1034415"/>
          </a:xfrm>
          <a:custGeom>
            <a:avLst/>
            <a:gdLst/>
            <a:ahLst/>
            <a:cxnLst/>
            <a:rect l="l" t="t" r="r" b="b"/>
            <a:pathLst>
              <a:path h="1034415">
                <a:moveTo>
                  <a:pt x="0" y="0"/>
                </a:moveTo>
                <a:lnTo>
                  <a:pt x="0" y="1033957"/>
                </a:lnTo>
              </a:path>
            </a:pathLst>
          </a:custGeom>
          <a:ln w="13995">
            <a:solidFill>
              <a:srgbClr val="006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16163" y="12"/>
            <a:ext cx="2475865" cy="1034415"/>
          </a:xfrm>
          <a:custGeom>
            <a:avLst/>
            <a:gdLst/>
            <a:ahLst/>
            <a:cxnLst/>
            <a:rect l="l" t="t" r="r" b="b"/>
            <a:pathLst>
              <a:path w="2475865" h="1034415">
                <a:moveTo>
                  <a:pt x="2475839" y="0"/>
                </a:moveTo>
                <a:lnTo>
                  <a:pt x="0" y="0"/>
                </a:lnTo>
                <a:lnTo>
                  <a:pt x="661123" y="1033957"/>
                </a:lnTo>
                <a:lnTo>
                  <a:pt x="2475839" y="1033957"/>
                </a:lnTo>
                <a:lnTo>
                  <a:pt x="2475839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59482" y="152515"/>
            <a:ext cx="1045845" cy="7346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88233" y="124968"/>
            <a:ext cx="1150250" cy="6868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29145"/>
            <a:ext cx="5474335" cy="855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ru-RU" sz="3400" spc="130" dirty="0" err="1" smtClean="0">
                <a:solidFill>
                  <a:srgbClr val="0069A9"/>
                </a:solidFill>
              </a:rPr>
              <a:t>Озодии</a:t>
            </a:r>
            <a:r>
              <a:rPr lang="ru-RU" sz="3400" spc="130" dirty="0" smtClean="0">
                <a:solidFill>
                  <a:srgbClr val="0069A9"/>
                </a:solidFill>
              </a:rPr>
              <a:t> </a:t>
            </a:r>
            <a:r>
              <a:rPr lang="ru-RU" sz="3400" spc="130" dirty="0" err="1" smtClean="0">
                <a:solidFill>
                  <a:srgbClr val="0069A9"/>
                </a:solidFill>
              </a:rPr>
              <a:t>матбуот</a:t>
            </a:r>
            <a:r>
              <a:rPr lang="ru-RU" sz="3400" spc="-100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ва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35" dirty="0" err="1" smtClean="0">
                <a:solidFill>
                  <a:srgbClr val="0069A9"/>
                </a:solidFill>
              </a:rPr>
              <a:t>сатҳи демократишавии</a:t>
            </a:r>
            <a:r>
              <a:rPr lang="ru-RU" sz="3400" spc="135" dirty="0" smtClean="0">
                <a:solidFill>
                  <a:srgbClr val="0069A9"/>
                </a:solidFill>
              </a:rPr>
              <a:t> </a:t>
            </a:r>
            <a:r>
              <a:rPr lang="ru-RU" sz="3400" spc="145" dirty="0" err="1" smtClean="0">
                <a:solidFill>
                  <a:srgbClr val="0069A9"/>
                </a:solidFill>
              </a:rPr>
              <a:t>ҷомеа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437426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738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8228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2" y="0"/>
                </a:lnTo>
                <a:lnTo>
                  <a:pt x="4805172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2541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132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342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7653" y="2673604"/>
            <a:ext cx="1178495" cy="730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1790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3999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4309" y="2673604"/>
            <a:ext cx="1178483" cy="730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132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342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653" y="3912561"/>
            <a:ext cx="1178495" cy="73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1790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3999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4309" y="3912556"/>
            <a:ext cx="1178483" cy="730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205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6415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724" y="5150577"/>
            <a:ext cx="1178496" cy="730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0863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3072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3382" y="5150577"/>
            <a:ext cx="1178496" cy="730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93134" y="4750130"/>
            <a:ext cx="3606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4205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415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6724" y="6398526"/>
            <a:ext cx="1178496" cy="730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40863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43072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5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3382" y="6398526"/>
            <a:ext cx="1178496" cy="730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9785" y="1344790"/>
            <a:ext cx="4298950" cy="5834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75" marR="5080" indent="-1235075">
              <a:lnSpc>
                <a:spcPct val="100000"/>
              </a:lnSpc>
            </a:pPr>
            <a:r>
              <a:rPr lang="tg-Cyrl-TJ" sz="2500" b="1" dirty="0">
                <a:solidFill>
                  <a:srgbClr val="1D1D1B"/>
                </a:solidFill>
                <a:cs typeface="Calibri"/>
              </a:rPr>
              <a:t>Индекси ҷаҳонии сатҳи </a:t>
            </a:r>
            <a:r>
              <a:rPr lang="tg-Cyrl-TJ" sz="2500" b="1" dirty="0" smtClean="0">
                <a:solidFill>
                  <a:srgbClr val="1D1D1B"/>
                </a:solidFill>
                <a:cs typeface="Calibri"/>
              </a:rPr>
              <a:t>демократия</a:t>
            </a:r>
            <a:endParaRPr lang="tg-Cyrl-TJ" sz="2500" dirty="0"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1310"/>
              </a:spcBef>
              <a:tabLst>
                <a:tab pos="2881630" algn="l"/>
              </a:tabLst>
            </a:pP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Чин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 dirty="0">
              <a:latin typeface="Calibri"/>
              <a:cs typeface="Calibri"/>
            </a:endParaRPr>
          </a:p>
          <a:p>
            <a:pPr marL="1112520" algn="ctr">
              <a:lnSpc>
                <a:spcPts val="5520"/>
              </a:lnSpc>
              <a:spcBef>
                <a:spcPts val="295"/>
              </a:spcBef>
              <a:tabLst>
                <a:tab pos="3429000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142	153</a:t>
            </a:r>
            <a:endParaRPr sz="4950" dirty="0">
              <a:latin typeface="Arial Narrow"/>
              <a:cs typeface="Arial Narrow"/>
            </a:endParaRPr>
          </a:p>
          <a:p>
            <a:pPr marL="1112520" algn="ctr">
              <a:lnSpc>
                <a:spcPts val="1440"/>
              </a:lnSpc>
              <a:tabLst>
                <a:tab pos="3429000" algn="l"/>
              </a:tabLst>
            </a:pPr>
            <a:r>
              <a:rPr sz="1550" b="1" spc="-210" dirty="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endParaRPr sz="1550" dirty="0">
              <a:latin typeface="Calibri"/>
              <a:cs typeface="Calibri"/>
            </a:endParaRPr>
          </a:p>
          <a:p>
            <a:pPr marL="310515">
              <a:lnSpc>
                <a:spcPct val="100000"/>
              </a:lnSpc>
              <a:spcBef>
                <a:spcPts val="695"/>
              </a:spcBef>
              <a:tabLst>
                <a:tab pos="2389505" algn="l"/>
              </a:tabLst>
            </a:pPr>
            <a:r>
              <a:rPr sz="1500" b="1" spc="50" dirty="0">
                <a:solidFill>
                  <a:srgbClr val="1D1D1B"/>
                </a:solidFill>
                <a:latin typeface="Calibri"/>
                <a:cs typeface="Calibri"/>
              </a:rPr>
              <a:t>Туркменистан	</a:t>
            </a: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Арабистони Саудӣ</a:t>
            </a:r>
            <a:endParaRPr sz="1500" dirty="0">
              <a:latin typeface="Calibri"/>
              <a:cs typeface="Calibri"/>
            </a:endParaRPr>
          </a:p>
          <a:p>
            <a:pPr marL="1112520" algn="ctr">
              <a:lnSpc>
                <a:spcPts val="5520"/>
              </a:lnSpc>
              <a:spcBef>
                <a:spcPts val="295"/>
              </a:spcBef>
              <a:tabLst>
                <a:tab pos="3429000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161	163</a:t>
            </a:r>
            <a:endParaRPr sz="4950" dirty="0">
              <a:latin typeface="Arial Narrow"/>
              <a:cs typeface="Arial Narrow"/>
            </a:endParaRPr>
          </a:p>
          <a:p>
            <a:pPr marL="1112520" algn="ctr">
              <a:lnSpc>
                <a:spcPts val="1440"/>
              </a:lnSpc>
              <a:tabLst>
                <a:tab pos="3429000" algn="l"/>
              </a:tabLst>
            </a:pPr>
            <a:r>
              <a:rPr sz="1550" b="1" spc="-210" dirty="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endParaRPr sz="1550" dirty="0">
              <a:latin typeface="Calibri"/>
              <a:cs typeface="Calibri"/>
            </a:endParaRPr>
          </a:p>
          <a:p>
            <a:pPr marL="656590">
              <a:lnSpc>
                <a:spcPct val="100000"/>
              </a:lnSpc>
              <a:spcBef>
                <a:spcPts val="690"/>
              </a:spcBef>
            </a:pPr>
            <a:r>
              <a:rPr sz="1500" b="1" spc="75" dirty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 dirty="0">
              <a:latin typeface="Calibri"/>
              <a:cs typeface="Calibri"/>
            </a:endParaRPr>
          </a:p>
          <a:p>
            <a:pPr marL="1110615" algn="ctr">
              <a:lnSpc>
                <a:spcPts val="5520"/>
              </a:lnSpc>
              <a:spcBef>
                <a:spcPts val="295"/>
              </a:spcBef>
              <a:tabLst>
                <a:tab pos="3427095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164	</a:t>
            </a: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165</a:t>
            </a:r>
            <a:endParaRPr sz="4950" dirty="0" smtClean="0">
              <a:latin typeface="Arial Narrow"/>
              <a:cs typeface="Arial Narrow"/>
            </a:endParaRPr>
          </a:p>
          <a:p>
            <a:pPr marL="1110615" algn="ctr">
              <a:lnSpc>
                <a:spcPts val="1440"/>
              </a:lnSpc>
              <a:tabLst>
                <a:tab pos="3427095" algn="l"/>
              </a:tabLst>
            </a:pPr>
            <a:r>
              <a:rPr sz="1550" b="1" spc="-210" dirty="0" smtClean="0">
                <a:solidFill>
                  <a:srgbClr val="0069A9"/>
                </a:solidFill>
                <a:latin typeface="Calibri"/>
                <a:cs typeface="Calibri"/>
              </a:rPr>
              <a:t>	</a:t>
            </a:r>
            <a:endParaRPr sz="1550" dirty="0" smtClean="0">
              <a:latin typeface="Calibri"/>
              <a:cs typeface="Calibri"/>
            </a:endParaRPr>
          </a:p>
          <a:p>
            <a:pPr marL="12065" algn="ctr">
              <a:lnSpc>
                <a:spcPct val="100000"/>
              </a:lnSpc>
              <a:spcBef>
                <a:spcPts val="770"/>
              </a:spcBef>
              <a:tabLst>
                <a:tab pos="2208530" algn="l"/>
              </a:tabLst>
            </a:pPr>
            <a:r>
              <a:rPr sz="1500" b="1" spc="45" dirty="0" err="1" smtClean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r>
              <a:rPr sz="1500" b="1" spc="45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-1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и Шимолӣ</a:t>
            </a:r>
            <a:endParaRPr sz="1500" dirty="0">
              <a:latin typeface="Calibri"/>
              <a:cs typeface="Calibri"/>
            </a:endParaRPr>
          </a:p>
          <a:p>
            <a:pPr marL="1110615" algn="ctr">
              <a:lnSpc>
                <a:spcPts val="5520"/>
              </a:lnSpc>
              <a:spcBef>
                <a:spcPts val="295"/>
              </a:spcBef>
              <a:tabLst>
                <a:tab pos="3427095" algn="l"/>
              </a:tabLst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166	167</a:t>
            </a:r>
            <a:endParaRPr sz="4950" dirty="0">
              <a:latin typeface="Arial Narrow"/>
              <a:cs typeface="Arial Narrow"/>
            </a:endParaRPr>
          </a:p>
          <a:p>
            <a:pPr marL="1110615" algn="ctr">
              <a:lnSpc>
                <a:spcPts val="1440"/>
              </a:lnSpc>
              <a:tabLst>
                <a:tab pos="3427095" algn="l"/>
              </a:tabLst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78716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80926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21235" y="2673604"/>
            <a:ext cx="1178496" cy="730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26859" y="2539530"/>
            <a:ext cx="588010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77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95373" y="228902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97583" y="229123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37893" y="2673607"/>
            <a:ext cx="1178496" cy="730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02928" y="253953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121</a:t>
            </a:r>
            <a:endParaRPr sz="4950" dirty="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08382" y="1344790"/>
            <a:ext cx="3721100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835" marR="5080" indent="-1461135">
              <a:lnSpc>
                <a:spcPct val="100000"/>
              </a:lnSpc>
            </a:pPr>
            <a:r>
              <a:rPr lang="tg-Cyrl-TJ" sz="2500" b="1" spc="-275" dirty="0">
                <a:solidFill>
                  <a:srgbClr val="1D1D1B"/>
                </a:solidFill>
                <a:cs typeface="Calibri"/>
              </a:rPr>
              <a:t>Индеки ҷаҳонии озодии сухан</a:t>
            </a:r>
            <a:endParaRPr lang="tg-Cyrl-TJ" sz="2500" dirty="0"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1310"/>
              </a:spcBef>
              <a:tabLst>
                <a:tab pos="2851785" algn="l"/>
              </a:tabLst>
            </a:pPr>
            <a:r>
              <a:rPr sz="1500" b="1" spc="45" dirty="0" err="1" smtClean="0">
                <a:solidFill>
                  <a:srgbClr val="1D1D1B"/>
                </a:solidFill>
                <a:latin typeface="Calibri"/>
                <a:cs typeface="Calibri"/>
              </a:rPr>
              <a:t>Гвинея-Бисау</a:t>
            </a:r>
            <a:r>
              <a:rPr sz="1500" b="1" spc="45" dirty="0">
                <a:solidFill>
                  <a:srgbClr val="1D1D1B"/>
                </a:solidFill>
                <a:latin typeface="Calibri"/>
                <a:cs typeface="Calibri"/>
              </a:rPr>
              <a:t>	</a:t>
            </a: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Чад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78716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80926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21235" y="3912556"/>
            <a:ext cx="1178496" cy="7305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886270" y="377849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168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34049" y="3512108"/>
            <a:ext cx="175513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Арабистони Саудӣ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95373" y="3527983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4"/>
                </a:lnTo>
                <a:lnTo>
                  <a:pt x="0" y="1197864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7583" y="3530193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37893" y="3912561"/>
            <a:ext cx="1178496" cy="730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202928" y="377849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176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751443" y="3512108"/>
            <a:ext cx="55308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Чин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77789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79998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20308" y="5150577"/>
            <a:ext cx="1178483" cy="730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885343" y="501650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177</a:t>
            </a:r>
            <a:endParaRPr sz="4950" dirty="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17665" y="4750130"/>
            <a:ext cx="58547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>
                <a:solidFill>
                  <a:srgbClr val="1D1D1B"/>
                </a:solidFill>
                <a:latin typeface="Calibri"/>
                <a:cs typeface="Calibri"/>
              </a:rPr>
              <a:t>Сирия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94446" y="4765992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96656" y="4768202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36966" y="5150573"/>
            <a:ext cx="1178483" cy="73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202001" y="5016500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178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87143" y="4750130"/>
            <a:ext cx="12801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 err="1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урк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lang="tg-Cyrl-TJ" sz="1500" b="1" spc="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ни</a:t>
            </a:r>
            <a:r>
              <a:rPr sz="1500" b="1" spc="55" dirty="0" err="1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500" b="1" spc="85" dirty="0" err="1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tg-Cyrl-TJ" sz="1500" b="1" spc="5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77789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79998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20308" y="6398526"/>
            <a:ext cx="1178483" cy="730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885343" y="626445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179</a:t>
            </a:r>
            <a:endParaRPr sz="4950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25082" y="5998083"/>
            <a:ext cx="7708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Эритрея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894446" y="6013945"/>
            <a:ext cx="2286000" cy="1198245"/>
          </a:xfrm>
          <a:custGeom>
            <a:avLst/>
            <a:gdLst/>
            <a:ahLst/>
            <a:cxnLst/>
            <a:rect l="l" t="t" r="r" b="b"/>
            <a:pathLst>
              <a:path w="2286000" h="1198245">
                <a:moveTo>
                  <a:pt x="0" y="0"/>
                </a:moveTo>
                <a:lnTo>
                  <a:pt x="2286000" y="0"/>
                </a:lnTo>
                <a:lnTo>
                  <a:pt x="2286000" y="1197863"/>
                </a:lnTo>
                <a:lnTo>
                  <a:pt x="0" y="1197863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896656" y="6016155"/>
            <a:ext cx="2261235" cy="1174750"/>
          </a:xfrm>
          <a:custGeom>
            <a:avLst/>
            <a:gdLst/>
            <a:ahLst/>
            <a:cxnLst/>
            <a:rect l="l" t="t" r="r" b="b"/>
            <a:pathLst>
              <a:path w="2261234" h="1174750">
                <a:moveTo>
                  <a:pt x="0" y="1174140"/>
                </a:moveTo>
                <a:lnTo>
                  <a:pt x="2260803" y="1174140"/>
                </a:lnTo>
                <a:lnTo>
                  <a:pt x="2260803" y="0"/>
                </a:lnTo>
                <a:lnTo>
                  <a:pt x="0" y="0"/>
                </a:lnTo>
                <a:lnTo>
                  <a:pt x="0" y="117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36966" y="6398526"/>
            <a:ext cx="1178483" cy="730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9202001" y="6264451"/>
            <a:ext cx="86931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50" b="1" spc="-45" dirty="0">
                <a:solidFill>
                  <a:srgbClr val="0069A9"/>
                </a:solidFill>
                <a:latin typeface="Arial Narrow"/>
                <a:cs typeface="Arial Narrow"/>
              </a:rPr>
              <a:t>180</a:t>
            </a:r>
            <a:endParaRPr sz="4950" dirty="0">
              <a:latin typeface="Arial Narrow"/>
              <a:cs typeface="Arial Narro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300084" y="5998083"/>
            <a:ext cx="161861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Корея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и Шимолӣ 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044" y="429145"/>
            <a:ext cx="795565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70"/>
              </a:lnSpc>
            </a:pPr>
            <a:r>
              <a:rPr lang="tg-Cyrl-TJ" sz="3400" spc="130" dirty="0" smtClean="0">
                <a:solidFill>
                  <a:srgbClr val="0069A9"/>
                </a:solidFill>
              </a:rPr>
              <a:t>Озодии матбуот</a:t>
            </a:r>
            <a:r>
              <a:rPr sz="3400" spc="-100" dirty="0" smtClean="0">
                <a:solidFill>
                  <a:srgbClr val="0069A9"/>
                </a:solidFill>
              </a:rPr>
              <a:t> </a:t>
            </a:r>
            <a:r>
              <a:rPr lang="tg-Cyrl-TJ" sz="3400" spc="135" dirty="0" smtClean="0">
                <a:solidFill>
                  <a:srgbClr val="0069A9"/>
                </a:solidFill>
              </a:rPr>
              <a:t>ва сатҳи демократишавии </a:t>
            </a:r>
            <a:r>
              <a:rPr lang="tg-Cyrl-TJ" sz="3400" spc="145" dirty="0" smtClean="0">
                <a:solidFill>
                  <a:srgbClr val="0069A9"/>
                </a:solidFill>
              </a:rPr>
              <a:t>ҷомеа</a:t>
            </a:r>
            <a:endParaRPr sz="3400" dirty="0"/>
          </a:p>
        </p:txBody>
      </p:sp>
      <p:sp>
        <p:nvSpPr>
          <p:cNvPr id="3" name="object 3"/>
          <p:cNvSpPr/>
          <p:nvPr/>
        </p:nvSpPr>
        <p:spPr>
          <a:xfrm>
            <a:off x="5493689" y="1349006"/>
            <a:ext cx="4805680" cy="5966460"/>
          </a:xfrm>
          <a:custGeom>
            <a:avLst/>
            <a:gdLst/>
            <a:ahLst/>
            <a:cxnLst/>
            <a:rect l="l" t="t" r="r" b="b"/>
            <a:pathLst>
              <a:path w="4805680" h="5966459">
                <a:moveTo>
                  <a:pt x="0" y="0"/>
                </a:moveTo>
                <a:lnTo>
                  <a:pt x="4805171" y="0"/>
                </a:lnTo>
                <a:lnTo>
                  <a:pt x="4805171" y="5966460"/>
                </a:lnTo>
                <a:lnTo>
                  <a:pt x="0" y="596646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8002" y="1363319"/>
            <a:ext cx="4726940" cy="5888990"/>
          </a:xfrm>
          <a:custGeom>
            <a:avLst/>
            <a:gdLst/>
            <a:ahLst/>
            <a:cxnLst/>
            <a:rect l="l" t="t" r="r" b="b"/>
            <a:pathLst>
              <a:path w="4726940" h="5888990">
                <a:moveTo>
                  <a:pt x="0" y="5889002"/>
                </a:moveTo>
                <a:lnTo>
                  <a:pt x="4726800" y="5889002"/>
                </a:lnTo>
                <a:lnTo>
                  <a:pt x="4726800" y="0"/>
                </a:lnTo>
                <a:lnTo>
                  <a:pt x="0" y="0"/>
                </a:lnTo>
                <a:lnTo>
                  <a:pt x="0" y="5889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593" y="2289022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80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803" y="2105025"/>
            <a:ext cx="4521835" cy="965987"/>
          </a:xfrm>
          <a:custGeom>
            <a:avLst/>
            <a:gdLst/>
            <a:ahLst/>
            <a:cxnLst/>
            <a:rect l="l" t="t" r="r" b="b"/>
            <a:pathLst>
              <a:path w="4521835" h="779780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08" y="2320784"/>
            <a:ext cx="1178499" cy="70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593" y="311100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803" y="311321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108" y="3142754"/>
            <a:ext cx="1178492" cy="730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593" y="393297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803" y="3935183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104" y="3964736"/>
            <a:ext cx="1178496" cy="73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593" y="4754956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803" y="475716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104" y="4786706"/>
            <a:ext cx="1178496" cy="730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593" y="557692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803" y="557913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108" y="5608688"/>
            <a:ext cx="1178492" cy="73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593" y="639889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8" y="0"/>
                </a:lnTo>
                <a:lnTo>
                  <a:pt x="4544568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803" y="640110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5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82108" y="6430657"/>
            <a:ext cx="1178492" cy="730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8383" y="2289022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80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0605" y="2291232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80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2907" y="2320784"/>
            <a:ext cx="1178499" cy="70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8383" y="311100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0605" y="311321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2907" y="3142754"/>
            <a:ext cx="1178496" cy="730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8383" y="3932974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0605" y="3935183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2907" y="3964736"/>
            <a:ext cx="1178496" cy="730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8383" y="4754956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10605" y="475716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2907" y="4786706"/>
            <a:ext cx="1178496" cy="730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8383" y="557692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2"/>
                </a:lnTo>
                <a:lnTo>
                  <a:pt x="0" y="804672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10605" y="5579135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32907" y="5608688"/>
            <a:ext cx="1178496" cy="730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08383" y="6398895"/>
            <a:ext cx="4544695" cy="805180"/>
          </a:xfrm>
          <a:custGeom>
            <a:avLst/>
            <a:gdLst/>
            <a:ahLst/>
            <a:cxnLst/>
            <a:rect l="l" t="t" r="r" b="b"/>
            <a:pathLst>
              <a:path w="4544695" h="805179">
                <a:moveTo>
                  <a:pt x="0" y="0"/>
                </a:moveTo>
                <a:lnTo>
                  <a:pt x="4544567" y="0"/>
                </a:lnTo>
                <a:lnTo>
                  <a:pt x="4544567" y="804671"/>
                </a:lnTo>
                <a:lnTo>
                  <a:pt x="0" y="804671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0605" y="6401104"/>
            <a:ext cx="4521835" cy="779780"/>
          </a:xfrm>
          <a:custGeom>
            <a:avLst/>
            <a:gdLst/>
            <a:ahLst/>
            <a:cxnLst/>
            <a:rect l="l" t="t" r="r" b="b"/>
            <a:pathLst>
              <a:path w="4521834" h="779779">
                <a:moveTo>
                  <a:pt x="0" y="779348"/>
                </a:moveTo>
                <a:lnTo>
                  <a:pt x="4521593" y="779348"/>
                </a:lnTo>
                <a:lnTo>
                  <a:pt x="4521593" y="0"/>
                </a:lnTo>
                <a:lnTo>
                  <a:pt x="0" y="0"/>
                </a:lnTo>
                <a:lnTo>
                  <a:pt x="0" y="77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2907" y="6430657"/>
            <a:ext cx="1178496" cy="730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5241" y="1344790"/>
            <a:ext cx="4064000" cy="610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775" marR="5080" indent="-1235075">
              <a:lnSpc>
                <a:spcPct val="100000"/>
              </a:lnSpc>
            </a:pPr>
            <a:r>
              <a:rPr lang="tg-Cyrl-TJ" sz="2500" b="1" spc="-254" dirty="0" smtClean="0">
                <a:solidFill>
                  <a:srgbClr val="1D1D1B"/>
                </a:solidFill>
                <a:latin typeface="Calibri"/>
                <a:cs typeface="Calibri"/>
              </a:rPr>
              <a:t>Индекси ҷаҳонии сатҳи демократишавӣ</a:t>
            </a:r>
            <a:endParaRPr sz="2500" dirty="0">
              <a:latin typeface="Calibri"/>
              <a:cs typeface="Calibri"/>
            </a:endParaRPr>
          </a:p>
          <a:p>
            <a:pPr marL="1316355" algn="ctr">
              <a:lnSpc>
                <a:spcPts val="1280"/>
              </a:lnSpc>
              <a:spcBef>
                <a:spcPts val="1310"/>
              </a:spcBef>
            </a:pPr>
            <a:r>
              <a:rPr lang="tg-Cyrl-TJ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Қирғизистон</a:t>
            </a:r>
            <a:endParaRPr sz="1500" dirty="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10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6</a:t>
            </a:r>
            <a:endParaRPr sz="1550" dirty="0">
              <a:latin typeface="Calibri"/>
              <a:cs typeface="Calibri"/>
            </a:endParaRPr>
          </a:p>
          <a:p>
            <a:pPr marL="1327150" algn="ctr">
              <a:lnSpc>
                <a:spcPts val="1170"/>
              </a:lnSpc>
            </a:pPr>
            <a:r>
              <a:rPr sz="1500" b="1" spc="50" dirty="0">
                <a:solidFill>
                  <a:srgbClr val="1D1D1B"/>
                </a:solidFill>
                <a:latin typeface="Calibri"/>
                <a:cs typeface="Calibri"/>
              </a:rPr>
              <a:t>Россия</a:t>
            </a:r>
            <a:endParaRPr sz="1500" dirty="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12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2</a:t>
            </a:r>
            <a:endParaRPr sz="1550" dirty="0">
              <a:latin typeface="Calibri"/>
              <a:cs typeface="Calibri"/>
            </a:endParaRPr>
          </a:p>
          <a:p>
            <a:pPr marL="1327150" algn="ctr">
              <a:lnSpc>
                <a:spcPts val="1160"/>
              </a:lnSpc>
            </a:pPr>
            <a:r>
              <a:rPr lang="tg-Cyrl-TJ" sz="1500" b="1" spc="60" dirty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аз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оқи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3</a:t>
            </a:r>
            <a:endParaRPr sz="1550" dirty="0">
              <a:latin typeface="Calibri"/>
              <a:cs typeface="Calibri"/>
            </a:endParaRPr>
          </a:p>
          <a:p>
            <a:pPr marL="1327150" algn="ctr">
              <a:lnSpc>
                <a:spcPts val="1170"/>
              </a:lnSpc>
            </a:pPr>
            <a:r>
              <a:rPr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tg-Cyrl-TJ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оҷ</a:t>
            </a:r>
            <a:r>
              <a:rPr sz="1500" b="1" spc="40" dirty="0" err="1" smtClean="0">
                <a:solidFill>
                  <a:srgbClr val="1D1D1B"/>
                </a:solidFill>
                <a:latin typeface="Calibri"/>
                <a:cs typeface="Calibri"/>
              </a:rPr>
              <a:t>икист</a:t>
            </a:r>
            <a:r>
              <a:rPr lang="tg-Cyrl-TJ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15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endParaRPr sz="1550" dirty="0">
              <a:latin typeface="Calibri"/>
              <a:cs typeface="Calibri"/>
            </a:endParaRPr>
          </a:p>
          <a:p>
            <a:pPr marL="1327150" algn="ctr">
              <a:lnSpc>
                <a:spcPts val="1160"/>
              </a:lnSpc>
            </a:pPr>
            <a:r>
              <a:rPr lang="tg-Cyrl-TJ" sz="1500" b="1" spc="55" dirty="0" err="1">
                <a:solidFill>
                  <a:srgbClr val="1D1D1B"/>
                </a:solidFill>
                <a:latin typeface="Calibri"/>
                <a:cs typeface="Calibri"/>
              </a:rPr>
              <a:t>Ӯ</a:t>
            </a:r>
            <a:r>
              <a:rPr sz="1500" b="1" spc="55" dirty="0" err="1" smtClean="0">
                <a:solidFill>
                  <a:srgbClr val="1D1D1B"/>
                </a:solidFill>
                <a:latin typeface="Calibri"/>
                <a:cs typeface="Calibri"/>
              </a:rPr>
              <a:t>збекист</a:t>
            </a:r>
            <a:r>
              <a:rPr lang="tg-Cyrl-TJ" sz="1500" b="1" spc="55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5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31445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endParaRPr lang="tg-Cyrl-TJ" sz="1550" b="1" spc="-229" dirty="0" smtClean="0">
              <a:solidFill>
                <a:srgbClr val="0069A9"/>
              </a:solidFill>
              <a:latin typeface="Calibri"/>
              <a:cs typeface="Arial Narrow"/>
            </a:endParaRPr>
          </a:p>
          <a:p>
            <a:pPr marL="1314450" algn="ctr"/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Туркм</a:t>
            </a:r>
            <a:r>
              <a:rPr lang="tg-Cyrl-TJ" sz="1500" b="1" spc="5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нист</a:t>
            </a: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 smtClean="0">
              <a:latin typeface="Calibri"/>
              <a:cs typeface="Calibri"/>
            </a:endParaRPr>
          </a:p>
          <a:p>
            <a:pPr marL="1314450" algn="ctr"/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1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13843" y="1344790"/>
            <a:ext cx="3721100" cy="601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3835" marR="5080" indent="-1461135">
              <a:lnSpc>
                <a:spcPct val="100000"/>
              </a:lnSpc>
            </a:pPr>
            <a:r>
              <a:rPr lang="tg-Cyrl-TJ" sz="2500" b="1" spc="-275" dirty="0" smtClean="0">
                <a:solidFill>
                  <a:srgbClr val="1D1D1B"/>
                </a:solidFill>
                <a:latin typeface="Calibri"/>
                <a:cs typeface="Calibri"/>
              </a:rPr>
              <a:t>Индеки ҷаҳонии озодии сухан</a:t>
            </a:r>
            <a:endParaRPr sz="2500" dirty="0">
              <a:latin typeface="Calibri"/>
              <a:cs typeface="Calibri"/>
            </a:endParaRPr>
          </a:p>
          <a:p>
            <a:pPr marL="1194435" algn="ctr">
              <a:lnSpc>
                <a:spcPts val="1280"/>
              </a:lnSpc>
              <a:spcBef>
                <a:spcPts val="1310"/>
              </a:spcBef>
            </a:pPr>
            <a:endParaRPr lang="tg-Cyrl-TJ" sz="1500" b="1" spc="75" dirty="0" smtClean="0">
              <a:solidFill>
                <a:srgbClr val="1D1D1B"/>
              </a:solidFill>
              <a:latin typeface="Calibri"/>
              <a:cs typeface="Calibri"/>
            </a:endParaRPr>
          </a:p>
          <a:p>
            <a:pPr marL="1194435" algn="ctr">
              <a:lnSpc>
                <a:spcPts val="1280"/>
              </a:lnSpc>
              <a:spcBef>
                <a:spcPts val="1310"/>
              </a:spcBef>
            </a:pPr>
            <a:r>
              <a:rPr lang="tg-Cyrl-TJ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Қи</a:t>
            </a:r>
            <a:r>
              <a:rPr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tg-Cyrl-TJ" sz="1500" b="1" spc="75" dirty="0" smtClean="0">
                <a:solidFill>
                  <a:srgbClr val="1D1D1B"/>
                </a:solidFill>
                <a:latin typeface="Calibri"/>
                <a:cs typeface="Calibri"/>
              </a:rPr>
              <a:t>ғи</a:t>
            </a:r>
            <a:r>
              <a:rPr sz="1500" b="1" spc="75" dirty="0" err="1" smtClean="0">
                <a:solidFill>
                  <a:srgbClr val="1D1D1B"/>
                </a:solidFill>
                <a:latin typeface="Calibri"/>
                <a:cs typeface="Calibri"/>
              </a:rPr>
              <a:t>зстан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endParaRPr sz="1550" dirty="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sz="1500" b="1" spc="50" dirty="0">
                <a:solidFill>
                  <a:srgbClr val="1D1D1B"/>
                </a:solidFill>
                <a:latin typeface="Calibri"/>
                <a:cs typeface="Calibri"/>
              </a:rPr>
              <a:t>Россия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endParaRPr sz="1550" dirty="0">
              <a:latin typeface="Calibri"/>
              <a:cs typeface="Calibri"/>
            </a:endParaRPr>
          </a:p>
          <a:p>
            <a:pPr marL="1194435" algn="ctr">
              <a:lnSpc>
                <a:spcPts val="1160"/>
              </a:lnSpc>
            </a:pPr>
            <a:r>
              <a:rPr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tg-Cyrl-TJ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оҷ</a:t>
            </a:r>
            <a:r>
              <a:rPr sz="1500" b="1" spc="40" dirty="0" err="1" smtClean="0">
                <a:solidFill>
                  <a:srgbClr val="1D1D1B"/>
                </a:solidFill>
                <a:latin typeface="Calibri"/>
                <a:cs typeface="Calibri"/>
              </a:rPr>
              <a:t>икист</a:t>
            </a:r>
            <a:r>
              <a:rPr lang="tg-Cyrl-TJ"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4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14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endParaRPr sz="1550" dirty="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lang="tg-Cyrl-TJ" sz="1500" b="1" spc="60" dirty="0">
                <a:solidFill>
                  <a:srgbClr val="1D1D1B"/>
                </a:solidFill>
                <a:latin typeface="Calibri"/>
                <a:cs typeface="Calibri"/>
              </a:rPr>
              <a:t>Қ</a:t>
            </a:r>
            <a:r>
              <a:rPr sz="1500" b="1" spc="60" dirty="0" err="1" smtClean="0">
                <a:solidFill>
                  <a:srgbClr val="1D1D1B"/>
                </a:solidFill>
                <a:latin typeface="Calibri"/>
                <a:cs typeface="Calibri"/>
              </a:rPr>
              <a:t>аз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оқи</a:t>
            </a:r>
            <a:r>
              <a:rPr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lang="tg-Cyrl-TJ"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lang="tg-Cyrl-TJ" sz="1500" b="1" spc="6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6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15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7</a:t>
            </a:r>
            <a:endParaRPr sz="1550" dirty="0">
              <a:latin typeface="Calibri"/>
              <a:cs typeface="Calibri"/>
            </a:endParaRPr>
          </a:p>
          <a:p>
            <a:pPr marL="1194435" algn="ctr">
              <a:lnSpc>
                <a:spcPts val="1160"/>
              </a:lnSpc>
            </a:pP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Туркм</a:t>
            </a: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500" b="1" spc="50" dirty="0" err="1" smtClean="0">
                <a:solidFill>
                  <a:srgbClr val="1D1D1B"/>
                </a:solidFill>
                <a:latin typeface="Calibri"/>
                <a:cs typeface="Calibri"/>
              </a:rPr>
              <a:t>нист</a:t>
            </a:r>
            <a:r>
              <a:rPr lang="tg-Cyrl-TJ"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305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8</a:t>
            </a:r>
            <a:endParaRPr sz="1550" dirty="0">
              <a:latin typeface="Calibri"/>
              <a:cs typeface="Calibri"/>
            </a:endParaRPr>
          </a:p>
          <a:p>
            <a:pPr marL="1194435" algn="ctr">
              <a:lnSpc>
                <a:spcPts val="1170"/>
              </a:lnSpc>
            </a:pPr>
            <a:r>
              <a:rPr lang="tg-Cyrl-TJ" sz="1500" b="1" spc="55" dirty="0">
                <a:solidFill>
                  <a:srgbClr val="1D1D1B"/>
                </a:solidFill>
                <a:latin typeface="Calibri"/>
                <a:cs typeface="Calibri"/>
              </a:rPr>
              <a:t>Ӯ</a:t>
            </a:r>
            <a:r>
              <a:rPr sz="1500" b="1" spc="55" dirty="0" err="1" smtClean="0">
                <a:solidFill>
                  <a:srgbClr val="1D1D1B"/>
                </a:solidFill>
                <a:latin typeface="Calibri"/>
                <a:cs typeface="Calibri"/>
              </a:rPr>
              <a:t>збекист</a:t>
            </a:r>
            <a:r>
              <a:rPr lang="tg-Cyrl-TJ" sz="1500" b="1" spc="55" dirty="0" smtClean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b="1" spc="55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500" dirty="0">
              <a:latin typeface="Calibri"/>
              <a:cs typeface="Calibri"/>
            </a:endParaRPr>
          </a:p>
          <a:p>
            <a:pPr marL="1192530" algn="ctr">
              <a:lnSpc>
                <a:spcPts val="5420"/>
              </a:lnSpc>
            </a:pPr>
            <a:r>
              <a:rPr sz="4950" b="1" spc="-45" dirty="0" smtClean="0">
                <a:solidFill>
                  <a:srgbClr val="0069A9"/>
                </a:solidFill>
                <a:latin typeface="Arial Narrow"/>
                <a:cs typeface="Arial Narrow"/>
              </a:rPr>
              <a:t>16</a:t>
            </a:r>
            <a:r>
              <a:rPr sz="4950" b="1" spc="-30" dirty="0" smtClean="0">
                <a:solidFill>
                  <a:srgbClr val="0069A9"/>
                </a:solidFill>
                <a:latin typeface="Arial Narrow"/>
                <a:cs typeface="Arial Narrow"/>
              </a:rPr>
              <a:t>9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7374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29243" y="171552"/>
            <a:ext cx="1045844" cy="7346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57994" y="144005"/>
            <a:ext cx="1150250" cy="6868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2817" y="12"/>
            <a:ext cx="4653724" cy="755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466232"/>
            <a:ext cx="568388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5900"/>
              </a:lnSpc>
            </a:pPr>
            <a:r>
              <a:rPr sz="3600" spc="125" dirty="0">
                <a:solidFill>
                  <a:srgbClr val="0069A9"/>
                </a:solidFill>
              </a:rPr>
              <a:t>Отмена </a:t>
            </a:r>
            <a:r>
              <a:rPr sz="3600" spc="150" dirty="0">
                <a:solidFill>
                  <a:srgbClr val="0069A9"/>
                </a:solidFill>
              </a:rPr>
              <a:t>уголовного  </a:t>
            </a:r>
            <a:r>
              <a:rPr sz="3600" spc="140" dirty="0">
                <a:solidFill>
                  <a:srgbClr val="0069A9"/>
                </a:solidFill>
              </a:rPr>
              <a:t>преследования </a:t>
            </a:r>
            <a:r>
              <a:rPr sz="3600" spc="180" dirty="0">
                <a:solidFill>
                  <a:srgbClr val="0069A9"/>
                </a:solidFill>
              </a:rPr>
              <a:t>за</a:t>
            </a:r>
            <a:r>
              <a:rPr sz="3600" spc="-370" dirty="0">
                <a:solidFill>
                  <a:srgbClr val="0069A9"/>
                </a:solidFill>
              </a:rPr>
              <a:t> </a:t>
            </a:r>
            <a:r>
              <a:rPr sz="3600" spc="160" dirty="0">
                <a:solidFill>
                  <a:srgbClr val="0069A9"/>
                </a:solidFill>
              </a:rPr>
              <a:t>клевету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1421645"/>
            <a:ext cx="9736455" cy="567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295" marR="4978400" indent="-442595">
              <a:lnSpc>
                <a:spcPct val="91800"/>
              </a:lnSpc>
              <a:buSzPct val="197142"/>
              <a:buChar char="-"/>
              <a:tabLst>
                <a:tab pos="455930" algn="l"/>
              </a:tabLst>
            </a:pPr>
            <a:r>
              <a:rPr sz="3500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3500" spc="20" dirty="0">
                <a:solidFill>
                  <a:srgbClr val="1D1D1B"/>
                </a:solidFill>
                <a:latin typeface="Calibri"/>
                <a:cs typeface="Calibri"/>
              </a:rPr>
              <a:t>2010 </a:t>
            </a:r>
            <a:r>
              <a:rPr sz="3500" spc="5" dirty="0">
                <a:solidFill>
                  <a:srgbClr val="1D1D1B"/>
                </a:solidFill>
                <a:latin typeface="Calibri"/>
                <a:cs typeface="Calibri"/>
              </a:rPr>
              <a:t>года </a:t>
            </a:r>
            <a:r>
              <a:rPr sz="3500" spc="70" dirty="0">
                <a:solidFill>
                  <a:srgbClr val="1D1D1B"/>
                </a:solidFill>
                <a:latin typeface="Calibri"/>
                <a:cs typeface="Calibri"/>
              </a:rPr>
              <a:t>в  </a:t>
            </a:r>
            <a:r>
              <a:rPr sz="3500" spc="15" dirty="0">
                <a:solidFill>
                  <a:srgbClr val="1D1D1B"/>
                </a:solidFill>
                <a:latin typeface="Calibri"/>
                <a:cs typeface="Calibri"/>
              </a:rPr>
              <a:t>Уголовном </a:t>
            </a:r>
            <a:r>
              <a:rPr sz="3500" spc="10" dirty="0">
                <a:solidFill>
                  <a:srgbClr val="1D1D1B"/>
                </a:solidFill>
                <a:latin typeface="Calibri"/>
                <a:cs typeface="Calibri"/>
              </a:rPr>
              <a:t>кодексе</a:t>
            </a:r>
            <a:r>
              <a:rPr sz="3500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25" dirty="0">
                <a:solidFill>
                  <a:srgbClr val="1D1D1B"/>
                </a:solidFill>
                <a:latin typeface="Calibri"/>
                <a:cs typeface="Calibri"/>
              </a:rPr>
              <a:t>КР</a:t>
            </a:r>
            <a:endParaRPr sz="3500">
              <a:latin typeface="Calibri"/>
              <a:cs typeface="Calibri"/>
            </a:endParaRPr>
          </a:p>
          <a:p>
            <a:pPr marL="455295" marR="4104004">
              <a:lnSpc>
                <a:spcPct val="100000"/>
              </a:lnSpc>
              <a:tabLst>
                <a:tab pos="1647189" algn="l"/>
              </a:tabLst>
            </a:pPr>
            <a:r>
              <a:rPr sz="3500" spc="5" dirty="0">
                <a:solidFill>
                  <a:srgbClr val="1D1D1B"/>
                </a:solidFill>
                <a:latin typeface="Calibri"/>
                <a:cs typeface="Calibri"/>
              </a:rPr>
              <a:t>были	</a:t>
            </a:r>
            <a:r>
              <a:rPr sz="3500" spc="-70" dirty="0">
                <a:solidFill>
                  <a:srgbClr val="1D1D1B"/>
                </a:solidFill>
                <a:latin typeface="Calibri"/>
                <a:cs typeface="Calibri"/>
              </a:rPr>
              <a:t>ст. </a:t>
            </a:r>
            <a:r>
              <a:rPr sz="3500" spc="20" dirty="0">
                <a:solidFill>
                  <a:srgbClr val="1D1D1B"/>
                </a:solidFill>
                <a:latin typeface="Calibri"/>
                <a:cs typeface="Calibri"/>
              </a:rPr>
              <a:t>127</a:t>
            </a:r>
            <a:r>
              <a:rPr sz="35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-30" dirty="0">
                <a:solidFill>
                  <a:srgbClr val="1D1D1B"/>
                </a:solidFill>
                <a:latin typeface="Calibri"/>
                <a:cs typeface="Calibri"/>
              </a:rPr>
              <a:t>“Клевета”</a:t>
            </a:r>
            <a:r>
              <a:rPr sz="3500" spc="-3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4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3500" spc="-70" dirty="0">
                <a:solidFill>
                  <a:srgbClr val="1D1D1B"/>
                </a:solidFill>
                <a:latin typeface="Calibri"/>
                <a:cs typeface="Calibri"/>
              </a:rPr>
              <a:t> ст. </a:t>
            </a:r>
            <a:r>
              <a:rPr sz="3500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20" dirty="0">
                <a:solidFill>
                  <a:srgbClr val="1D1D1B"/>
                </a:solidFill>
                <a:latin typeface="Calibri"/>
                <a:cs typeface="Calibri"/>
              </a:rPr>
              <a:t>128</a:t>
            </a:r>
            <a:r>
              <a:rPr sz="3500" spc="-409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5" dirty="0">
                <a:solidFill>
                  <a:srgbClr val="1D1D1B"/>
                </a:solidFill>
                <a:latin typeface="Calibri"/>
                <a:cs typeface="Calibri"/>
              </a:rPr>
              <a:t>“Оскорбление”</a:t>
            </a:r>
            <a:endParaRPr sz="3500">
              <a:latin typeface="Calibri"/>
              <a:cs typeface="Calibri"/>
            </a:endParaRPr>
          </a:p>
          <a:p>
            <a:pPr marL="455295" marR="3542665" indent="-442595">
              <a:lnSpc>
                <a:spcPct val="95900"/>
              </a:lnSpc>
              <a:spcBef>
                <a:spcPts val="1140"/>
              </a:spcBef>
              <a:buSzPct val="197142"/>
              <a:buChar char="-"/>
              <a:tabLst>
                <a:tab pos="455930" algn="l"/>
              </a:tabLst>
            </a:pPr>
            <a:r>
              <a:rPr sz="3500" spc="-1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3500" spc="20" dirty="0">
                <a:solidFill>
                  <a:srgbClr val="1D1D1B"/>
                </a:solidFill>
                <a:latin typeface="Calibri"/>
                <a:cs typeface="Calibri"/>
              </a:rPr>
              <a:t>2010 </a:t>
            </a:r>
            <a:r>
              <a:rPr sz="3500" spc="15" dirty="0">
                <a:solidFill>
                  <a:srgbClr val="1D1D1B"/>
                </a:solidFill>
                <a:latin typeface="Calibri"/>
                <a:cs typeface="Calibri"/>
              </a:rPr>
              <a:t>году </a:t>
            </a:r>
            <a:r>
              <a:rPr sz="3500" spc="7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3500" spc="45" dirty="0">
                <a:solidFill>
                  <a:srgbClr val="1D1D1B"/>
                </a:solidFill>
                <a:latin typeface="Calibri"/>
                <a:cs typeface="Calibri"/>
              </a:rPr>
              <a:t>Конституцию</a:t>
            </a:r>
            <a:r>
              <a:rPr sz="3500" spc="-3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25" dirty="0">
                <a:solidFill>
                  <a:srgbClr val="1D1D1B"/>
                </a:solidFill>
                <a:latin typeface="Calibri"/>
                <a:cs typeface="Calibri"/>
              </a:rPr>
              <a:t>КР  </a:t>
            </a:r>
            <a:r>
              <a:rPr sz="3500" spc="30" dirty="0">
                <a:solidFill>
                  <a:srgbClr val="1D1D1B"/>
                </a:solidFill>
                <a:latin typeface="Calibri"/>
                <a:cs typeface="Calibri"/>
              </a:rPr>
              <a:t>внесены </a:t>
            </a:r>
            <a:r>
              <a:rPr sz="3500" spc="45" dirty="0">
                <a:solidFill>
                  <a:srgbClr val="1D1D1B"/>
                </a:solidFill>
                <a:latin typeface="Calibri"/>
                <a:cs typeface="Calibri"/>
              </a:rPr>
              <a:t>поправки,  </a:t>
            </a:r>
            <a:r>
              <a:rPr sz="3500" spc="10" dirty="0">
                <a:solidFill>
                  <a:srgbClr val="1D1D1B"/>
                </a:solidFill>
                <a:latin typeface="Calibri"/>
                <a:cs typeface="Calibri"/>
              </a:rPr>
              <a:t>отменяющие </a:t>
            </a:r>
            <a:r>
              <a:rPr sz="3500" spc="50" dirty="0">
                <a:solidFill>
                  <a:srgbClr val="1D1D1B"/>
                </a:solidFill>
                <a:latin typeface="Calibri"/>
                <a:cs typeface="Calibri"/>
              </a:rPr>
              <a:t>уголовное  </a:t>
            </a:r>
            <a:r>
              <a:rPr sz="3500" spc="40" dirty="0">
                <a:solidFill>
                  <a:srgbClr val="1D1D1B"/>
                </a:solidFill>
                <a:latin typeface="Calibri"/>
                <a:cs typeface="Calibri"/>
              </a:rPr>
              <a:t>преследование </a:t>
            </a:r>
            <a:r>
              <a:rPr sz="3500" spc="15" dirty="0">
                <a:solidFill>
                  <a:srgbClr val="1D1D1B"/>
                </a:solidFill>
                <a:latin typeface="Calibri"/>
                <a:cs typeface="Calibri"/>
              </a:rPr>
              <a:t>за</a:t>
            </a:r>
            <a:r>
              <a:rPr sz="3500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500" spc="55" dirty="0">
                <a:solidFill>
                  <a:srgbClr val="1D1D1B"/>
                </a:solidFill>
                <a:latin typeface="Calibri"/>
                <a:cs typeface="Calibri"/>
              </a:rPr>
              <a:t>клевету</a:t>
            </a:r>
            <a:endParaRPr sz="3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16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5408" y="6609864"/>
            <a:ext cx="39116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17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1299" y="1571625"/>
            <a:ext cx="8679815" cy="69249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00"/>
              </a:lnSpc>
            </a:pPr>
            <a:r>
              <a:rPr sz="2300" spc="45" dirty="0">
                <a:solidFill>
                  <a:srgbClr val="1D1D1B"/>
                </a:solidFill>
                <a:latin typeface="Calibri"/>
                <a:cs typeface="Calibri"/>
              </a:rPr>
              <a:t>распространение </a:t>
            </a:r>
            <a:r>
              <a:rPr sz="2300" spc="10" dirty="0">
                <a:solidFill>
                  <a:srgbClr val="1D1D1B"/>
                </a:solidFill>
                <a:latin typeface="Calibri"/>
                <a:cs typeface="Calibri"/>
              </a:rPr>
              <a:t>информации, </a:t>
            </a:r>
            <a:r>
              <a:rPr sz="2300" spc="40" dirty="0">
                <a:solidFill>
                  <a:srgbClr val="1D1D1B"/>
                </a:solidFill>
                <a:latin typeface="Calibri"/>
                <a:cs typeface="Calibri"/>
              </a:rPr>
              <a:t>порочащей </a:t>
            </a:r>
            <a:r>
              <a:rPr sz="2300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2300" spc="5" dirty="0">
                <a:solidFill>
                  <a:srgbClr val="1D1D1B"/>
                </a:solidFill>
                <a:latin typeface="Calibri"/>
                <a:cs typeface="Calibri"/>
              </a:rPr>
              <a:t>унижающей </a:t>
            </a:r>
            <a:r>
              <a:rPr sz="2300" spc="60" dirty="0">
                <a:solidFill>
                  <a:srgbClr val="1D1D1B"/>
                </a:solidFill>
                <a:latin typeface="Calibri"/>
                <a:cs typeface="Calibri"/>
              </a:rPr>
              <a:t>честь</a:t>
            </a:r>
            <a:r>
              <a:rPr sz="2300" spc="-3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30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2300" spc="35" dirty="0">
                <a:solidFill>
                  <a:srgbClr val="1D1D1B"/>
                </a:solidFill>
                <a:latin typeface="Calibri"/>
                <a:cs typeface="Calibri"/>
              </a:rPr>
              <a:t>достоинство </a:t>
            </a:r>
            <a:r>
              <a:rPr sz="2300" spc="40" dirty="0">
                <a:solidFill>
                  <a:srgbClr val="1D1D1B"/>
                </a:solidFill>
                <a:latin typeface="Calibri"/>
                <a:cs typeface="Calibri"/>
              </a:rPr>
              <a:t>личности </a:t>
            </a:r>
            <a:r>
              <a:rPr sz="2300" spc="-25" dirty="0">
                <a:solidFill>
                  <a:srgbClr val="1D1D1B"/>
                </a:solidFill>
                <a:latin typeface="Calibri"/>
                <a:cs typeface="Calibri"/>
              </a:rPr>
              <a:t>(ст.33 </a:t>
            </a:r>
            <a:r>
              <a:rPr sz="2300" spc="40" dirty="0">
                <a:solidFill>
                  <a:srgbClr val="1D1D1B"/>
                </a:solidFill>
                <a:latin typeface="Calibri"/>
                <a:cs typeface="Calibri"/>
              </a:rPr>
              <a:t>Конституция</a:t>
            </a:r>
            <a:r>
              <a:rPr sz="2300" spc="-2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1D1D1B"/>
                </a:solidFill>
                <a:latin typeface="Calibri"/>
                <a:cs typeface="Calibri"/>
              </a:rPr>
              <a:t>КР)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299" y="3008376"/>
            <a:ext cx="586105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00"/>
              </a:lnSpc>
            </a:pPr>
            <a:r>
              <a:rPr sz="2300" dirty="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lang="ru-RU" sz="2400" dirty="0" smtClean="0"/>
              <a:t> </a:t>
            </a:r>
            <a:r>
              <a:rPr lang="ru-RU" sz="2400" dirty="0" err="1" smtClean="0"/>
              <a:t>саҳеҳияти ахбори</a:t>
            </a:r>
            <a:r>
              <a:rPr lang="ru-RU" sz="2400" dirty="0" smtClean="0"/>
              <a:t> </a:t>
            </a:r>
            <a:r>
              <a:rPr lang="ru-RU" sz="2400" dirty="0" err="1" smtClean="0"/>
              <a:t>гирифтаашро</a:t>
            </a:r>
            <a:r>
              <a:rPr lang="ru-RU" sz="2400" dirty="0" smtClean="0"/>
              <a:t> </a:t>
            </a:r>
            <a:r>
              <a:rPr lang="ru-RU" sz="2400" dirty="0" err="1" smtClean="0"/>
              <a:t>санҷад;</a:t>
            </a:r>
            <a:r>
              <a:rPr lang="ru-RU" sz="2400" dirty="0" smtClean="0"/>
              <a:t> </a:t>
            </a:r>
            <a:r>
              <a:rPr sz="2300" spc="-2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2300" spc="-25" dirty="0" smtClean="0">
                <a:solidFill>
                  <a:srgbClr val="1D1D1B"/>
                </a:solidFill>
                <a:latin typeface="Calibri"/>
                <a:cs typeface="Calibri"/>
              </a:rPr>
              <a:t>боби 4, м</a:t>
            </a:r>
            <a:r>
              <a:rPr sz="2300" spc="-2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lang="tg-Cyrl-TJ" sz="2300" spc="-25" dirty="0" smtClean="0">
                <a:solidFill>
                  <a:srgbClr val="1D1D1B"/>
                </a:solidFill>
                <a:latin typeface="Calibri"/>
                <a:cs typeface="Calibri"/>
              </a:rPr>
              <a:t>29</a:t>
            </a:r>
            <a:r>
              <a:rPr sz="2300" spc="-2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Қонуни ҶТ </a:t>
            </a:r>
            <a:r>
              <a:rPr sz="2300" spc="-80" dirty="0" smtClean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lang="tg-Cyrl-TJ" sz="2300" spc="-80" dirty="0" smtClean="0">
                <a:solidFill>
                  <a:srgbClr val="1D1D1B"/>
                </a:solidFill>
                <a:latin typeface="Calibri"/>
                <a:cs typeface="Calibri"/>
              </a:rPr>
              <a:t>дар бораи матбуоти даврӣ ва дигар ВАО</a:t>
            </a:r>
            <a:r>
              <a:rPr sz="2300" spc="-50" dirty="0" smtClean="0">
                <a:solidFill>
                  <a:srgbClr val="1D1D1B"/>
                </a:solidFill>
                <a:latin typeface="Calibri"/>
                <a:cs typeface="Calibri"/>
              </a:rPr>
              <a:t>»)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299" y="4547158"/>
            <a:ext cx="8902065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ru-RU" b="1" dirty="0" err="1" smtClean="0"/>
              <a:t>Озодии</a:t>
            </a:r>
            <a:r>
              <a:rPr lang="ru-RU" b="1" dirty="0" smtClean="0"/>
              <a:t> </a:t>
            </a:r>
            <a:r>
              <a:rPr lang="ru-RU" b="1" dirty="0" err="1" smtClean="0"/>
              <a:t>матбуоти</a:t>
            </a:r>
            <a:r>
              <a:rPr lang="ru-RU" b="1" dirty="0" smtClean="0"/>
              <a:t> </a:t>
            </a:r>
            <a:r>
              <a:rPr lang="ru-RU" b="1" dirty="0" err="1" smtClean="0"/>
              <a:t>даврӣ ва</a:t>
            </a:r>
            <a:r>
              <a:rPr lang="ru-RU" b="1" dirty="0" smtClean="0"/>
              <a:t> </a:t>
            </a:r>
            <a:r>
              <a:rPr lang="ru-RU" b="1" dirty="0" err="1" smtClean="0"/>
              <a:t>дигар</a:t>
            </a:r>
            <a:r>
              <a:rPr lang="ru-RU" b="1" dirty="0" smtClean="0"/>
              <a:t> </a:t>
            </a:r>
            <a:r>
              <a:rPr lang="ru-RU" b="1" dirty="0" err="1" smtClean="0"/>
              <a:t>воситаҳои ахбори</a:t>
            </a:r>
            <a:r>
              <a:rPr lang="ru-RU" b="1" dirty="0" smtClean="0"/>
              <a:t> </a:t>
            </a:r>
            <a:r>
              <a:rPr lang="ru-RU" b="1" dirty="0" err="1" smtClean="0"/>
              <a:t>омма</a:t>
            </a:r>
            <a:endParaRPr lang="ru-RU" dirty="0" smtClean="0"/>
          </a:p>
          <a:p>
            <a:pPr fontAlgn="base"/>
            <a:r>
              <a:rPr lang="ru-RU" dirty="0" err="1" smtClean="0"/>
              <a:t>Матбуоти</a:t>
            </a:r>
            <a:r>
              <a:rPr lang="ru-RU" dirty="0" smtClean="0"/>
              <a:t> </a:t>
            </a:r>
            <a:r>
              <a:rPr lang="ru-RU" dirty="0" err="1" smtClean="0"/>
              <a:t>даврӣ ва</a:t>
            </a:r>
            <a:r>
              <a:rPr lang="ru-RU" dirty="0" smtClean="0"/>
              <a:t> </a:t>
            </a:r>
            <a:r>
              <a:rPr lang="ru-RU" dirty="0" err="1" smtClean="0"/>
              <a:t>дигар</a:t>
            </a:r>
            <a:r>
              <a:rPr lang="ru-RU" dirty="0" smtClean="0"/>
              <a:t> </a:t>
            </a:r>
            <a:r>
              <a:rPr lang="ru-RU" dirty="0" err="1" smtClean="0"/>
              <a:t>воситаҳои ахбори</a:t>
            </a:r>
            <a:r>
              <a:rPr lang="ru-RU" dirty="0" smtClean="0"/>
              <a:t> </a:t>
            </a:r>
            <a:r>
              <a:rPr lang="ru-RU" dirty="0" err="1" smtClean="0"/>
              <a:t>омма</a:t>
            </a:r>
            <a:r>
              <a:rPr lang="ru-RU" dirty="0" smtClean="0"/>
              <a:t> дар </a:t>
            </a:r>
            <a:r>
              <a:rPr lang="ru-RU" dirty="0" err="1" smtClean="0"/>
              <a:t>Тоҷикистон озоданд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Ҳар шахс</a:t>
            </a:r>
            <a:r>
              <a:rPr lang="ru-RU" dirty="0" smtClean="0"/>
              <a:t> </a:t>
            </a:r>
            <a:r>
              <a:rPr lang="ru-RU" dirty="0" err="1" smtClean="0"/>
              <a:t>ҳуқуқи озодона</a:t>
            </a:r>
            <a:r>
              <a:rPr lang="ru-RU" dirty="0" smtClean="0"/>
              <a:t> </a:t>
            </a:r>
            <a:r>
              <a:rPr lang="ru-RU" dirty="0" err="1" smtClean="0"/>
              <a:t>ҷустуҷў, дастрас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паҳн намудани</a:t>
            </a:r>
            <a:r>
              <a:rPr lang="ru-RU" dirty="0" smtClean="0"/>
              <a:t> </a:t>
            </a:r>
            <a:r>
              <a:rPr lang="ru-RU" dirty="0" err="1" smtClean="0"/>
              <a:t>ахбор</a:t>
            </a:r>
            <a:r>
              <a:rPr lang="ru-RU" dirty="0" smtClean="0"/>
              <a:t>, </a:t>
            </a:r>
            <a:r>
              <a:rPr lang="ru-RU" dirty="0" err="1" smtClean="0"/>
              <a:t>изҳори ақида ва</a:t>
            </a:r>
            <a:r>
              <a:rPr lang="ru-RU" dirty="0" smtClean="0"/>
              <a:t> дар </a:t>
            </a:r>
            <a:r>
              <a:rPr lang="ru-RU" dirty="0" err="1" smtClean="0"/>
              <a:t>шаклҳои бо</a:t>
            </a:r>
            <a:r>
              <a:rPr lang="ru-RU" dirty="0" smtClean="0"/>
              <a:t> </a:t>
            </a:r>
            <a:r>
              <a:rPr lang="ru-RU" dirty="0" err="1" smtClean="0"/>
              <a:t>ҳамин Қонун муқарраршуда паҳн намудани</a:t>
            </a:r>
            <a:r>
              <a:rPr lang="ru-RU" dirty="0" smtClean="0"/>
              <a:t> </a:t>
            </a:r>
            <a:r>
              <a:rPr lang="ru-RU" dirty="0" err="1" smtClean="0"/>
              <a:t>онҳоро дар</a:t>
            </a:r>
            <a:r>
              <a:rPr lang="ru-RU" dirty="0" smtClean="0"/>
              <a:t> </a:t>
            </a:r>
            <a:r>
              <a:rPr lang="ru-RU" dirty="0" err="1" smtClean="0"/>
              <a:t>матбуоти</a:t>
            </a:r>
            <a:r>
              <a:rPr lang="ru-RU" dirty="0" smtClean="0"/>
              <a:t> </a:t>
            </a:r>
            <a:r>
              <a:rPr lang="ru-RU" dirty="0" err="1" smtClean="0"/>
              <a:t>даврӣ ва</a:t>
            </a:r>
            <a:r>
              <a:rPr lang="ru-RU" dirty="0" smtClean="0"/>
              <a:t> </a:t>
            </a:r>
            <a:r>
              <a:rPr lang="ru-RU" dirty="0" err="1" smtClean="0"/>
              <a:t>дигар</a:t>
            </a:r>
            <a:r>
              <a:rPr lang="ru-RU" dirty="0" smtClean="0"/>
              <a:t> </a:t>
            </a:r>
            <a:r>
              <a:rPr lang="ru-RU" dirty="0" err="1" smtClean="0"/>
              <a:t>воситаҳои ахбори</a:t>
            </a:r>
            <a:r>
              <a:rPr lang="ru-RU" dirty="0" smtClean="0"/>
              <a:t> </a:t>
            </a:r>
            <a:r>
              <a:rPr lang="ru-RU" dirty="0" err="1" smtClean="0"/>
              <a:t>омма</a:t>
            </a:r>
            <a:r>
              <a:rPr lang="ru-RU" dirty="0" smtClean="0"/>
              <a:t> </a:t>
            </a:r>
            <a:r>
              <a:rPr lang="ru-RU" dirty="0" err="1" smtClean="0"/>
              <a:t>дорад</a:t>
            </a:r>
            <a:r>
              <a:rPr lang="ru-RU" dirty="0" smtClean="0"/>
              <a:t>.</a:t>
            </a:r>
          </a:p>
          <a:p>
            <a:pPr marL="12700">
              <a:lnSpc>
                <a:spcPts val="2620"/>
              </a:lnSpc>
            </a:pPr>
            <a:r>
              <a:rPr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қ1</a:t>
            </a:r>
            <a:r>
              <a:rPr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r>
              <a:rPr lang="tg-Cyrl-TJ"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 м </a:t>
            </a:r>
            <a:r>
              <a:rPr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3</a:t>
            </a:r>
            <a:r>
              <a:rPr lang="ru-RU" sz="2300" spc="25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25" dirty="0" err="1" smtClean="0">
                <a:solidFill>
                  <a:srgbClr val="1D1D1B"/>
                </a:solidFill>
                <a:cs typeface="Calibri"/>
              </a:rPr>
              <a:t>Қонуни </a:t>
            </a:r>
            <a:r>
              <a:rPr lang="ru-RU" sz="2300" spc="25" dirty="0" smtClean="0">
                <a:solidFill>
                  <a:srgbClr val="1D1D1B"/>
                </a:solidFill>
                <a:cs typeface="Calibri"/>
              </a:rPr>
              <a:t>ҶТ </a:t>
            </a:r>
            <a:r>
              <a:rPr lang="ru-RU" sz="2300" spc="-80" dirty="0" smtClean="0">
                <a:solidFill>
                  <a:srgbClr val="1D1D1B"/>
                </a:solidFill>
                <a:cs typeface="Calibri"/>
              </a:rPr>
              <a:t>«дар </a:t>
            </a:r>
            <a:r>
              <a:rPr lang="ru-RU" sz="2300" spc="-80" dirty="0" err="1" smtClean="0">
                <a:solidFill>
                  <a:srgbClr val="1D1D1B"/>
                </a:solidFill>
                <a:cs typeface="Calibri"/>
              </a:rPr>
              <a:t>бораи</a:t>
            </a:r>
            <a:r>
              <a:rPr lang="ru-RU" sz="2300" spc="-8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-80" dirty="0" err="1" smtClean="0">
                <a:solidFill>
                  <a:srgbClr val="1D1D1B"/>
                </a:solidFill>
                <a:cs typeface="Calibri"/>
              </a:rPr>
              <a:t>матбуоти</a:t>
            </a:r>
            <a:r>
              <a:rPr lang="ru-RU" sz="2300" spc="-8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-80" dirty="0" err="1" smtClean="0">
                <a:solidFill>
                  <a:srgbClr val="1D1D1B"/>
                </a:solidFill>
                <a:cs typeface="Calibri"/>
              </a:rPr>
              <a:t>даврӣ ва</a:t>
            </a:r>
            <a:r>
              <a:rPr lang="ru-RU" sz="2300" spc="-8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-80" dirty="0" err="1" smtClean="0">
                <a:solidFill>
                  <a:srgbClr val="1D1D1B"/>
                </a:solidFill>
                <a:cs typeface="Calibri"/>
              </a:rPr>
              <a:t>дигар</a:t>
            </a:r>
            <a:r>
              <a:rPr lang="ru-RU" sz="2300" spc="-80" dirty="0" smtClean="0">
                <a:solidFill>
                  <a:srgbClr val="1D1D1B"/>
                </a:solidFill>
                <a:cs typeface="Calibri"/>
              </a:rPr>
              <a:t> ВАО</a:t>
            </a:r>
            <a:r>
              <a:rPr lang="ru-RU" sz="2300" spc="-50" dirty="0" smtClean="0">
                <a:solidFill>
                  <a:srgbClr val="1D1D1B"/>
                </a:solidFill>
                <a:cs typeface="Calibri"/>
              </a:rPr>
              <a:t>»)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80264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70" dirty="0" smtClean="0">
                <a:solidFill>
                  <a:srgbClr val="0069A9"/>
                </a:solidFill>
              </a:rPr>
              <a:t>Қонунҳои Ҷумҳурии Тоҷикистон</a:t>
            </a:r>
            <a:endParaRPr spc="135" dirty="0">
              <a:solidFill>
                <a:srgbClr val="0069A9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01" y="905687"/>
            <a:ext cx="8780780" cy="60016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b="1" spc="120" baseline="-17094" dirty="0">
                <a:solidFill>
                  <a:srgbClr val="1D1D1B"/>
                </a:solidFill>
                <a:latin typeface="Calibri"/>
                <a:cs typeface="Calibri"/>
              </a:rPr>
              <a:t>1. </a:t>
            </a:r>
            <a:r>
              <a:rPr dirty="0"/>
              <a:t>Никто не может быть подвергнут уголовному преследованию за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601" y="2444470"/>
            <a:ext cx="319341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b="1" spc="120" baseline="-17094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2300" b="1" spc="90" dirty="0" err="1">
                <a:solidFill>
                  <a:srgbClr val="1D1D1B"/>
                </a:solidFill>
                <a:latin typeface="Calibri"/>
                <a:cs typeface="Calibri"/>
              </a:rPr>
              <a:t>Журналист</a:t>
            </a:r>
            <a:r>
              <a:rPr sz="2300" b="1" spc="229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b="1" spc="75" dirty="0" smtClean="0">
                <a:solidFill>
                  <a:srgbClr val="1D1D1B"/>
                </a:solidFill>
                <a:latin typeface="Calibri"/>
                <a:cs typeface="Calibri"/>
              </a:rPr>
              <a:t>бояд</a:t>
            </a:r>
            <a:r>
              <a:rPr sz="2300" b="1" spc="75" dirty="0" smtClean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601" y="3983253"/>
            <a:ext cx="8022590" cy="900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b="1" spc="120" baseline="-17094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5850" b="1" spc="592" baseline="-1709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9500" y="962026"/>
            <a:ext cx="9220199" cy="5886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510">
              <a:lnSpc>
                <a:spcPct val="75000"/>
              </a:lnSpc>
            </a:pPr>
            <a:r>
              <a:rPr sz="3000" spc="35" dirty="0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lang="tg-Cyrl-TJ" sz="3000" spc="35" dirty="0" smtClean="0">
                <a:solidFill>
                  <a:srgbClr val="FFFFFF"/>
                </a:solidFill>
                <a:latin typeface="Calibri"/>
                <a:cs typeface="Calibri"/>
              </a:rPr>
              <a:t>ттилоот</a:t>
            </a:r>
            <a:r>
              <a:rPr sz="30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lang="tg-Cyrl-TJ" sz="3000" spc="5" dirty="0" smtClean="0">
                <a:solidFill>
                  <a:srgbClr val="FFFFFF"/>
                </a:solidFill>
                <a:latin typeface="Calibri"/>
                <a:cs typeface="Calibri"/>
              </a:rPr>
              <a:t>ин хамаи хабарҳо/маълумотҳо дар бораи тамоми олами атрофи мо</a:t>
            </a:r>
            <a:r>
              <a:rPr sz="3000" spc="-1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tg-Cyrl-TJ" sz="3000" dirty="0">
              <a:latin typeface="Calibri"/>
              <a:cs typeface="Calibri"/>
            </a:endParaRPr>
          </a:p>
          <a:p>
            <a:pPr marL="12700" marR="16510">
              <a:lnSpc>
                <a:spcPct val="75000"/>
              </a:lnSpc>
            </a:pPr>
            <a:endParaRPr lang="tg-Cyrl-TJ" sz="3000" spc="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6510">
              <a:lnSpc>
                <a:spcPct val="75000"/>
              </a:lnSpc>
            </a:pPr>
            <a:r>
              <a:rPr lang="tg-Cyrl-TJ" sz="3000" spc="10" dirty="0" smtClean="0">
                <a:solidFill>
                  <a:srgbClr val="FFFFFF"/>
                </a:solidFill>
                <a:latin typeface="Calibri"/>
                <a:cs typeface="Calibri"/>
              </a:rPr>
              <a:t>ВАО</a:t>
            </a:r>
            <a:r>
              <a:rPr sz="30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000" spc="30" dirty="0" smtClean="0">
                <a:solidFill>
                  <a:srgbClr val="FFFFFF"/>
                </a:solidFill>
                <a:latin typeface="Calibri"/>
                <a:cs typeface="Calibri"/>
              </a:rPr>
              <a:t>функсия/вазифаҳои асосиро ба иҷро мерасонад</a:t>
            </a:r>
            <a:r>
              <a:rPr sz="3000" spc="1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3000" spc="10" dirty="0" smtClean="0">
                <a:solidFill>
                  <a:srgbClr val="FFFFFF"/>
                </a:solidFill>
                <a:latin typeface="Calibri"/>
                <a:cs typeface="Calibri"/>
              </a:rPr>
              <a:t>аммо вазифааш на танҳо иттилоъ додан буда</a:t>
            </a:r>
            <a:r>
              <a:rPr sz="3000" spc="3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tg-Cyrl-TJ" sz="3000" spc="35" dirty="0" smtClean="0">
                <a:solidFill>
                  <a:srgbClr val="FFFFFF"/>
                </a:solidFill>
                <a:latin typeface="Calibri"/>
                <a:cs typeface="Calibri"/>
              </a:rPr>
              <a:t>он инчунин иҷтимоигардонӣ, паҳнкунӣ ва шаклгирии ақидаи ҷомеа ва ғайраро ба зимма дорад. </a:t>
            </a:r>
            <a:endParaRPr sz="3000" dirty="0">
              <a:latin typeface="Calibri"/>
              <a:cs typeface="Calibri"/>
            </a:endParaRPr>
          </a:p>
          <a:p>
            <a:pPr marL="12700" marR="1049655">
              <a:lnSpc>
                <a:spcPct val="75000"/>
              </a:lnSpc>
              <a:spcBef>
                <a:spcPts val="2700"/>
              </a:spcBef>
            </a:pPr>
            <a:r>
              <a:rPr lang="tg-Cyrl-TJ" sz="3000" spc="30" dirty="0" smtClean="0">
                <a:solidFill>
                  <a:srgbClr val="FFFFFF"/>
                </a:solidFill>
                <a:latin typeface="Calibri"/>
                <a:cs typeface="Calibri"/>
              </a:rPr>
              <a:t>Озодии сухан бо сатҳи демократӣ будан пайвастагии ногусастанӣ дорад. </a:t>
            </a:r>
            <a:endParaRPr sz="3000" dirty="0">
              <a:latin typeface="Calibri"/>
              <a:cs typeface="Calibri"/>
            </a:endParaRPr>
          </a:p>
          <a:p>
            <a:pPr marL="12700" marR="2413000">
              <a:lnSpc>
                <a:spcPct val="75000"/>
              </a:lnSpc>
              <a:spcBef>
                <a:spcPts val="2700"/>
              </a:spcBef>
            </a:pPr>
            <a:r>
              <a:rPr sz="3000" spc="-45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lang="tg-Cyrl-TJ" sz="3000" spc="-45" dirty="0" smtClean="0">
                <a:solidFill>
                  <a:srgbClr val="FFFFFF"/>
                </a:solidFill>
                <a:latin typeface="Calibri"/>
                <a:cs typeface="Calibri"/>
              </a:rPr>
              <a:t>Барои сухан</a:t>
            </a:r>
            <a:r>
              <a:rPr sz="3000" spc="2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3000" spc="-5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000" spc="-50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000" dirty="0" smtClean="0">
                <a:solidFill>
                  <a:srgbClr val="FFFFFF"/>
                </a:solidFill>
                <a:latin typeface="Calibri"/>
                <a:cs typeface="Calibri"/>
              </a:rPr>
              <a:t>бояд</a:t>
            </a:r>
            <a:r>
              <a:rPr lang="tg-Cyrl-TJ" sz="3000" spc="-509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tg-Cyrl-TJ" sz="3000" spc="20" dirty="0" smtClean="0">
                <a:solidFill>
                  <a:srgbClr val="FFFFFF"/>
                </a:solidFill>
                <a:latin typeface="Calibri"/>
                <a:cs typeface="Calibri"/>
              </a:rPr>
              <a:t>таъқби ҷиноӣ</a:t>
            </a:r>
            <a:r>
              <a:rPr lang="tg-Cyrl-TJ"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300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                   </a:t>
            </a:r>
            <a:r>
              <a:rPr lang="tg-Cyrl-TJ" sz="3000" spc="20" dirty="0" smtClean="0">
                <a:solidFill>
                  <a:srgbClr val="FFFFFF"/>
                </a:solidFill>
                <a:latin typeface="Calibri"/>
                <a:cs typeface="Calibri"/>
              </a:rPr>
              <a:t>набошад</a:t>
            </a:r>
            <a:r>
              <a:rPr sz="3000" spc="2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12700" marR="45720">
              <a:lnSpc>
                <a:spcPct val="75000"/>
              </a:lnSpc>
              <a:spcBef>
                <a:spcPts val="2700"/>
              </a:spcBef>
            </a:pPr>
            <a:r>
              <a:rPr lang="tg-Cyrl-TJ" sz="3000" dirty="0" smtClean="0">
                <a:solidFill>
                  <a:srgbClr val="FFFFFF"/>
                </a:solidFill>
                <a:latin typeface="Calibri"/>
                <a:cs typeface="Calibri"/>
              </a:rPr>
              <a:t>Ҳар як шахс ҳуқуқ дорад иттилоъ гирад, агар ки он асрори давлатӣ ё ки маълумоти конфеденсиалӣ набошад. 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00" dirty="0" smtClean="0"/>
              <a:t>Хулоса</a:t>
            </a:r>
            <a:endParaRPr spc="140" dirty="0"/>
          </a:p>
        </p:txBody>
      </p:sp>
      <p:sp>
        <p:nvSpPr>
          <p:cNvPr id="5" name="object 5"/>
          <p:cNvSpPr txBox="1"/>
          <p:nvPr/>
        </p:nvSpPr>
        <p:spPr>
          <a:xfrm>
            <a:off x="671300" y="1206207"/>
            <a:ext cx="313055" cy="523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135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5100" b="1" spc="-65" dirty="0">
                <a:solidFill>
                  <a:srgbClr val="FFFFFF"/>
                </a:solidFill>
                <a:latin typeface="Arial Narrow"/>
                <a:cs typeface="Arial Narrow"/>
              </a:rPr>
              <a:t>#</a:t>
            </a:r>
            <a:endParaRPr sz="51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2005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1988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1988" y="1052995"/>
                </a:lnTo>
                <a:lnTo>
                  <a:pt x="2501988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7503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6254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0297" y="1344193"/>
            <a:ext cx="377888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3600" b="1" spc="155" dirty="0" smtClean="0">
                <a:solidFill>
                  <a:srgbClr val="1D1D1B"/>
                </a:solidFill>
                <a:latin typeface="Calibri"/>
                <a:cs typeface="Calibri"/>
              </a:rPr>
              <a:t>Дар ин дарс чунин саволҳоро дида мебароем</a:t>
            </a:r>
            <a:r>
              <a:rPr sz="3600" b="1" spc="140" dirty="0" smtClean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45" dirty="0" smtClean="0">
                <a:solidFill>
                  <a:srgbClr val="0069A9"/>
                </a:solidFill>
              </a:rPr>
              <a:t>Иттилоот ва рассона</a:t>
            </a:r>
            <a:endParaRPr spc="80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129358"/>
            <a:ext cx="4078795" cy="5973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820297" y="3410711"/>
            <a:ext cx="5331459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pc="35" dirty="0" smtClean="0"/>
              <a:t>И</a:t>
            </a:r>
            <a:r>
              <a:rPr lang="tg-Cyrl-TJ" spc="35" dirty="0" smtClean="0"/>
              <a:t>ттилоот ва намудҳои он</a:t>
            </a:r>
            <a:endParaRPr dirty="0"/>
          </a:p>
          <a:p>
            <a:pPr marL="179070" marR="5080" indent="-166370">
              <a:lnSpc>
                <a:spcPct val="100000"/>
              </a:lnSpc>
              <a:spcBef>
                <a:spcPts val="1800"/>
              </a:spcBef>
              <a:buChar char="-"/>
              <a:tabLst>
                <a:tab pos="217170" algn="l"/>
              </a:tabLst>
            </a:pPr>
            <a:r>
              <a:rPr lang="tg-Cyrl-TJ" spc="10" dirty="0" smtClean="0"/>
              <a:t>Мавқеи иттилоот ва рассона да замони муосир</a:t>
            </a:r>
            <a:endParaRPr spc="15" dirty="0"/>
          </a:p>
          <a:p>
            <a:pPr marL="179070" marR="105410" indent="-166370">
              <a:lnSpc>
                <a:spcPct val="100000"/>
              </a:lnSpc>
              <a:spcBef>
                <a:spcPts val="1800"/>
              </a:spcBef>
              <a:buChar char="-"/>
              <a:tabLst>
                <a:tab pos="217170" algn="l"/>
              </a:tabLst>
            </a:pPr>
            <a:r>
              <a:rPr lang="tg-Cyrl-TJ" spc="30" dirty="0" smtClean="0"/>
              <a:t>Озодии ВАО ҳамчун нишондиҳандаи муҳими ҷомеаи демократӣ</a:t>
            </a:r>
            <a:endParaRPr spc="35" dirty="0"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9998" y="12"/>
            <a:ext cx="465654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24649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90906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10" dirty="0" smtClean="0">
                <a:solidFill>
                  <a:srgbClr val="0069A9"/>
                </a:solidFill>
              </a:rPr>
              <a:t>Иттилоот чист</a:t>
            </a:r>
            <a:r>
              <a:rPr spc="125" dirty="0" smtClean="0">
                <a:solidFill>
                  <a:srgbClr val="0069A9"/>
                </a:solidFill>
              </a:rPr>
              <a:t>?</a:t>
            </a:r>
            <a:endParaRPr spc="125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1997" y="906005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635000" y="0"/>
                </a:moveTo>
                <a:lnTo>
                  <a:pt x="587609" y="1741"/>
                </a:lnTo>
                <a:lnTo>
                  <a:pt x="541165" y="6885"/>
                </a:lnTo>
                <a:lnTo>
                  <a:pt x="495789" y="15307"/>
                </a:lnTo>
                <a:lnTo>
                  <a:pt x="451604" y="26885"/>
                </a:lnTo>
                <a:lnTo>
                  <a:pt x="408734" y="41497"/>
                </a:lnTo>
                <a:lnTo>
                  <a:pt x="367301" y="59018"/>
                </a:lnTo>
                <a:lnTo>
                  <a:pt x="327427" y="79328"/>
                </a:lnTo>
                <a:lnTo>
                  <a:pt x="289237" y="102303"/>
                </a:lnTo>
                <a:lnTo>
                  <a:pt x="252851" y="127819"/>
                </a:lnTo>
                <a:lnTo>
                  <a:pt x="218394" y="155755"/>
                </a:lnTo>
                <a:lnTo>
                  <a:pt x="185988" y="185988"/>
                </a:lnTo>
                <a:lnTo>
                  <a:pt x="155755" y="218394"/>
                </a:lnTo>
                <a:lnTo>
                  <a:pt x="127819" y="252851"/>
                </a:lnTo>
                <a:lnTo>
                  <a:pt x="102303" y="289237"/>
                </a:lnTo>
                <a:lnTo>
                  <a:pt x="79328" y="327427"/>
                </a:lnTo>
                <a:lnTo>
                  <a:pt x="59018" y="367301"/>
                </a:lnTo>
                <a:lnTo>
                  <a:pt x="41497" y="408734"/>
                </a:lnTo>
                <a:lnTo>
                  <a:pt x="26885" y="451604"/>
                </a:lnTo>
                <a:lnTo>
                  <a:pt x="15307" y="495789"/>
                </a:lnTo>
                <a:lnTo>
                  <a:pt x="6885" y="541165"/>
                </a:lnTo>
                <a:lnTo>
                  <a:pt x="1741" y="587609"/>
                </a:lnTo>
                <a:lnTo>
                  <a:pt x="0" y="635000"/>
                </a:lnTo>
                <a:lnTo>
                  <a:pt x="1741" y="682390"/>
                </a:lnTo>
                <a:lnTo>
                  <a:pt x="6885" y="728834"/>
                </a:lnTo>
                <a:lnTo>
                  <a:pt x="15307" y="774210"/>
                </a:lnTo>
                <a:lnTo>
                  <a:pt x="26885" y="818395"/>
                </a:lnTo>
                <a:lnTo>
                  <a:pt x="41497" y="861265"/>
                </a:lnTo>
                <a:lnTo>
                  <a:pt x="59018" y="902698"/>
                </a:lnTo>
                <a:lnTo>
                  <a:pt x="79328" y="942572"/>
                </a:lnTo>
                <a:lnTo>
                  <a:pt x="102303" y="980762"/>
                </a:lnTo>
                <a:lnTo>
                  <a:pt x="127819" y="1017148"/>
                </a:lnTo>
                <a:lnTo>
                  <a:pt x="155755" y="1051605"/>
                </a:lnTo>
                <a:lnTo>
                  <a:pt x="185988" y="1084011"/>
                </a:lnTo>
                <a:lnTo>
                  <a:pt x="218394" y="1114244"/>
                </a:lnTo>
                <a:lnTo>
                  <a:pt x="252851" y="1142180"/>
                </a:lnTo>
                <a:lnTo>
                  <a:pt x="289237" y="1167696"/>
                </a:lnTo>
                <a:lnTo>
                  <a:pt x="327427" y="1190671"/>
                </a:lnTo>
                <a:lnTo>
                  <a:pt x="367301" y="1210981"/>
                </a:lnTo>
                <a:lnTo>
                  <a:pt x="408734" y="1228502"/>
                </a:lnTo>
                <a:lnTo>
                  <a:pt x="451604" y="1243114"/>
                </a:lnTo>
                <a:lnTo>
                  <a:pt x="495789" y="1254692"/>
                </a:lnTo>
                <a:lnTo>
                  <a:pt x="541165" y="1263114"/>
                </a:lnTo>
                <a:lnTo>
                  <a:pt x="587609" y="1268258"/>
                </a:lnTo>
                <a:lnTo>
                  <a:pt x="635000" y="1270000"/>
                </a:lnTo>
                <a:lnTo>
                  <a:pt x="682390" y="1268258"/>
                </a:lnTo>
                <a:lnTo>
                  <a:pt x="728834" y="1263114"/>
                </a:lnTo>
                <a:lnTo>
                  <a:pt x="774210" y="1254692"/>
                </a:lnTo>
                <a:lnTo>
                  <a:pt x="818395" y="1243114"/>
                </a:lnTo>
                <a:lnTo>
                  <a:pt x="861265" y="1228502"/>
                </a:lnTo>
                <a:lnTo>
                  <a:pt x="902698" y="1210981"/>
                </a:lnTo>
                <a:lnTo>
                  <a:pt x="942572" y="1190671"/>
                </a:lnTo>
                <a:lnTo>
                  <a:pt x="980762" y="1167696"/>
                </a:lnTo>
                <a:lnTo>
                  <a:pt x="1017148" y="1142180"/>
                </a:lnTo>
                <a:lnTo>
                  <a:pt x="1051605" y="1114244"/>
                </a:lnTo>
                <a:lnTo>
                  <a:pt x="1084011" y="1084011"/>
                </a:lnTo>
                <a:lnTo>
                  <a:pt x="1114244" y="1051605"/>
                </a:lnTo>
                <a:lnTo>
                  <a:pt x="1142180" y="1017148"/>
                </a:lnTo>
                <a:lnTo>
                  <a:pt x="1167696" y="980762"/>
                </a:lnTo>
                <a:lnTo>
                  <a:pt x="1190671" y="942572"/>
                </a:lnTo>
                <a:lnTo>
                  <a:pt x="1210981" y="902698"/>
                </a:lnTo>
                <a:lnTo>
                  <a:pt x="1228502" y="861265"/>
                </a:lnTo>
                <a:lnTo>
                  <a:pt x="1243114" y="818395"/>
                </a:lnTo>
                <a:lnTo>
                  <a:pt x="1254692" y="774210"/>
                </a:lnTo>
                <a:lnTo>
                  <a:pt x="1263114" y="728834"/>
                </a:lnTo>
                <a:lnTo>
                  <a:pt x="1268258" y="682390"/>
                </a:lnTo>
                <a:lnTo>
                  <a:pt x="1270000" y="635000"/>
                </a:lnTo>
                <a:lnTo>
                  <a:pt x="1268258" y="587609"/>
                </a:lnTo>
                <a:lnTo>
                  <a:pt x="1263114" y="541165"/>
                </a:lnTo>
                <a:lnTo>
                  <a:pt x="1254692" y="495789"/>
                </a:lnTo>
                <a:lnTo>
                  <a:pt x="1243114" y="451604"/>
                </a:lnTo>
                <a:lnTo>
                  <a:pt x="1228502" y="408734"/>
                </a:lnTo>
                <a:lnTo>
                  <a:pt x="1210981" y="367301"/>
                </a:lnTo>
                <a:lnTo>
                  <a:pt x="1190671" y="327427"/>
                </a:lnTo>
                <a:lnTo>
                  <a:pt x="1167696" y="289237"/>
                </a:lnTo>
                <a:lnTo>
                  <a:pt x="1142180" y="252851"/>
                </a:lnTo>
                <a:lnTo>
                  <a:pt x="1114244" y="218394"/>
                </a:lnTo>
                <a:lnTo>
                  <a:pt x="1084011" y="185988"/>
                </a:lnTo>
                <a:lnTo>
                  <a:pt x="1051605" y="155755"/>
                </a:lnTo>
                <a:lnTo>
                  <a:pt x="1017148" y="127819"/>
                </a:lnTo>
                <a:lnTo>
                  <a:pt x="980762" y="102303"/>
                </a:lnTo>
                <a:lnTo>
                  <a:pt x="942572" y="79328"/>
                </a:lnTo>
                <a:lnTo>
                  <a:pt x="902698" y="59018"/>
                </a:lnTo>
                <a:lnTo>
                  <a:pt x="861265" y="41497"/>
                </a:lnTo>
                <a:lnTo>
                  <a:pt x="818395" y="26885"/>
                </a:lnTo>
                <a:lnTo>
                  <a:pt x="774210" y="15307"/>
                </a:lnTo>
                <a:lnTo>
                  <a:pt x="728834" y="6885"/>
                </a:lnTo>
                <a:lnTo>
                  <a:pt x="682390" y="1741"/>
                </a:lnTo>
                <a:lnTo>
                  <a:pt x="635000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71031" y="660196"/>
            <a:ext cx="372110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50" b="1" spc="32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endParaRPr sz="105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300086"/>
            <a:ext cx="5716905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3600" spc="-30" dirty="0" smtClean="0">
                <a:solidFill>
                  <a:srgbClr val="1D1D1B"/>
                </a:solidFill>
                <a:latin typeface="Calibri"/>
                <a:cs typeface="Calibri"/>
              </a:rPr>
              <a:t>Маҳфуми</a:t>
            </a:r>
            <a:r>
              <a:rPr sz="3600" spc="-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600" b="1" spc="65" dirty="0" smtClean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lang="tg-Cyrl-TJ" sz="3600" b="1" spc="65" dirty="0" smtClean="0">
                <a:solidFill>
                  <a:srgbClr val="1D1D1B"/>
                </a:solidFill>
                <a:latin typeface="Calibri"/>
                <a:cs typeface="Calibri"/>
              </a:rPr>
              <a:t>иттилоот/информатсия</a:t>
            </a:r>
            <a:r>
              <a:rPr sz="3600" b="1" spc="65" dirty="0" smtClean="0">
                <a:solidFill>
                  <a:srgbClr val="1D1D1B"/>
                </a:solidFill>
                <a:latin typeface="Calibri"/>
                <a:cs typeface="Calibri"/>
              </a:rPr>
              <a:t>»  </a:t>
            </a:r>
            <a:r>
              <a:rPr lang="tg-Cyrl-TJ" sz="3600" spc="60" dirty="0" smtClean="0">
                <a:solidFill>
                  <a:srgbClr val="1D1D1B"/>
                </a:solidFill>
                <a:latin typeface="Calibri"/>
                <a:cs typeface="Calibri"/>
              </a:rPr>
              <a:t>аз калимаи лотинии </a:t>
            </a:r>
            <a:r>
              <a:rPr sz="3600" b="1" spc="114" dirty="0" smtClean="0">
                <a:solidFill>
                  <a:srgbClr val="1D1D1B"/>
                </a:solidFill>
                <a:latin typeface="Calibri"/>
                <a:cs typeface="Calibri"/>
              </a:rPr>
              <a:t>information </a:t>
            </a:r>
            <a:r>
              <a:rPr sz="3600" spc="5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600" spc="40" dirty="0" smtClean="0">
                <a:solidFill>
                  <a:srgbClr val="1D1D1B"/>
                </a:solidFill>
                <a:latin typeface="Calibri"/>
                <a:cs typeface="Calibri"/>
              </a:rPr>
              <a:t>равшанкунӣ</a:t>
            </a:r>
            <a:r>
              <a:rPr sz="3600" spc="40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600" spc="-5" dirty="0" smtClean="0">
                <a:solidFill>
                  <a:srgbClr val="1D1D1B"/>
                </a:solidFill>
                <a:latin typeface="Calibri"/>
                <a:cs typeface="Calibri"/>
              </a:rPr>
              <a:t>нақл</a:t>
            </a:r>
            <a:r>
              <a:rPr sz="3600" spc="-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600" spc="50" dirty="0" smtClean="0">
                <a:solidFill>
                  <a:srgbClr val="1D1D1B"/>
                </a:solidFill>
                <a:latin typeface="Calibri"/>
                <a:cs typeface="Calibri"/>
              </a:rPr>
              <a:t>маълумот/ахбор</a:t>
            </a:r>
            <a:r>
              <a:rPr sz="3600" spc="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043286"/>
            <a:ext cx="606552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130" dirty="0" smtClean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tg-Cyrl-TJ" sz="3600" b="1" spc="130" dirty="0" smtClean="0">
                <a:solidFill>
                  <a:srgbClr val="1D1D1B"/>
                </a:solidFill>
                <a:latin typeface="Calibri"/>
                <a:cs typeface="Calibri"/>
              </a:rPr>
              <a:t>ттилоот</a:t>
            </a:r>
            <a:r>
              <a:rPr sz="3600" b="1" spc="1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600" spc="5" dirty="0" smtClean="0">
                <a:solidFill>
                  <a:srgbClr val="1D1D1B"/>
                </a:solidFill>
                <a:latin typeface="Calibri"/>
                <a:cs typeface="Calibri"/>
              </a:rPr>
              <a:t>ин ҳамаи маълумот дар бораи одамон</a:t>
            </a:r>
            <a:r>
              <a:rPr sz="3600" spc="-2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600" dirty="0" smtClean="0">
                <a:solidFill>
                  <a:srgbClr val="1D1D1B"/>
                </a:solidFill>
                <a:latin typeface="Calibri"/>
                <a:cs typeface="Calibri"/>
              </a:rPr>
              <a:t>ашёҳо</a:t>
            </a:r>
            <a:r>
              <a:rPr sz="3600" dirty="0" smtClean="0">
                <a:solidFill>
                  <a:srgbClr val="1D1D1B"/>
                </a:solidFill>
                <a:latin typeface="Calibri"/>
                <a:cs typeface="Calibri"/>
              </a:rPr>
              <a:t>,  </a:t>
            </a:r>
            <a:r>
              <a:rPr lang="tg-Cyrl-TJ" sz="3600" spc="25" dirty="0" smtClean="0">
                <a:solidFill>
                  <a:srgbClr val="1D1D1B"/>
                </a:solidFill>
                <a:latin typeface="Calibri"/>
                <a:cs typeface="Calibri"/>
              </a:rPr>
              <a:t>далелҳо</a:t>
            </a:r>
            <a:r>
              <a:rPr sz="3600" spc="2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600" spc="50" dirty="0" smtClean="0">
                <a:solidFill>
                  <a:srgbClr val="1D1D1B"/>
                </a:solidFill>
                <a:latin typeface="Calibri"/>
                <a:cs typeface="Calibri"/>
              </a:rPr>
              <a:t>ҳодисаҳо</a:t>
            </a:r>
            <a:r>
              <a:rPr lang="tg-Cyrl-TJ" sz="36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600" spc="45" dirty="0" smtClean="0">
                <a:solidFill>
                  <a:srgbClr val="1D1D1B"/>
                </a:solidFill>
                <a:latin typeface="Calibri"/>
                <a:cs typeface="Calibri"/>
              </a:rPr>
              <a:t>ва</a:t>
            </a:r>
            <a:r>
              <a:rPr sz="3600" spc="-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600" spc="45" dirty="0" smtClean="0">
                <a:solidFill>
                  <a:srgbClr val="1D1D1B"/>
                </a:solidFill>
                <a:latin typeface="Calibri"/>
                <a:cs typeface="Calibri"/>
              </a:rPr>
              <a:t>рӯйдодҳо</a:t>
            </a:r>
            <a:r>
              <a:rPr sz="3600" spc="4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600" spc="45" dirty="0" smtClean="0">
                <a:solidFill>
                  <a:srgbClr val="1D1D1B"/>
                </a:solidFill>
                <a:latin typeface="Calibri"/>
                <a:cs typeface="Calibri"/>
              </a:rPr>
              <a:t>новобаста аз</a:t>
            </a:r>
            <a:r>
              <a:rPr sz="3600" spc="4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3600" spc="30" dirty="0" smtClean="0">
                <a:solidFill>
                  <a:srgbClr val="1D1D1B"/>
                </a:solidFill>
                <a:latin typeface="Calibri"/>
                <a:cs typeface="Calibri"/>
              </a:rPr>
              <a:t>шакли пешниҳоди он</a:t>
            </a:r>
            <a:r>
              <a:rPr sz="3600" spc="30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600747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584" y="400303"/>
            <a:ext cx="713359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ts val="4410"/>
              </a:lnSpc>
              <a:tabLst>
                <a:tab pos="4613275" algn="l"/>
              </a:tabLst>
            </a:pPr>
            <a:r>
              <a:rPr lang="tg-Cyrl-TJ" spc="150" dirty="0" smtClean="0">
                <a:solidFill>
                  <a:srgbClr val="0069A9"/>
                </a:solidFill>
              </a:rPr>
              <a:t>Намудҳои иттилоот аз рӯи пешниҳод</a:t>
            </a:r>
            <a:endParaRPr spc="150" dirty="0">
              <a:solidFill>
                <a:srgbClr val="0069A9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700" y="3781425"/>
            <a:ext cx="9786594" cy="2406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2205583"/>
            <a:ext cx="9260205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100" b="1" spc="114" dirty="0" smtClean="0">
                <a:solidFill>
                  <a:srgbClr val="1D1D1B"/>
                </a:solidFill>
                <a:latin typeface="Calibri"/>
                <a:cs typeface="Calibri"/>
              </a:rPr>
              <a:t>Иттилоот гуногун мешавад</a:t>
            </a:r>
            <a:r>
              <a:rPr sz="3100" b="1" spc="12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tg-Cyrl-TJ"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Барои фаҳмо шудан онро аз рӯи тарзи пешниҳод тафриқа мекунем</a:t>
            </a:r>
            <a:r>
              <a:rPr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: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5327" y="5690349"/>
            <a:ext cx="16205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00" b="1" dirty="0" smtClean="0">
                <a:solidFill>
                  <a:srgbClr val="1D1D1B"/>
                </a:solidFill>
                <a:latin typeface="Calibri"/>
                <a:cs typeface="Calibri"/>
              </a:rPr>
              <a:t>Иттилои сабтӣ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7116" y="5690349"/>
            <a:ext cx="7899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00" b="1" dirty="0" smtClean="0">
                <a:solidFill>
                  <a:srgbClr val="1D1D1B"/>
                </a:solidFill>
                <a:latin typeface="Calibri"/>
                <a:cs typeface="Calibri"/>
              </a:rPr>
              <a:t>овозӣ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441" y="5690349"/>
            <a:ext cx="8572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00" b="1" dirty="0" smtClean="0">
                <a:solidFill>
                  <a:srgbClr val="1D1D1B"/>
                </a:solidFill>
                <a:latin typeface="Calibri"/>
                <a:cs typeface="Calibri"/>
              </a:rPr>
              <a:t>матнӣ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0700" y="5686425"/>
            <a:ext cx="10877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00" b="1" dirty="0" smtClean="0">
                <a:solidFill>
                  <a:srgbClr val="1D1D1B"/>
                </a:solidFill>
                <a:latin typeface="Calibri"/>
                <a:cs typeface="Calibri"/>
              </a:rPr>
              <a:t>графикӣ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04300" y="5686425"/>
            <a:ext cx="792009" cy="25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600" b="1" dirty="0" smtClean="0">
                <a:solidFill>
                  <a:srgbClr val="1D1D1B"/>
                </a:solidFill>
                <a:latin typeface="Calibri"/>
                <a:cs typeface="Calibri"/>
              </a:rPr>
              <a:t>рақамӣ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1992" y="19685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7503" y="191236"/>
            <a:ext cx="1045845" cy="73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6254" y="163677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97"/>
            <a:ext cx="10686554" cy="7540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210" dirty="0" smtClean="0">
                <a:solidFill>
                  <a:srgbClr val="0069A9"/>
                </a:solidFill>
              </a:rPr>
              <a:t>ВАО чист</a:t>
            </a:r>
            <a:r>
              <a:rPr spc="55" dirty="0" smtClean="0">
                <a:solidFill>
                  <a:srgbClr val="0069A9"/>
                </a:solidFill>
              </a:rPr>
              <a:t>?</a:t>
            </a:r>
            <a:endParaRPr spc="55" dirty="0">
              <a:solidFill>
                <a:srgbClr val="0069A9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306118"/>
            <a:ext cx="9645015" cy="535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20975">
              <a:lnSpc>
                <a:spcPct val="100000"/>
              </a:lnSpc>
            </a:pPr>
            <a:r>
              <a:rPr lang="tg-Cyrl-TJ" sz="3100" b="1" spc="140" dirty="0" smtClean="0">
                <a:solidFill>
                  <a:srgbClr val="1D1D1B"/>
                </a:solidFill>
                <a:latin typeface="Calibri"/>
                <a:cs typeface="Calibri"/>
              </a:rPr>
              <a:t>Воситаи ахбори омма</a:t>
            </a:r>
            <a:r>
              <a:rPr sz="3100" b="1" spc="5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31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ВАО</a:t>
            </a:r>
            <a:r>
              <a:rPr sz="3100" b="1" spc="50" dirty="0" smtClean="0">
                <a:solidFill>
                  <a:srgbClr val="1D1D1B"/>
                </a:solidFill>
                <a:latin typeface="Calibri"/>
                <a:cs typeface="Calibri"/>
              </a:rPr>
              <a:t>) </a:t>
            </a:r>
            <a:r>
              <a:rPr sz="3100" spc="5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100" spc="35" dirty="0" smtClean="0">
                <a:solidFill>
                  <a:srgbClr val="1D1D1B"/>
                </a:solidFill>
                <a:latin typeface="Calibri"/>
                <a:cs typeface="Calibri"/>
              </a:rPr>
              <a:t>ин муассиаест</a:t>
            </a:r>
            <a:r>
              <a:rPr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ки барои </a:t>
            </a:r>
            <a:r>
              <a:rPr lang="tg-Cyrl-TJ" sz="3100" spc="15" dirty="0" smtClean="0">
                <a:solidFill>
                  <a:srgbClr val="1D1D1B"/>
                </a:solidFill>
                <a:latin typeface="Calibri"/>
                <a:cs typeface="Calibri"/>
              </a:rPr>
              <a:t>расонидани </a:t>
            </a:r>
            <a:r>
              <a:rPr sz="3100" spc="35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lang="tg-Cyrl-TJ" sz="3100" spc="35" dirty="0" smtClean="0">
                <a:solidFill>
                  <a:srgbClr val="1D1D1B"/>
                </a:solidFill>
                <a:latin typeface="Calibri"/>
                <a:cs typeface="Calibri"/>
              </a:rPr>
              <a:t>ахбори кушода ба ҷомеа ва ё ба гурӯҳи алоҳида </a:t>
            </a:r>
            <a:r>
              <a:rPr lang="tg-Cyrl-TJ" sz="3100" spc="30" dirty="0" smtClean="0">
                <a:solidFill>
                  <a:srgbClr val="1D1D1B"/>
                </a:solidFill>
                <a:latin typeface="Calibri"/>
                <a:cs typeface="Calibri"/>
              </a:rPr>
              <a:t>ба воситаи техникӣ омода шудааст</a:t>
            </a:r>
            <a:r>
              <a:rPr sz="3100" spc="2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  <a:p>
            <a:pPr marL="12700" marR="3458845">
              <a:lnSpc>
                <a:spcPct val="100000"/>
              </a:lnSpc>
              <a:spcBef>
                <a:spcPts val="2160"/>
              </a:spcBef>
            </a:pPr>
            <a:r>
              <a:rPr lang="tg-Cyrl-TJ" sz="3100" spc="10" dirty="0" smtClean="0">
                <a:solidFill>
                  <a:srgbClr val="1D1D1B"/>
                </a:solidFill>
                <a:latin typeface="Calibri"/>
                <a:cs typeface="Calibri"/>
              </a:rPr>
              <a:t>ВАО иттилоотро ҷамъ мекунад</a:t>
            </a:r>
            <a:r>
              <a:rPr sz="3100" spc="-1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3100" spc="-10" dirty="0" smtClean="0">
                <a:solidFill>
                  <a:srgbClr val="1D1D1B"/>
                </a:solidFill>
                <a:latin typeface="Calibri"/>
                <a:cs typeface="Calibri"/>
              </a:rPr>
              <a:t>коркард (</a:t>
            </a:r>
            <a:r>
              <a:rPr lang="tg-Cyrl-TJ"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таҳлил) мекунад</a:t>
            </a:r>
            <a:r>
              <a:rPr sz="3100" spc="20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lang="tg-Cyrl-TJ" sz="3100" spc="5" dirty="0" smtClean="0">
                <a:solidFill>
                  <a:srgbClr val="1D1D1B"/>
                </a:solidFill>
                <a:latin typeface="Calibri"/>
                <a:cs typeface="Calibri"/>
              </a:rPr>
              <a:t>баъд онро ба шунавандагонаш пешкаш (пахш) менамояд</a:t>
            </a:r>
            <a:r>
              <a:rPr sz="3100" spc="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225"/>
              </a:spcBef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1992" y="19685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7503" y="191236"/>
            <a:ext cx="1045845" cy="73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6254" y="163677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7565390" cy="532196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200" spc="75" dirty="0" smtClean="0">
                <a:solidFill>
                  <a:srgbClr val="1D1D1B"/>
                </a:solidFill>
              </a:rPr>
              <a:t>ВАО</a:t>
            </a:r>
            <a:r>
              <a:rPr sz="3200" spc="90" dirty="0" smtClean="0">
                <a:solidFill>
                  <a:srgbClr val="1D1D1B"/>
                </a:solidFill>
              </a:rPr>
              <a:t>: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0" y="2736011"/>
            <a:ext cx="2730664" cy="2047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000" y="953998"/>
            <a:ext cx="2519997" cy="1740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132476"/>
            <a:ext cx="1970328" cy="1970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5257" y="1084130"/>
            <a:ext cx="7380605" cy="678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200" indent="3810">
              <a:lnSpc>
                <a:spcPct val="95700"/>
              </a:lnSpc>
            </a:pPr>
            <a:r>
              <a:rPr lang="tg-Cyrl-TJ" sz="3100" b="1" spc="185" dirty="0" smtClean="0">
                <a:solidFill>
                  <a:srgbClr val="1D1D1B"/>
                </a:solidFill>
                <a:latin typeface="Calibri"/>
                <a:cs typeface="Calibri"/>
              </a:rPr>
              <a:t>НАШРӢ</a:t>
            </a:r>
            <a:r>
              <a:rPr sz="3100" b="1" spc="18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1D1D1B"/>
                </a:solidFill>
                <a:latin typeface="Calibri"/>
                <a:cs typeface="Calibri"/>
              </a:rPr>
              <a:t>- </a:t>
            </a:r>
            <a:r>
              <a:rPr lang="tg-Cyrl-TJ" sz="2300" dirty="0" smtClean="0">
                <a:solidFill>
                  <a:srgbClr val="1D1D1B"/>
                </a:solidFill>
                <a:latin typeface="Calibri"/>
                <a:cs typeface="Calibri"/>
              </a:rPr>
              <a:t> Инҳо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 китобҳо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рӯзномаву маҷаллаҳо</a:t>
            </a:r>
            <a:r>
              <a:rPr sz="2300" spc="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яъне</a:t>
            </a:r>
            <a:r>
              <a:rPr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ба тарзи матнӣ дар қоғаз омода ва нашр мешавад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lang="tg-Cyrl-TJ" sz="2300" dirty="0" smtClean="0">
                <a:solidFill>
                  <a:srgbClr val="1D1D1B"/>
                </a:solidFill>
                <a:latin typeface="Calibri"/>
                <a:cs typeface="Calibri"/>
              </a:rPr>
              <a:t> ки бо матн, 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40" dirty="0" err="1" smtClean="0">
                <a:solidFill>
                  <a:srgbClr val="1D1D1B"/>
                </a:solidFill>
                <a:latin typeface="Calibri"/>
                <a:cs typeface="Calibri"/>
              </a:rPr>
              <a:t>график</a:t>
            </a:r>
            <a:r>
              <a:rPr lang="tg-Cyrl-TJ" sz="2300" spc="40" dirty="0" smtClean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300" spc="4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ва суратҳо дарҷ мегардад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;</a:t>
            </a:r>
            <a:endParaRPr sz="2300" dirty="0">
              <a:latin typeface="Calibri"/>
              <a:cs typeface="Calibri"/>
            </a:endParaRPr>
          </a:p>
          <a:p>
            <a:pPr marL="12700" marR="8255" indent="3810">
              <a:lnSpc>
                <a:spcPct val="97000"/>
              </a:lnSpc>
            </a:pPr>
            <a:r>
              <a:rPr sz="3100" b="1" spc="195" dirty="0" smtClean="0">
                <a:solidFill>
                  <a:srgbClr val="1D1D1B"/>
                </a:solidFill>
                <a:latin typeface="Calibri"/>
                <a:cs typeface="Calibri"/>
              </a:rPr>
              <a:t>ЭЛЕКТРОН</a:t>
            </a:r>
            <a:r>
              <a:rPr lang="tg-Cyrl-TJ" sz="3100" b="1" spc="195" dirty="0">
                <a:solidFill>
                  <a:srgbClr val="1D1D1B"/>
                </a:solidFill>
                <a:latin typeface="Calibri"/>
                <a:cs typeface="Calibri"/>
              </a:rPr>
              <a:t>Ӣ</a:t>
            </a:r>
            <a:r>
              <a:rPr sz="3100" b="1" spc="19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300" dirty="0" smtClean="0">
                <a:solidFill>
                  <a:srgbClr val="1D1D1B"/>
                </a:solidFill>
                <a:latin typeface="Calibri"/>
                <a:cs typeface="Calibri"/>
              </a:rPr>
              <a:t>–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ин телевизион буда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вақти пахш шудан ба воситаи 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40" dirty="0" smtClean="0">
                <a:solidFill>
                  <a:srgbClr val="1D1D1B"/>
                </a:solidFill>
                <a:latin typeface="Calibri"/>
                <a:cs typeface="Calibri"/>
              </a:rPr>
              <a:t>ноқил </a:t>
            </a:r>
            <a:r>
              <a:rPr lang="tg-Cyrl-TJ"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ё</a:t>
            </a:r>
            <a:r>
              <a:rPr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lang="tg-Cyrl-TJ"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ва</a:t>
            </a:r>
            <a:r>
              <a:rPr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lang="tg-Cyrl-TJ"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мавҷҳои </a:t>
            </a:r>
            <a:r>
              <a:rPr sz="2300" spc="25" dirty="0" err="1" smtClean="0">
                <a:solidFill>
                  <a:srgbClr val="1D1D1B"/>
                </a:solidFill>
                <a:latin typeface="Calibri"/>
                <a:cs typeface="Calibri"/>
              </a:rPr>
              <a:t>электромагн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итӣ</a:t>
            </a:r>
            <a:r>
              <a:rPr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заминӣ ё ба воситаи</a:t>
            </a:r>
            <a:r>
              <a:rPr sz="2300" spc="-1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30" dirty="0" err="1" smtClean="0">
                <a:solidFill>
                  <a:srgbClr val="1D1D1B"/>
                </a:solidFill>
                <a:latin typeface="Calibri"/>
                <a:cs typeface="Calibri"/>
              </a:rPr>
              <a:t>спутник</a:t>
            </a:r>
            <a:r>
              <a:rPr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r>
              <a:rPr lang="tg-Cyrl-TJ"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 истифода карда,</a:t>
            </a:r>
            <a:r>
              <a:rPr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sz="2300" spc="35" dirty="0" err="1" smtClean="0">
                <a:solidFill>
                  <a:srgbClr val="1D1D1B"/>
                </a:solidFill>
                <a:latin typeface="Calibri"/>
                <a:cs typeface="Calibri"/>
              </a:rPr>
              <a:t>акусти</a:t>
            </a:r>
            <a:r>
              <a:rPr lang="tg-Cyrl-TJ" sz="2300" spc="35" dirty="0" smtClean="0">
                <a:solidFill>
                  <a:srgbClr val="1D1D1B"/>
                </a:solidFill>
                <a:latin typeface="Calibri"/>
                <a:cs typeface="Calibri"/>
              </a:rPr>
              <a:t>ки</a:t>
            </a:r>
            <a:r>
              <a:rPr sz="2300" spc="35" dirty="0" smtClean="0">
                <a:solidFill>
                  <a:srgbClr val="1D1D1B"/>
                </a:solidFill>
                <a:latin typeface="Calibri"/>
                <a:cs typeface="Calibri"/>
              </a:rPr>
              <a:t>ю </a:t>
            </a:r>
            <a:r>
              <a:rPr lang="tg-Cyrl-TJ"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биноӣ маълумотро ба тарзи </a:t>
            </a:r>
            <a:r>
              <a:rPr sz="2300" spc="10" dirty="0" err="1" smtClean="0">
                <a:solidFill>
                  <a:srgbClr val="1D1D1B"/>
                </a:solidFill>
                <a:latin typeface="Calibri"/>
                <a:cs typeface="Calibri"/>
              </a:rPr>
              <a:t>аналог</a:t>
            </a:r>
            <a:r>
              <a:rPr lang="tg-Cyrl-TJ" sz="2300" spc="10" dirty="0" smtClean="0">
                <a:solidFill>
                  <a:srgbClr val="1D1D1B"/>
                </a:solidFill>
                <a:latin typeface="Calibri"/>
                <a:cs typeface="Calibri"/>
              </a:rPr>
              <a:t>ӣ</a:t>
            </a:r>
            <a:r>
              <a:rPr sz="2300" spc="10" dirty="0" smtClean="0">
                <a:solidFill>
                  <a:srgbClr val="1D1D1B"/>
                </a:solidFill>
                <a:latin typeface="Calibri"/>
                <a:cs typeface="Calibri"/>
              </a:rPr>
              <a:t>  </a:t>
            </a:r>
            <a:r>
              <a:rPr lang="tg-Cyrl-TJ"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ё</a:t>
            </a:r>
            <a:r>
              <a:rPr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lang="tg-Cyrl-TJ" sz="2300" spc="-5" dirty="0" smtClean="0">
                <a:solidFill>
                  <a:srgbClr val="1D1D1B"/>
                </a:solidFill>
                <a:latin typeface="Calibri"/>
                <a:cs typeface="Calibri"/>
              </a:rPr>
              <a:t>рақамӣ пешкаш мекунад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. </a:t>
            </a:r>
            <a:r>
              <a:rPr lang="tg-Cyrl-TJ" sz="2300" spc="65" dirty="0" smtClean="0">
                <a:solidFill>
                  <a:srgbClr val="1D1D1B"/>
                </a:solidFill>
                <a:latin typeface="Calibri"/>
                <a:cs typeface="Calibri"/>
              </a:rPr>
              <a:t>Ин иттилоро дар шаклҳои барномаҳои гуногун ба воситаи апарати телевизионӣ 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sz="23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телевизор</a:t>
            </a:r>
            <a:r>
              <a:rPr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) </a:t>
            </a:r>
            <a:r>
              <a:rPr lang="tg-Cyrl-TJ" sz="2300" spc="45" dirty="0" smtClean="0">
                <a:solidFill>
                  <a:srgbClr val="1D1D1B"/>
                </a:solidFill>
                <a:latin typeface="Calibri"/>
                <a:cs typeface="Calibri"/>
              </a:rPr>
              <a:t>ба воситаи ноқил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sz="23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антен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а ё</a:t>
            </a:r>
            <a:r>
              <a:rPr sz="2300" spc="-25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спутник</a:t>
            </a:r>
            <a:r>
              <a:rPr lang="tg-Cyrl-TJ"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 пахш мекунад</a:t>
            </a:r>
            <a:r>
              <a:rPr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;</a:t>
            </a:r>
            <a:endParaRPr sz="2300" dirty="0">
              <a:latin typeface="Calibri"/>
              <a:cs typeface="Calibri"/>
            </a:endParaRPr>
          </a:p>
          <a:p>
            <a:pPr marL="12700" marR="5080" indent="3810">
              <a:lnSpc>
                <a:spcPct val="94100"/>
              </a:lnSpc>
              <a:spcBef>
                <a:spcPts val="1445"/>
              </a:spcBef>
            </a:pPr>
            <a:r>
              <a:rPr sz="3100" b="1" spc="135" dirty="0" smtClean="0">
                <a:solidFill>
                  <a:srgbClr val="1D1D1B"/>
                </a:solidFill>
                <a:latin typeface="Calibri"/>
                <a:cs typeface="Calibri"/>
              </a:rPr>
              <a:t>РАДИО</a:t>
            </a:r>
            <a:r>
              <a:rPr lang="tg-Cyrl-TJ" sz="3100" b="1" spc="135" dirty="0">
                <a:solidFill>
                  <a:srgbClr val="1D1D1B"/>
                </a:solidFill>
                <a:latin typeface="Calibri"/>
                <a:cs typeface="Calibri"/>
              </a:rPr>
              <a:t>Ӣ</a:t>
            </a:r>
            <a:r>
              <a:rPr sz="3100" b="1" spc="13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2300" dirty="0" smtClean="0">
                <a:solidFill>
                  <a:srgbClr val="1D1D1B"/>
                </a:solidFill>
                <a:latin typeface="Calibri"/>
                <a:cs typeface="Calibri"/>
              </a:rPr>
              <a:t>–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25" dirty="0" smtClean="0">
                <a:solidFill>
                  <a:srgbClr val="1D1D1B"/>
                </a:solidFill>
                <a:latin typeface="Calibri"/>
                <a:cs typeface="Calibri"/>
              </a:rPr>
              <a:t>ин намуди рассона аст</a:t>
            </a:r>
            <a:r>
              <a:rPr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300" spc="-35" dirty="0" smtClean="0">
                <a:solidFill>
                  <a:srgbClr val="1D1D1B"/>
                </a:solidFill>
                <a:latin typeface="Calibri"/>
                <a:cs typeface="Calibri"/>
              </a:rPr>
              <a:t>ки </a:t>
            </a:r>
            <a:r>
              <a:rPr lang="tg-Cyrl-TJ" sz="2300" dirty="0" smtClean="0">
                <a:solidFill>
                  <a:srgbClr val="1D1D1B"/>
                </a:solidFill>
                <a:latin typeface="Calibri"/>
                <a:cs typeface="Calibri"/>
              </a:rPr>
              <a:t>дар он</a:t>
            </a:r>
            <a:r>
              <a:rPr sz="230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15" dirty="0" err="1" smtClean="0">
                <a:solidFill>
                  <a:srgbClr val="1D1D1B"/>
                </a:solidFill>
                <a:latin typeface="Calibri"/>
                <a:cs typeface="Calibri"/>
              </a:rPr>
              <a:t>радио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ташкилотҳо барномаҳо сохта</a:t>
            </a:r>
            <a:r>
              <a:rPr sz="2300" spc="10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tg-Cyrl-TJ" sz="2300" spc="30" dirty="0" smtClean="0">
                <a:solidFill>
                  <a:srgbClr val="1D1D1B"/>
                </a:solidFill>
                <a:latin typeface="Calibri"/>
                <a:cs typeface="Calibri"/>
              </a:rPr>
              <a:t>ба воситаи</a:t>
            </a:r>
            <a:r>
              <a:rPr sz="2300" spc="4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3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радиостан</a:t>
            </a:r>
            <a:r>
              <a:rPr lang="tg-Cyrl-TJ"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lang="tg-Cyrl-TJ" sz="2300" spc="20" dirty="0" smtClean="0">
                <a:solidFill>
                  <a:srgbClr val="1D1D1B"/>
                </a:solidFill>
                <a:latin typeface="Calibri"/>
                <a:cs typeface="Calibri"/>
              </a:rPr>
              <a:t>яҳо</a:t>
            </a:r>
            <a:r>
              <a:rPr sz="2300" spc="-27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tg-Cyrl-TJ" sz="2300" spc="15" dirty="0" smtClean="0">
                <a:solidFill>
                  <a:srgbClr val="1D1D1B"/>
                </a:solidFill>
                <a:latin typeface="Calibri"/>
                <a:cs typeface="Calibri"/>
              </a:rPr>
              <a:t>ба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приемникҳо пахш</a:t>
            </a:r>
            <a:r>
              <a:rPr lang="ru-RU" sz="2300" spc="1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мекунад</a:t>
            </a:r>
            <a:r>
              <a:rPr lang="ru-RU" sz="2300" spc="10" dirty="0" smtClean="0">
                <a:solidFill>
                  <a:srgbClr val="1D1D1B"/>
                </a:solidFill>
                <a:cs typeface="Calibri"/>
              </a:rPr>
              <a:t>, аз он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шунавандагон</a:t>
            </a:r>
            <a:r>
              <a:rPr lang="ru-RU" sz="2300" spc="1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интихоб</a:t>
            </a:r>
            <a:r>
              <a:rPr lang="ru-RU" sz="2300" spc="1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ва</a:t>
            </a:r>
            <a:r>
              <a:rPr lang="ru-RU" sz="2300" spc="10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ru-RU" sz="2300" spc="10" dirty="0" err="1" smtClean="0">
                <a:solidFill>
                  <a:srgbClr val="1D1D1B"/>
                </a:solidFill>
                <a:cs typeface="Calibri"/>
              </a:rPr>
              <a:t>гӯш мекунанд</a:t>
            </a:r>
            <a:r>
              <a:rPr lang="ru-RU" sz="2300" dirty="0" smtClean="0">
                <a:solidFill>
                  <a:srgbClr val="1D1D1B"/>
                </a:solidFill>
                <a:cs typeface="Calibri"/>
              </a:rPr>
              <a:t>;</a:t>
            </a:r>
          </a:p>
          <a:p>
            <a:pPr marL="12700" marR="5080" indent="3810">
              <a:lnSpc>
                <a:spcPct val="94100"/>
              </a:lnSpc>
              <a:spcBef>
                <a:spcPts val="1445"/>
              </a:spcBef>
            </a:pPr>
            <a:r>
              <a:rPr lang="tg-Cyrl-TJ" sz="2400" b="1" dirty="0" smtClean="0">
                <a:solidFill>
                  <a:srgbClr val="1D1D1B"/>
                </a:solidFill>
                <a:cs typeface="Calibri"/>
              </a:rPr>
              <a:t> </a:t>
            </a:r>
            <a:r>
              <a:rPr lang="tg-Cyrl-TJ" sz="3200" b="1" dirty="0" smtClean="0">
                <a:solidFill>
                  <a:srgbClr val="1D1D1B"/>
                </a:solidFill>
                <a:cs typeface="Calibri"/>
              </a:rPr>
              <a:t>МЕШАВАД.</a:t>
            </a:r>
            <a:endParaRPr lang="ru-RU" sz="3200" b="1" dirty="0" smtClean="0">
              <a:cs typeface="Calibri"/>
            </a:endParaRPr>
          </a:p>
          <a:p>
            <a:pPr marL="12700" marR="5080" indent="3810">
              <a:lnSpc>
                <a:spcPct val="94100"/>
              </a:lnSpc>
              <a:spcBef>
                <a:spcPts val="1445"/>
              </a:spcBef>
            </a:pPr>
            <a:endParaRPr sz="23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003" y="2421013"/>
            <a:ext cx="9062999" cy="513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90" dirty="0" smtClean="0">
                <a:solidFill>
                  <a:srgbClr val="0069A9"/>
                </a:solidFill>
              </a:rPr>
              <a:t>Иттилооти нав</a:t>
            </a:r>
            <a:endParaRPr spc="80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126807"/>
            <a:ext cx="9244330" cy="572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164070" algn="l"/>
              </a:tabLst>
            </a:pPr>
            <a:r>
              <a:rPr lang="tg-Cyrl-TJ" sz="3100" b="1" spc="150" dirty="0" smtClean="0">
                <a:solidFill>
                  <a:srgbClr val="1D1D1B"/>
                </a:solidFill>
                <a:latin typeface="Calibri"/>
                <a:cs typeface="Calibri"/>
              </a:rPr>
              <a:t>Иттилооти нав</a:t>
            </a:r>
            <a:r>
              <a:rPr sz="3100" b="1" spc="5" dirty="0" smtClean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lang="tg-Cyrl-TJ" sz="3100" spc="5" dirty="0" smtClean="0">
                <a:solidFill>
                  <a:srgbClr val="1D1D1B"/>
                </a:solidFill>
                <a:latin typeface="Calibri"/>
                <a:cs typeface="Calibri"/>
              </a:rPr>
              <a:t>ин шакли нави воситаи ахбори умум буда, доимо дар таҷҳизоти рақамӣ мавҷуд аст ва </a:t>
            </a:r>
            <a:r>
              <a:rPr lang="tg-Cyrl-TJ" sz="3100" spc="40" dirty="0" smtClean="0">
                <a:solidFill>
                  <a:srgbClr val="1D1D1B"/>
                </a:solidFill>
                <a:latin typeface="Calibri"/>
                <a:cs typeface="Calibri"/>
              </a:rPr>
              <a:t>иштироки фаъоли истифодабарандагонро </a:t>
            </a:r>
            <a:endParaRPr sz="3100" dirty="0">
              <a:latin typeface="Calibri"/>
              <a:cs typeface="Calibri"/>
            </a:endParaRPr>
          </a:p>
          <a:p>
            <a:pPr marL="12700" marR="6659245">
              <a:lnSpc>
                <a:spcPct val="100000"/>
              </a:lnSpc>
            </a:pPr>
            <a:r>
              <a:rPr lang="tg-Cyrl-TJ" sz="3100" spc="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lang="tg-Cyrl-TJ" sz="3100" spc="60" dirty="0" smtClean="0">
                <a:solidFill>
                  <a:srgbClr val="1D1D1B"/>
                </a:solidFill>
                <a:latin typeface="Calibri"/>
                <a:cs typeface="Calibri"/>
              </a:rPr>
              <a:t>ар назар дошта, дар таҳия ва пахшкунии мӯҳтаво/мун- дариҷа иштироки онҳо муҳим аст</a:t>
            </a:r>
            <a:r>
              <a:rPr sz="3100" spc="5" dirty="0" smtClean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4087" y="14345"/>
            <a:ext cx="4652454" cy="7545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1357" y="6624649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2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81298" y="6590906"/>
            <a:ext cx="208279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155" dirty="0" smtClean="0">
                <a:solidFill>
                  <a:srgbClr val="0069A9"/>
                </a:solidFill>
              </a:rPr>
              <a:t>Қонун дар бораи ВАО</a:t>
            </a:r>
            <a:endParaRPr spc="95" dirty="0">
              <a:solidFill>
                <a:srgbClr val="0069A9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084580"/>
            <a:ext cx="7197090" cy="613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5255">
              <a:lnSpc>
                <a:spcPts val="3200"/>
              </a:lnSpc>
            </a:pPr>
            <a:r>
              <a:rPr sz="2800" spc="-5" dirty="0">
                <a:solidFill>
                  <a:srgbClr val="1D1D1B"/>
                </a:solidFill>
                <a:latin typeface="Calibri"/>
                <a:cs typeface="Calibri"/>
              </a:rPr>
              <a:t>К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СМИ </a:t>
            </a:r>
            <a:r>
              <a:rPr sz="2800" spc="50" dirty="0">
                <a:solidFill>
                  <a:srgbClr val="1D1D1B"/>
                </a:solidFill>
                <a:latin typeface="Calibri"/>
                <a:cs typeface="Calibri"/>
              </a:rPr>
              <a:t>относятся </a:t>
            </a:r>
            <a:r>
              <a:rPr sz="2800" dirty="0">
                <a:solidFill>
                  <a:srgbClr val="1D1D1B"/>
                </a:solidFill>
                <a:latin typeface="Calibri"/>
                <a:cs typeface="Calibri"/>
              </a:rPr>
              <a:t>газеты, </a:t>
            </a:r>
            <a:r>
              <a:rPr sz="2800" spc="5" dirty="0">
                <a:solidFill>
                  <a:srgbClr val="1D1D1B"/>
                </a:solidFill>
                <a:latin typeface="Calibri"/>
                <a:cs typeface="Calibri"/>
              </a:rPr>
              <a:t>журналы,  </a:t>
            </a:r>
            <a:r>
              <a:rPr sz="2800" spc="30" dirty="0">
                <a:solidFill>
                  <a:srgbClr val="1D1D1B"/>
                </a:solidFill>
                <a:latin typeface="Calibri"/>
                <a:cs typeface="Calibri"/>
              </a:rPr>
              <a:t>приложения </a:t>
            </a:r>
            <a:r>
              <a:rPr sz="2800" spc="40" dirty="0">
                <a:solidFill>
                  <a:srgbClr val="1D1D1B"/>
                </a:solidFill>
                <a:latin typeface="Calibri"/>
                <a:cs typeface="Calibri"/>
              </a:rPr>
              <a:t>к </a:t>
            </a:r>
            <a:r>
              <a:rPr sz="2800" spc="-40" dirty="0">
                <a:solidFill>
                  <a:srgbClr val="1D1D1B"/>
                </a:solidFill>
                <a:latin typeface="Calibri"/>
                <a:cs typeface="Calibri"/>
              </a:rPr>
              <a:t>ним, </a:t>
            </a:r>
            <a:r>
              <a:rPr sz="2800" dirty="0">
                <a:solidFill>
                  <a:srgbClr val="1D1D1B"/>
                </a:solidFill>
                <a:latin typeface="Calibri"/>
                <a:cs typeface="Calibri"/>
              </a:rPr>
              <a:t>альманахи,  </a:t>
            </a:r>
            <a:r>
              <a:rPr sz="2800" spc="20" dirty="0">
                <a:solidFill>
                  <a:srgbClr val="1D1D1B"/>
                </a:solidFill>
                <a:latin typeface="Calibri"/>
                <a:cs typeface="Calibri"/>
              </a:rPr>
              <a:t>книги, </a:t>
            </a:r>
            <a:r>
              <a:rPr sz="2800" spc="-10" dirty="0">
                <a:solidFill>
                  <a:srgbClr val="1D1D1B"/>
                </a:solidFill>
                <a:latin typeface="Calibri"/>
                <a:cs typeface="Calibri"/>
              </a:rPr>
              <a:t>бюллетени, </a:t>
            </a:r>
            <a:r>
              <a:rPr sz="2800" spc="40" dirty="0">
                <a:solidFill>
                  <a:srgbClr val="1D1D1B"/>
                </a:solidFill>
                <a:latin typeface="Calibri"/>
                <a:cs typeface="Calibri"/>
              </a:rPr>
              <a:t>разовые </a:t>
            </a:r>
            <a:r>
              <a:rPr sz="2800" dirty="0">
                <a:solidFill>
                  <a:srgbClr val="1D1D1B"/>
                </a:solidFill>
                <a:latin typeface="Calibri"/>
                <a:cs typeface="Calibri"/>
              </a:rPr>
              <a:t>издания,  </a:t>
            </a:r>
            <a:r>
              <a:rPr sz="2800" spc="25" dirty="0">
                <a:solidFill>
                  <a:srgbClr val="1D1D1B"/>
                </a:solidFill>
                <a:latin typeface="Calibri"/>
                <a:cs typeface="Calibri"/>
              </a:rPr>
              <a:t>предназначенные </a:t>
            </a:r>
            <a:r>
              <a:rPr sz="2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800" spc="40" dirty="0">
                <a:solidFill>
                  <a:srgbClr val="1D1D1B"/>
                </a:solidFill>
                <a:latin typeface="Calibri"/>
                <a:cs typeface="Calibri"/>
              </a:rPr>
              <a:t>публичного  </a:t>
            </a:r>
            <a:r>
              <a:rPr sz="2800" spc="45" dirty="0">
                <a:solidFill>
                  <a:srgbClr val="1D1D1B"/>
                </a:solidFill>
                <a:latin typeface="Calibri"/>
                <a:cs typeface="Calibri"/>
              </a:rPr>
              <a:t>распространения, </a:t>
            </a:r>
            <a:r>
              <a:rPr sz="2800" spc="-10" dirty="0">
                <a:solidFill>
                  <a:srgbClr val="1D1D1B"/>
                </a:solidFill>
                <a:latin typeface="Calibri"/>
                <a:cs typeface="Calibri"/>
              </a:rPr>
              <a:t>имеющие  </a:t>
            </a:r>
            <a:r>
              <a:rPr sz="2800" spc="45" dirty="0">
                <a:solidFill>
                  <a:srgbClr val="1D1D1B"/>
                </a:solidFill>
                <a:latin typeface="Calibri"/>
                <a:cs typeface="Calibri"/>
              </a:rPr>
              <a:t>постоянное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название, </a:t>
            </a:r>
            <a:r>
              <a:rPr sz="2800" spc="5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также </a:t>
            </a:r>
            <a:r>
              <a:rPr sz="2800" spc="5" dirty="0">
                <a:solidFill>
                  <a:srgbClr val="1D1D1B"/>
                </a:solidFill>
                <a:latin typeface="Calibri"/>
                <a:cs typeface="Calibri"/>
              </a:rPr>
              <a:t>теле-</a:t>
            </a:r>
            <a:r>
              <a:rPr sz="2800" spc="-3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радиовещание, </a:t>
            </a:r>
            <a:r>
              <a:rPr sz="2800" spc="35" dirty="0">
                <a:solidFill>
                  <a:srgbClr val="1D1D1B"/>
                </a:solidFill>
                <a:latin typeface="Calibri"/>
                <a:cs typeface="Calibri"/>
              </a:rPr>
              <a:t>кино- и</a:t>
            </a:r>
            <a:r>
              <a:rPr sz="2800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видеостудии,</a:t>
            </a:r>
            <a:endParaRPr sz="2800">
              <a:latin typeface="Calibri"/>
              <a:cs typeface="Calibri"/>
            </a:endParaRPr>
          </a:p>
          <a:p>
            <a:pPr marL="12700" marR="1082675">
              <a:lnSpc>
                <a:spcPts val="3200"/>
              </a:lnSpc>
            </a:pPr>
            <a:r>
              <a:rPr sz="2800" spc="15" dirty="0">
                <a:solidFill>
                  <a:srgbClr val="1D1D1B"/>
                </a:solidFill>
                <a:latin typeface="Calibri"/>
                <a:cs typeface="Calibri"/>
              </a:rPr>
              <a:t>аудиовизуальные </a:t>
            </a:r>
            <a:r>
              <a:rPr sz="2800" spc="35" dirty="0">
                <a:solidFill>
                  <a:srgbClr val="1D1D1B"/>
                </a:solidFill>
                <a:latin typeface="Calibri"/>
                <a:cs typeface="Calibri"/>
              </a:rPr>
              <a:t>записи и</a:t>
            </a:r>
            <a:r>
              <a:rPr sz="2800" spc="-2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программы,  </a:t>
            </a:r>
            <a:r>
              <a:rPr sz="2800" spc="15" dirty="0">
                <a:solidFill>
                  <a:srgbClr val="1D1D1B"/>
                </a:solidFill>
                <a:latin typeface="Calibri"/>
                <a:cs typeface="Calibri"/>
              </a:rPr>
              <a:t>выпускаемые </a:t>
            </a:r>
            <a:r>
              <a:rPr sz="2800" spc="30" dirty="0">
                <a:solidFill>
                  <a:srgbClr val="1D1D1B"/>
                </a:solidFill>
                <a:latin typeface="Calibri"/>
                <a:cs typeface="Calibri"/>
              </a:rPr>
              <a:t>государственными 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органами, </a:t>
            </a:r>
            <a:r>
              <a:rPr sz="2800" spc="20" dirty="0">
                <a:solidFill>
                  <a:srgbClr val="1D1D1B"/>
                </a:solidFill>
                <a:latin typeface="Calibri"/>
                <a:cs typeface="Calibri"/>
              </a:rPr>
              <a:t>информационными  </a:t>
            </a:r>
            <a:r>
              <a:rPr sz="2800" spc="10" dirty="0">
                <a:solidFill>
                  <a:srgbClr val="1D1D1B"/>
                </a:solidFill>
                <a:latin typeface="Calibri"/>
                <a:cs typeface="Calibri"/>
              </a:rPr>
              <a:t>агентствами, </a:t>
            </a:r>
            <a:r>
              <a:rPr sz="2800" spc="20" dirty="0">
                <a:solidFill>
                  <a:srgbClr val="1D1D1B"/>
                </a:solidFill>
                <a:latin typeface="Calibri"/>
                <a:cs typeface="Calibri"/>
              </a:rPr>
              <a:t>политическими,  общественными </a:t>
            </a:r>
            <a:r>
              <a:rPr sz="2800" spc="35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2800" spc="15" dirty="0">
                <a:solidFill>
                  <a:srgbClr val="1D1D1B"/>
                </a:solidFill>
                <a:latin typeface="Calibri"/>
                <a:cs typeface="Calibri"/>
              </a:rPr>
              <a:t>другими  </a:t>
            </a:r>
            <a:r>
              <a:rPr sz="2800" spc="20" dirty="0">
                <a:solidFill>
                  <a:srgbClr val="1D1D1B"/>
                </a:solidFill>
                <a:latin typeface="Calibri"/>
                <a:cs typeface="Calibri"/>
              </a:rPr>
              <a:t>организациями, </a:t>
            </a:r>
            <a:r>
              <a:rPr sz="2800" spc="30" dirty="0">
                <a:solidFill>
                  <a:srgbClr val="1D1D1B"/>
                </a:solidFill>
                <a:latin typeface="Calibri"/>
                <a:cs typeface="Calibri"/>
              </a:rPr>
              <a:t>частными</a:t>
            </a:r>
            <a:r>
              <a:rPr sz="2800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D1D1B"/>
                </a:solidFill>
                <a:latin typeface="Calibri"/>
                <a:cs typeface="Calibri"/>
              </a:rPr>
              <a:t>лицами.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500" spc="25" dirty="0">
                <a:solidFill>
                  <a:srgbClr val="1D1D1B"/>
                </a:solidFill>
                <a:latin typeface="Calibri"/>
                <a:cs typeface="Calibri"/>
              </a:rPr>
              <a:t>ЗАКОН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1D1D1B"/>
                </a:solidFill>
                <a:latin typeface="Calibri"/>
                <a:cs typeface="Calibri"/>
              </a:rPr>
              <a:t>КР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25" dirty="0">
                <a:solidFill>
                  <a:srgbClr val="1D1D1B"/>
                </a:solidFill>
                <a:latin typeface="Calibri"/>
                <a:cs typeface="Calibri"/>
              </a:rPr>
              <a:t>от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1D1D1B"/>
                </a:solidFill>
                <a:latin typeface="Calibri"/>
                <a:cs typeface="Calibri"/>
              </a:rPr>
              <a:t>2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1D1D1B"/>
                </a:solidFill>
                <a:latin typeface="Calibri"/>
                <a:cs typeface="Calibri"/>
              </a:rPr>
              <a:t>июля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1D1D1B"/>
                </a:solidFill>
                <a:latin typeface="Calibri"/>
                <a:cs typeface="Calibri"/>
              </a:rPr>
              <a:t>1992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1D1D1B"/>
                </a:solidFill>
                <a:latin typeface="Calibri"/>
                <a:cs typeface="Calibri"/>
              </a:rPr>
              <a:t>года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1D1D1B"/>
                </a:solidFill>
                <a:latin typeface="Calibri"/>
                <a:cs typeface="Calibri"/>
              </a:rPr>
              <a:t>№938-XII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1D1D1B"/>
                </a:solidFill>
                <a:latin typeface="Calibri"/>
                <a:cs typeface="Calibri"/>
              </a:rPr>
              <a:t>СМИ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spc="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50" dirty="0">
                <a:solidFill>
                  <a:srgbClr val="1D1D1B"/>
                </a:solidFill>
                <a:latin typeface="Calibri"/>
                <a:cs typeface="Calibri"/>
              </a:rPr>
              <a:t>редакции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0" dirty="0">
                <a:solidFill>
                  <a:srgbClr val="1D1D1B"/>
                </a:solidFill>
                <a:latin typeface="Calibri"/>
                <a:cs typeface="Calibri"/>
              </a:rPr>
              <a:t>Законов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65" dirty="0">
                <a:solidFill>
                  <a:srgbClr val="1D1D1B"/>
                </a:solidFill>
                <a:latin typeface="Calibri"/>
                <a:cs typeface="Calibri"/>
              </a:rPr>
              <a:t>КР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70" dirty="0">
                <a:solidFill>
                  <a:srgbClr val="1D1D1B"/>
                </a:solidFill>
                <a:latin typeface="Calibri"/>
                <a:cs typeface="Calibri"/>
              </a:rPr>
              <a:t>от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08.05.1993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1D1D1B"/>
                </a:solidFill>
                <a:latin typeface="Calibri"/>
                <a:cs typeface="Calibri"/>
              </a:rPr>
              <a:t>г.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30" dirty="0">
                <a:solidFill>
                  <a:srgbClr val="1D1D1B"/>
                </a:solidFill>
                <a:latin typeface="Calibri"/>
                <a:cs typeface="Calibri"/>
              </a:rPr>
              <a:t>№1228-XII,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22.02.2013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1D1D1B"/>
                </a:solidFill>
                <a:latin typeface="Calibri"/>
                <a:cs typeface="Calibri"/>
              </a:rPr>
              <a:t>г.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5" dirty="0">
                <a:solidFill>
                  <a:srgbClr val="1D1D1B"/>
                </a:solidFill>
                <a:latin typeface="Calibri"/>
                <a:cs typeface="Calibri"/>
              </a:rPr>
              <a:t>№29,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17.05.2014</a:t>
            </a:r>
            <a:r>
              <a:rPr sz="15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1D1D1B"/>
                </a:solidFill>
                <a:latin typeface="Calibri"/>
                <a:cs typeface="Calibri"/>
              </a:rPr>
              <a:t>г.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spc="5" dirty="0">
                <a:solidFill>
                  <a:srgbClr val="1D1D1B"/>
                </a:solidFill>
                <a:latin typeface="Calibri"/>
                <a:cs typeface="Calibri"/>
              </a:rPr>
              <a:t>№69, </a:t>
            </a:r>
            <a:r>
              <a:rPr sz="1500" b="1" spc="55" dirty="0">
                <a:solidFill>
                  <a:srgbClr val="1D1D1B"/>
                </a:solidFill>
                <a:latin typeface="Calibri"/>
                <a:cs typeface="Calibri"/>
              </a:rPr>
              <a:t>04.01.2017</a:t>
            </a:r>
            <a:r>
              <a:rPr sz="150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00" b="1" spc="-15" dirty="0">
                <a:solidFill>
                  <a:srgbClr val="1D1D1B"/>
                </a:solidFill>
                <a:latin typeface="Calibri"/>
                <a:cs typeface="Calibri"/>
              </a:rPr>
              <a:t>г. </a:t>
            </a:r>
            <a:r>
              <a:rPr sz="1500" b="1" spc="-120" dirty="0">
                <a:solidFill>
                  <a:srgbClr val="1D1D1B"/>
                </a:solidFill>
                <a:latin typeface="Calibri"/>
                <a:cs typeface="Calibri"/>
              </a:rPr>
              <a:t>№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lang="tg-Cyrl-TJ" spc="160" dirty="0" smtClean="0">
                <a:solidFill>
                  <a:srgbClr val="0069A9"/>
                </a:solidFill>
              </a:rPr>
              <a:t>Вазифаҳои ВАО:</a:t>
            </a:r>
            <a:endParaRPr spc="95" dirty="0">
              <a:solidFill>
                <a:srgbClr val="0069A9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661" y="1656003"/>
            <a:ext cx="9772129" cy="493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948" y="2576626"/>
            <a:ext cx="282655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480" marR="5080" indent="-653415">
              <a:lnSpc>
                <a:spcPct val="100000"/>
              </a:lnSpc>
            </a:pPr>
            <a:r>
              <a:rPr lang="tg-Cyrl-TJ" sz="2700" b="1" spc="-320" dirty="0" smtClean="0">
                <a:solidFill>
                  <a:srgbClr val="FFFFFF"/>
                </a:solidFill>
                <a:latin typeface="Calibri"/>
                <a:cs typeface="Calibri"/>
              </a:rPr>
              <a:t>Функсияи  иттилоотӣ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7875" y="2789910"/>
            <a:ext cx="20764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2700" b="1" spc="-320" dirty="0" smtClean="0">
                <a:solidFill>
                  <a:srgbClr val="FFFFFF"/>
                </a:solidFill>
                <a:latin typeface="Calibri"/>
                <a:cs typeface="Calibri"/>
              </a:rPr>
              <a:t>Иҷтиоӣ гардонӣ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1218" y="2576626"/>
            <a:ext cx="142113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</a:pPr>
            <a:r>
              <a:rPr lang="tg-Cyrl-TJ" sz="2700" b="1" spc="-270" dirty="0" smtClean="0">
                <a:solidFill>
                  <a:srgbClr val="FFFFFF"/>
                </a:solidFill>
                <a:latin typeface="Calibri"/>
                <a:cs typeface="Calibri"/>
              </a:rPr>
              <a:t>Танқид ва идора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5473" y="4592192"/>
            <a:ext cx="220662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</a:pPr>
            <a:r>
              <a:rPr lang="tg-Cyrl-TJ" sz="2700" b="1" spc="-320" dirty="0" smtClean="0">
                <a:solidFill>
                  <a:srgbClr val="FFFFFF"/>
                </a:solidFill>
                <a:latin typeface="Calibri"/>
                <a:cs typeface="Calibri"/>
              </a:rPr>
              <a:t>Шаклгирии ақидаи ҷомеа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7720" y="4964582"/>
            <a:ext cx="267843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marR="5080" indent="-712470">
              <a:lnSpc>
                <a:spcPct val="100000"/>
              </a:lnSpc>
            </a:pPr>
            <a:r>
              <a:rPr lang="tg-Cyrl-TJ" sz="2700" b="1" spc="-335" dirty="0" smtClean="0">
                <a:solidFill>
                  <a:srgbClr val="FFFFFF"/>
                </a:solidFill>
                <a:latin typeface="Calibri"/>
                <a:cs typeface="Calibri"/>
              </a:rPr>
              <a:t>Функсияи паҳнгардонӣ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006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897</Words>
  <Application>Microsoft Office PowerPoint</Application>
  <PresentationFormat>Произвольный</PresentationFormat>
  <Paragraphs>178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Дарси № 1</vt:lpstr>
      <vt:lpstr>Иттилоот ва рассона</vt:lpstr>
      <vt:lpstr>Иттилоот чист?</vt:lpstr>
      <vt:lpstr>Намудҳои иттилоот аз рӯи пешниҳод</vt:lpstr>
      <vt:lpstr>ВАО чист?</vt:lpstr>
      <vt:lpstr>ВАО:</vt:lpstr>
      <vt:lpstr>Иттилооти нав</vt:lpstr>
      <vt:lpstr>Қонун дар бораи ВАО</vt:lpstr>
      <vt:lpstr>Вазифаҳои ВАО:</vt:lpstr>
      <vt:lpstr>Озодии ВАО ҳамчун нишондиҳандаи муҳими ҷомеаи демократӣ</vt:lpstr>
      <vt:lpstr>Озодии матбуот ва сатҳи демократишавии ҷомеа</vt:lpstr>
      <vt:lpstr>Озодии матбуот ва сатҳи демократишавии ҷомеа</vt:lpstr>
      <vt:lpstr>Озодии матбуот ва сатҳи демократишавии ҷомеа</vt:lpstr>
      <vt:lpstr>Озодии матбуот ва сатҳи демократишавии ҷомеа</vt:lpstr>
      <vt:lpstr>Озодии матбуот ва сатҳи демократишавии ҷомеа</vt:lpstr>
      <vt:lpstr>Отмена уголовного  преследования за клевету</vt:lpstr>
      <vt:lpstr>Қонунҳои Ҷумҳурии Тоҷикистон</vt:lpstr>
      <vt:lpstr>Хулоса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</dc:title>
  <dc:creator>Robiya Majidova</dc:creator>
  <cp:lastModifiedBy>user</cp:lastModifiedBy>
  <cp:revision>5</cp:revision>
  <dcterms:created xsi:type="dcterms:W3CDTF">2017-09-11T05:10:08Z</dcterms:created>
  <dcterms:modified xsi:type="dcterms:W3CDTF">2018-10-16T04:27:35Z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2017-09-08T00:00:00Z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2017-09-11T00:00:00Z</vt:filetime>
  </property>
</Properties>
</file>