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908" y="-120"/>
      </p:cViewPr>
      <p:guideLst>
        <p:guide orient="horz" pos="2382"/>
        <p:guide pos="33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1048-EB97-4057-9B13-1FDE394D8905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E01E-FC98-4290-8598-2CD4B857F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E01E-FC98-4290-8598-2CD4B857F9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720" y="3652520"/>
            <a:ext cx="8827958" cy="280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"/>
            <a:ext cx="9777730" cy="5902960"/>
          </a:xfrm>
          <a:custGeom>
            <a:avLst/>
            <a:gdLst/>
            <a:ahLst/>
            <a:cxnLst/>
            <a:rect l="l" t="t" r="r" b="b"/>
            <a:pathLst>
              <a:path w="9777730" h="5902960">
                <a:moveTo>
                  <a:pt x="0" y="5902718"/>
                </a:moveTo>
                <a:lnTo>
                  <a:pt x="9777603" y="5902718"/>
                </a:lnTo>
                <a:lnTo>
                  <a:pt x="9777603" y="0"/>
                </a:lnTo>
                <a:lnTo>
                  <a:pt x="0" y="0"/>
                </a:lnTo>
                <a:lnTo>
                  <a:pt x="0" y="5902718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902718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603" y="0"/>
                </a:moveTo>
                <a:lnTo>
                  <a:pt x="0" y="0"/>
                </a:lnTo>
                <a:lnTo>
                  <a:pt x="4888801" y="1200086"/>
                </a:lnTo>
                <a:lnTo>
                  <a:pt x="9777603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31498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600" spc="-380" dirty="0" err="1" smtClean="0">
                <a:latin typeface="Arial Narrow"/>
                <a:cs typeface="Arial Narrow"/>
              </a:rPr>
              <a:t>Дарси</a:t>
            </a:r>
            <a:r>
              <a:rPr lang="ru-RU" sz="5600" spc="-380" dirty="0" smtClean="0">
                <a:latin typeface="Arial Narrow"/>
                <a:cs typeface="Arial Narrow"/>
              </a:rPr>
              <a:t> 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3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32720" y="3652520"/>
            <a:ext cx="8827958" cy="280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5440"/>
              </a:lnSpc>
            </a:pPr>
            <a:r>
              <a:rPr lang="ru-RU" spc="-330" dirty="0" err="1" smtClean="0"/>
              <a:t>мавзӯъ</a:t>
            </a:r>
            <a:r>
              <a:rPr spc="-330" dirty="0" smtClean="0"/>
              <a:t>:</a:t>
            </a:r>
            <a:endParaRPr spc="-330" dirty="0"/>
          </a:p>
          <a:p>
            <a:pPr algn="ctr">
              <a:lnSpc>
                <a:spcPts val="8690"/>
              </a:lnSpc>
            </a:pPr>
            <a:r>
              <a:rPr lang="tg-Cyrl-TJ" sz="7800" spc="-455" dirty="0" smtClean="0"/>
              <a:t>Иттилоот ҳамчун хӯрок</a:t>
            </a:r>
            <a:endParaRPr sz="7800" dirty="0"/>
          </a:p>
          <a:p>
            <a:pPr marL="169545" marR="154305" algn="ctr">
              <a:lnSpc>
                <a:spcPts val="3700"/>
              </a:lnSpc>
              <a:spcBef>
                <a:spcPts val="409"/>
              </a:spcBef>
            </a:pPr>
            <a:r>
              <a:rPr lang="tg-Cyrl-TJ" sz="3600" spc="-130" dirty="0" smtClean="0"/>
              <a:t>Чи тарз</a:t>
            </a:r>
            <a:r>
              <a:rPr sz="3600" spc="-210" dirty="0" smtClean="0"/>
              <a:t> </a:t>
            </a:r>
            <a:r>
              <a:rPr sz="3600" spc="-290" dirty="0" smtClean="0"/>
              <a:t>«</a:t>
            </a:r>
            <a:r>
              <a:rPr lang="ru-RU" sz="3600" spc="-290" dirty="0" err="1" smtClean="0"/>
              <a:t>фастфуд</a:t>
            </a:r>
            <a:r>
              <a:rPr sz="3600" spc="-290" dirty="0" smtClean="0"/>
              <a:t>» </a:t>
            </a:r>
            <a:r>
              <a:rPr lang="tg-Cyrl-TJ" sz="3600" spc="-290" dirty="0" smtClean="0"/>
              <a:t>(хӯроки тезтайёр)  ба тафаккури интиқодӣ таъсир мерасонад. </a:t>
            </a:r>
            <a:endParaRPr sz="3600" dirty="0"/>
          </a:p>
        </p:txBody>
      </p:sp>
      <p:sp>
        <p:nvSpPr>
          <p:cNvPr id="7" name="object 7"/>
          <p:cNvSpPr/>
          <p:nvPr/>
        </p:nvSpPr>
        <p:spPr>
          <a:xfrm>
            <a:off x="1937600" y="1383690"/>
            <a:ext cx="3438004" cy="22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5532" y="1262595"/>
            <a:ext cx="3636949" cy="2200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3408" y="12"/>
            <a:ext cx="2778594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42594"/>
            <a:ext cx="7482205" cy="984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lang="tg-Cyrl-TJ" spc="130" dirty="0" smtClean="0">
                <a:solidFill>
                  <a:srgbClr val="4D4B72"/>
                </a:solidFill>
              </a:rPr>
              <a:t>Чаро истифодаи баризофаи иттилоот зараровар аст</a:t>
            </a:r>
            <a:r>
              <a:rPr spc="125" dirty="0" smtClean="0">
                <a:solidFill>
                  <a:srgbClr val="4D4B72"/>
                </a:solidFill>
              </a:rPr>
              <a:t>?</a:t>
            </a:r>
            <a:endParaRPr spc="125" dirty="0">
              <a:solidFill>
                <a:srgbClr val="4D4B7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95408" y="6587414"/>
            <a:ext cx="39116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660728"/>
            <a:ext cx="7785100" cy="540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5285">
              <a:lnSpc>
                <a:spcPct val="100000"/>
              </a:lnSpc>
            </a:pPr>
            <a:r>
              <a:rPr lang="tg-Cyrl-TJ" sz="2700" spc="30" dirty="0" smtClean="0">
                <a:solidFill>
                  <a:srgbClr val="1D1D1B"/>
                </a:solidFill>
                <a:latin typeface="Calibri"/>
                <a:cs typeface="Calibri"/>
              </a:rPr>
              <a:t>Кундшавии тафаккури интиқодӣ</a:t>
            </a:r>
            <a:r>
              <a:rPr sz="2700" spc="-10" dirty="0" smtClean="0">
                <a:solidFill>
                  <a:srgbClr val="1D1D1B"/>
                </a:solidFill>
                <a:latin typeface="Calibri"/>
                <a:cs typeface="Calibri"/>
              </a:rPr>
              <a:t>.  </a:t>
            </a:r>
            <a:endParaRPr lang="tg-Cyrl-TJ" sz="2700" spc="-10" dirty="0" smtClean="0">
              <a:solidFill>
                <a:srgbClr val="1D1D1B"/>
              </a:solidFill>
              <a:latin typeface="Calibri"/>
              <a:cs typeface="Calibri"/>
            </a:endParaRPr>
          </a:p>
          <a:p>
            <a:pPr marL="12700" marR="375285">
              <a:lnSpc>
                <a:spcPct val="100000"/>
              </a:lnSpc>
            </a:pPr>
            <a:r>
              <a:rPr lang="tg-Cyrl-TJ" sz="2700" spc="40" dirty="0" smtClean="0">
                <a:solidFill>
                  <a:srgbClr val="1D1D1B"/>
                </a:solidFill>
                <a:latin typeface="Calibri"/>
                <a:cs typeface="Calibri"/>
              </a:rPr>
              <a:t>Тафаккури интиқодӣ</a:t>
            </a:r>
            <a:r>
              <a:rPr sz="2700" dirty="0" smtClean="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lang="tg-Cyrl-TJ" sz="2700" spc="30" dirty="0" smtClean="0">
                <a:solidFill>
                  <a:srgbClr val="1D1D1B"/>
                </a:solidFill>
                <a:latin typeface="Calibri"/>
                <a:cs typeface="Calibri"/>
              </a:rPr>
              <a:t>ин қобилиятест</a:t>
            </a:r>
            <a:r>
              <a:rPr sz="2700" spc="3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700" spc="35" dirty="0" smtClean="0">
                <a:solidFill>
                  <a:srgbClr val="1D1D1B"/>
                </a:solidFill>
                <a:latin typeface="Calibri"/>
                <a:cs typeface="Calibri"/>
              </a:rPr>
              <a:t>ки ба шумо </a:t>
            </a:r>
            <a:r>
              <a:rPr sz="2700" spc="3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700" spc="45" dirty="0" smtClean="0">
                <a:solidFill>
                  <a:srgbClr val="1D1D1B"/>
                </a:solidFill>
                <a:latin typeface="Calibri"/>
                <a:cs typeface="Calibri"/>
              </a:rPr>
              <a:t>барои ориентир гирифтан</a:t>
            </a:r>
            <a:r>
              <a:rPr sz="2700" spc="40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2700" spc="30" dirty="0" smtClean="0">
                <a:solidFill>
                  <a:srgbClr val="1D1D1B"/>
                </a:solidFill>
                <a:latin typeface="Calibri"/>
                <a:cs typeface="Calibri"/>
              </a:rPr>
              <a:t>қарори дуруст қабул кардан</a:t>
            </a:r>
            <a:r>
              <a:rPr sz="2700" spc="4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700" spc="35" dirty="0" smtClean="0">
                <a:solidFill>
                  <a:srgbClr val="1D1D1B"/>
                </a:solidFill>
                <a:latin typeface="Calibri"/>
                <a:cs typeface="Calibri"/>
              </a:rPr>
              <a:t>ва аз чизе, ки ба шумо зараровар аст даст кашидан, мебошад</a:t>
            </a:r>
            <a:r>
              <a:rPr sz="2700" spc="-5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2700" spc="-5" dirty="0" smtClean="0">
                <a:solidFill>
                  <a:srgbClr val="1D1D1B"/>
                </a:solidFill>
                <a:latin typeface="Calibri"/>
                <a:cs typeface="Calibri"/>
              </a:rPr>
              <a:t>Ҳангоми кундшавии </a:t>
            </a:r>
            <a:r>
              <a:rPr lang="tg-Cyrl-TJ" sz="2700" spc="65" dirty="0" smtClean="0">
                <a:solidFill>
                  <a:srgbClr val="1D1D1B"/>
                </a:solidFill>
                <a:latin typeface="Calibri"/>
                <a:cs typeface="Calibri"/>
              </a:rPr>
              <a:t>тафаккури интиқодӣ қобилияти таҳлилкунӣ паст мешавад</a:t>
            </a:r>
            <a:r>
              <a:rPr lang="tg-Cyrl-TJ" sz="2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700" spc="25" dirty="0" smtClean="0">
                <a:solidFill>
                  <a:srgbClr val="1D1D1B"/>
                </a:solidFill>
                <a:latin typeface="Calibri"/>
                <a:cs typeface="Calibri"/>
              </a:rPr>
              <a:t>ва дар натиҷа мо ба ҳар чизе, ки мехонем бовар мекунем.</a:t>
            </a:r>
            <a:r>
              <a:rPr sz="2700" spc="2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700" spc="25" dirty="0" smtClean="0">
                <a:solidFill>
                  <a:srgbClr val="1D1D1B"/>
                </a:solidFill>
                <a:latin typeface="Calibri"/>
                <a:cs typeface="Calibri"/>
              </a:rPr>
              <a:t>Вале на ба ҳар чизи навишта шуда бовар кардан мумкин аст. 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tg-Cyrl-TJ" sz="2700" b="1" spc="100" dirty="0" smtClean="0">
                <a:solidFill>
                  <a:srgbClr val="1D1D1B"/>
                </a:solidFill>
                <a:latin typeface="Calibri"/>
                <a:cs typeface="Calibri"/>
              </a:rPr>
              <a:t>Ба худ чунин саволҳо диҳед</a:t>
            </a:r>
            <a:r>
              <a:rPr sz="2700" b="1" spc="105" dirty="0" smtClean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2700" dirty="0">
              <a:latin typeface="Calibri"/>
              <a:cs typeface="Calibri"/>
            </a:endParaRPr>
          </a:p>
          <a:p>
            <a:pPr marL="199390" indent="-124460">
              <a:lnSpc>
                <a:spcPct val="100000"/>
              </a:lnSpc>
              <a:buChar char="-"/>
              <a:tabLst>
                <a:tab pos="243204" algn="l"/>
              </a:tabLst>
            </a:pPr>
            <a:r>
              <a:rPr lang="tg-Cyrl-TJ" sz="2700" i="1" spc="-25" dirty="0" smtClean="0">
                <a:solidFill>
                  <a:srgbClr val="1D1D1B"/>
                </a:solidFill>
                <a:latin typeface="Calibri"/>
                <a:cs typeface="Calibri"/>
              </a:rPr>
              <a:t>Чӣ тавр ин маълумотро истифода бурдан лозим</a:t>
            </a:r>
            <a:r>
              <a:rPr sz="2700" i="1" spc="-15" dirty="0" smtClean="0">
                <a:solidFill>
                  <a:srgbClr val="1D1D1B"/>
                </a:solidFill>
                <a:latin typeface="Calibri"/>
                <a:cs typeface="Calibri"/>
              </a:rPr>
              <a:t>?</a:t>
            </a:r>
            <a:endParaRPr sz="2700" dirty="0">
              <a:latin typeface="Calibri"/>
              <a:cs typeface="Calibri"/>
            </a:endParaRPr>
          </a:p>
          <a:p>
            <a:pPr marL="199390" marR="299085" indent="-124460">
              <a:lnSpc>
                <a:spcPct val="100000"/>
              </a:lnSpc>
              <a:buChar char="-"/>
              <a:tabLst>
                <a:tab pos="243204" algn="l"/>
              </a:tabLst>
            </a:pPr>
            <a:r>
              <a:rPr lang="tg-Cyrl-TJ" sz="2700" i="1" spc="-5" dirty="0" smtClean="0">
                <a:solidFill>
                  <a:srgbClr val="1D1D1B"/>
                </a:solidFill>
                <a:latin typeface="Calibri"/>
                <a:cs typeface="Calibri"/>
              </a:rPr>
              <a:t>Маълумотҳои нави гирифтаи ман барои беҳтар кардани ҳаётам лозим мешавад</a:t>
            </a:r>
            <a:r>
              <a:rPr sz="2700" i="1" spc="-105" dirty="0" smtClean="0">
                <a:solidFill>
                  <a:srgbClr val="1D1D1B"/>
                </a:solidFill>
                <a:latin typeface="Calibri"/>
                <a:cs typeface="Calibri"/>
              </a:rPr>
              <a:t>?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83539"/>
            <a:ext cx="7115276" cy="711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5988" y="12"/>
            <a:ext cx="5346014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60" dirty="0">
                <a:solidFill>
                  <a:srgbClr val="4D4B72"/>
                </a:solidFill>
              </a:rPr>
              <a:t>Фейк</a:t>
            </a:r>
          </a:p>
        </p:txBody>
      </p:sp>
      <p:sp>
        <p:nvSpPr>
          <p:cNvPr id="4" name="object 4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404785"/>
            <a:ext cx="599630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b="1" spc="145" dirty="0" smtClean="0">
                <a:solidFill>
                  <a:srgbClr val="1D1D1B"/>
                </a:solidFill>
                <a:latin typeface="Calibri"/>
                <a:cs typeface="Calibri"/>
              </a:rPr>
              <a:t>Ахбори дурӯғ</a:t>
            </a:r>
            <a:r>
              <a:rPr sz="3200" b="1" spc="-10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200" spc="-10" dirty="0" smtClean="0">
                <a:solidFill>
                  <a:srgbClr val="1D1D1B"/>
                </a:solidFill>
                <a:latin typeface="Calibri"/>
                <a:cs typeface="Calibri"/>
              </a:rPr>
              <a:t>сохта</a:t>
            </a:r>
            <a:r>
              <a:rPr sz="3200" spc="-10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3200" dirty="0">
              <a:latin typeface="Calibri"/>
              <a:cs typeface="Calibri"/>
            </a:endParaRPr>
          </a:p>
          <a:p>
            <a:pPr marL="12700" marR="563245">
              <a:lnSpc>
                <a:spcPct val="100000"/>
              </a:lnSpc>
            </a:pPr>
            <a:r>
              <a:rPr sz="3200" spc="-35" dirty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sz="3200" spc="-35" dirty="0" err="1" smtClean="0">
                <a:solidFill>
                  <a:srgbClr val="1D1D1B"/>
                </a:solidFill>
                <a:latin typeface="Calibri"/>
                <a:cs typeface="Calibri"/>
              </a:rPr>
              <a:t>фейк</a:t>
            </a:r>
            <a:r>
              <a:rPr sz="3200" spc="-35" dirty="0" smtClean="0">
                <a:solidFill>
                  <a:srgbClr val="1D1D1B"/>
                </a:solidFill>
                <a:latin typeface="Calibri"/>
                <a:cs typeface="Calibri"/>
              </a:rPr>
              <a:t>») </a:t>
            </a:r>
            <a:r>
              <a:rPr sz="3200" spc="5" dirty="0" smtClean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200" spc="35" dirty="0" smtClean="0">
                <a:solidFill>
                  <a:srgbClr val="1D1D1B"/>
                </a:solidFill>
                <a:latin typeface="Calibri"/>
                <a:cs typeface="Calibri"/>
              </a:rPr>
              <a:t>ин иттило</a:t>
            </a:r>
            <a:r>
              <a:rPr sz="3200" spc="25" dirty="0" smtClean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tg-Cyrl-TJ" sz="3200" spc="25" dirty="0" smtClean="0">
                <a:solidFill>
                  <a:srgbClr val="1D1D1B"/>
                </a:solidFill>
                <a:latin typeface="Calibri"/>
                <a:cs typeface="Calibri"/>
              </a:rPr>
              <a:t> дурӯғ ё мақсаднок сохташуда дар рассонаҳои иҷтимоӣ ва ВАОи расмӣ бо мақсади роҳгум кардани одамон ва </a:t>
            </a:r>
            <a:r>
              <a:rPr lang="tg-Cyrl-TJ" sz="3200" spc="65" dirty="0" smtClean="0">
                <a:solidFill>
                  <a:srgbClr val="1D1D1B"/>
                </a:solidFill>
                <a:latin typeface="Calibri"/>
                <a:cs typeface="Calibri"/>
              </a:rPr>
              <a:t>пайдо кардани манфиати молӣ ва сиёсӣ </a:t>
            </a:r>
            <a:r>
              <a:rPr lang="tg-Cyrl-TJ" sz="3200" spc="25" dirty="0" smtClean="0">
                <a:solidFill>
                  <a:srgbClr val="1D1D1B"/>
                </a:solidFill>
                <a:cs typeface="Calibri"/>
              </a:rPr>
              <a:t>паҳн карда мешавад</a:t>
            </a:r>
            <a:r>
              <a:rPr sz="3200" spc="-3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8633599" cy="66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4D4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5699290" cy="664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140" dirty="0" smtClean="0">
                <a:solidFill>
                  <a:srgbClr val="4D4B72"/>
                </a:solidFill>
              </a:rPr>
              <a:t>Ф</a:t>
            </a:r>
            <a:r>
              <a:rPr spc="140" dirty="0" err="1" smtClean="0">
                <a:solidFill>
                  <a:srgbClr val="4D4B72"/>
                </a:solidFill>
              </a:rPr>
              <a:t>ейк</a:t>
            </a:r>
            <a:r>
              <a:rPr lang="tg-Cyrl-TJ" spc="140" dirty="0" smtClean="0">
                <a:solidFill>
                  <a:srgbClr val="4D4B72"/>
                </a:solidFill>
              </a:rPr>
              <a:t> дар телевизион низ мешавад</a:t>
            </a:r>
            <a:r>
              <a:rPr spc="114" dirty="0" smtClean="0">
                <a:solidFill>
                  <a:srgbClr val="4D4B72"/>
                </a:solidFill>
              </a:rPr>
              <a:t>:</a:t>
            </a:r>
            <a:endParaRPr spc="114" dirty="0">
              <a:solidFill>
                <a:srgbClr val="4D4B7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84005" y="1220584"/>
            <a:ext cx="1516265" cy="133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8001" y="1890001"/>
            <a:ext cx="6095999" cy="425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32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33" y="192582"/>
            <a:ext cx="1516265" cy="133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00" y="86766"/>
            <a:ext cx="3695700" cy="146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8001" y="1638871"/>
            <a:ext cx="6095999" cy="425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0994" y="5849881"/>
            <a:ext cx="815887" cy="815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330" y="1948216"/>
            <a:ext cx="815887" cy="81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998" y="1268336"/>
            <a:ext cx="821296" cy="821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1985" y="3543065"/>
            <a:ext cx="821289" cy="82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0994" y="4761325"/>
            <a:ext cx="821289" cy="82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1985" y="2399861"/>
            <a:ext cx="821289" cy="82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330" y="5180348"/>
            <a:ext cx="821289" cy="82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89776" y="5915455"/>
            <a:ext cx="240792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204 000</a:t>
            </a:r>
            <a:r>
              <a:rPr sz="4350" b="1" spc="-640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9776" y="6462955"/>
            <a:ext cx="342892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Мактубҳои </a:t>
            </a:r>
            <a:r>
              <a:rPr sz="17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электрон</a:t>
            </a: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ӣ ирсол мешавад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5105" y="1292605"/>
            <a:ext cx="1920239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6 000</a:t>
            </a:r>
            <a:r>
              <a:rPr sz="4350" b="1" spc="-62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5105" y="1163967"/>
            <a:ext cx="172085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Боздид мешавад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5105" y="1840103"/>
            <a:ext cx="2165350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Саҳифа дар </a:t>
            </a:r>
            <a:r>
              <a:rPr sz="1700" spc="-12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Facebook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48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20 000</a:t>
            </a:r>
            <a:r>
              <a:rPr sz="4350" b="1" spc="-620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5105" y="2547251"/>
            <a:ext cx="260667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0"/>
              </a:lnSpc>
            </a:pP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Суратҳо нашр мешаванд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473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2 460</a:t>
            </a:r>
            <a:r>
              <a:rPr sz="4350" b="1" spc="-62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5105" y="3237458"/>
            <a:ext cx="94979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30" dirty="0" smtClean="0">
                <a:solidFill>
                  <a:srgbClr val="1D1D1B"/>
                </a:solidFill>
                <a:latin typeface="Calibri"/>
                <a:cs typeface="Calibri"/>
              </a:rPr>
              <a:t>нашрҳо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lang="tg-Cyrl-TJ" sz="3500" spc="-260" dirty="0" smtClean="0">
                <a:solidFill>
                  <a:srgbClr val="4D4B72"/>
                </a:solidFill>
              </a:rPr>
              <a:t>Ҳар дақиқа дар интернет чӣ рӯй медиҳад</a:t>
            </a:r>
            <a:r>
              <a:rPr sz="3500" spc="-295" dirty="0" smtClean="0">
                <a:solidFill>
                  <a:srgbClr val="4D4B72"/>
                </a:solidFill>
              </a:rPr>
              <a:t>?</a:t>
            </a:r>
            <a:endParaRPr sz="3500" dirty="0"/>
          </a:p>
        </p:txBody>
      </p:sp>
      <p:sp>
        <p:nvSpPr>
          <p:cNvPr id="19" name="object 19"/>
          <p:cNvSpPr txBox="1"/>
          <p:nvPr/>
        </p:nvSpPr>
        <p:spPr>
          <a:xfrm>
            <a:off x="1231900" y="4307941"/>
            <a:ext cx="4648199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5"/>
              </a:lnSpc>
            </a:pP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Дар </a:t>
            </a:r>
            <a:r>
              <a:rPr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5" dirty="0" err="1">
                <a:solidFill>
                  <a:srgbClr val="1D1D1B"/>
                </a:solidFill>
                <a:latin typeface="Calibri"/>
                <a:cs typeface="Calibri"/>
              </a:rPr>
              <a:t>Youtube</a:t>
            </a:r>
            <a:r>
              <a:rPr sz="1700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роликҳо  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4385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13 000</a:t>
            </a:r>
            <a:r>
              <a:rPr sz="4350" b="1" spc="-620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 dirty="0">
              <a:latin typeface="Arial Narrow"/>
              <a:cs typeface="Arial Narrow"/>
            </a:endParaRPr>
          </a:p>
          <a:p>
            <a:pPr marL="12700">
              <a:lnSpc>
                <a:spcPts val="1739"/>
              </a:lnSpc>
            </a:pPr>
            <a:r>
              <a:rPr lang="tg-Cyrl-TJ" sz="1700" spc="10" dirty="0" smtClean="0">
                <a:solidFill>
                  <a:srgbClr val="1D1D1B"/>
                </a:solidFill>
                <a:latin typeface="Calibri"/>
                <a:cs typeface="Calibri"/>
              </a:rPr>
              <a:t>Боздид мешаванд</a:t>
            </a:r>
            <a:r>
              <a:rPr sz="1700" spc="10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Ва ба ин </a:t>
            </a:r>
            <a:r>
              <a:rPr sz="17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портал</a:t>
            </a:r>
            <a:r>
              <a:rPr lang="tg-Cyrl-TJ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 вдеосабтҳо</a:t>
            </a:r>
            <a:endParaRPr sz="1700" dirty="0">
              <a:latin typeface="Calibri"/>
              <a:cs typeface="Calibri"/>
            </a:endParaRPr>
          </a:p>
          <a:p>
            <a:pPr marL="12700" marR="113030">
              <a:lnSpc>
                <a:spcPts val="2000"/>
              </a:lnSpc>
              <a:spcBef>
                <a:spcPts val="100"/>
              </a:spcBef>
            </a:pPr>
            <a:r>
              <a:rPr sz="1700" spc="-20" dirty="0" smtClean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lang="tg-Cyrl-TJ" sz="1700" spc="-20" dirty="0" smtClean="0">
                <a:solidFill>
                  <a:srgbClr val="1D1D1B"/>
                </a:solidFill>
                <a:latin typeface="Calibri"/>
                <a:cs typeface="Calibri"/>
              </a:rPr>
              <a:t>меборад</a:t>
            </a:r>
            <a:r>
              <a:rPr sz="1700" spc="-20" dirty="0" smtClean="0">
                <a:solidFill>
                  <a:srgbClr val="1D1D1B"/>
                </a:solidFill>
                <a:latin typeface="Calibri"/>
                <a:cs typeface="Calibri"/>
              </a:rPr>
              <a:t>» </a:t>
            </a:r>
            <a:r>
              <a:rPr sz="1700" spc="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1700" spc="5" dirty="0" smtClean="0">
                <a:solidFill>
                  <a:srgbClr val="1D1D1B"/>
                </a:solidFill>
                <a:latin typeface="Calibri"/>
                <a:cs typeface="Calibri"/>
              </a:rPr>
              <a:t>аз рӯи </a:t>
            </a:r>
            <a:r>
              <a:rPr sz="1700" spc="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 err="1" smtClean="0">
                <a:solidFill>
                  <a:srgbClr val="1D1D1B"/>
                </a:solidFill>
                <a:latin typeface="Calibri"/>
                <a:cs typeface="Calibri"/>
              </a:rPr>
              <a:t>хронометра</a:t>
            </a:r>
            <a:r>
              <a:rPr lang="tg-Cyrl-TJ" sz="1700" spc="5" dirty="0" smtClean="0">
                <a:solidFill>
                  <a:srgbClr val="1D1D1B"/>
                </a:solidFill>
                <a:latin typeface="Calibri"/>
                <a:cs typeface="Calibri"/>
              </a:rPr>
              <a:t>ж дар ҷамъ</a:t>
            </a:r>
            <a:r>
              <a:rPr sz="1700" spc="-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75" dirty="0">
                <a:solidFill>
                  <a:srgbClr val="1D1D1B"/>
                </a:solidFill>
                <a:latin typeface="Calibri"/>
                <a:cs typeface="Calibri"/>
              </a:rPr>
              <a:t>72 </a:t>
            </a:r>
            <a:r>
              <a:rPr lang="tg-Cyrl-TJ" sz="1700" spc="40" dirty="0" smtClean="0">
                <a:solidFill>
                  <a:srgbClr val="1D1D1B"/>
                </a:solidFill>
                <a:latin typeface="Calibri"/>
                <a:cs typeface="Calibri"/>
              </a:rPr>
              <a:t>соат</a:t>
            </a:r>
            <a:r>
              <a:rPr sz="1700" spc="40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1700" spc="40" dirty="0" smtClean="0">
                <a:solidFill>
                  <a:srgbClr val="1D1D1B"/>
                </a:solidFill>
                <a:latin typeface="Calibri"/>
                <a:cs typeface="Calibri"/>
              </a:rPr>
              <a:t>Яъне барои он, ки шумо ҳамаи видеое, дар давоми як дақиқа </a:t>
            </a:r>
            <a:r>
              <a:rPr sz="1700" dirty="0" err="1" smtClean="0">
                <a:solidFill>
                  <a:srgbClr val="1D1D1B"/>
                </a:solidFill>
                <a:latin typeface="Calibri"/>
                <a:cs typeface="Calibri"/>
              </a:rPr>
              <a:t>Youtube</a:t>
            </a:r>
            <a:r>
              <a:rPr lang="tg-Cyrl-TJ" sz="1700" dirty="0" smtClean="0">
                <a:solidFill>
                  <a:srgbClr val="1D1D1B"/>
                </a:solidFill>
                <a:latin typeface="Calibri"/>
                <a:cs typeface="Calibri"/>
              </a:rPr>
              <a:t> “рехта” шудааст тамошо кунед</a:t>
            </a:r>
            <a:r>
              <a:rPr sz="1700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lang="tg-Cyrl-TJ" sz="1700" dirty="0" smtClean="0">
                <a:solidFill>
                  <a:srgbClr val="1D1D1B"/>
                </a:solidFill>
                <a:latin typeface="Calibri"/>
                <a:cs typeface="Calibri"/>
              </a:rPr>
              <a:t> шумо бояд </a:t>
            </a:r>
            <a:r>
              <a:rPr sz="17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75" dirty="0" smtClean="0">
                <a:solidFill>
                  <a:srgbClr val="1D1D1B"/>
                </a:solidFill>
                <a:latin typeface="Calibri"/>
                <a:cs typeface="Calibri"/>
              </a:rPr>
              <a:t>3</a:t>
            </a:r>
            <a:r>
              <a:rPr lang="tg-Cyrl-TJ" sz="1700" spc="-245" dirty="0" smtClean="0">
                <a:solidFill>
                  <a:srgbClr val="1D1D1B"/>
                </a:solidFill>
                <a:cs typeface="Calibri"/>
              </a:rPr>
              <a:t> шабонарӯз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lang="tg-Cyrl-TJ" sz="170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lang="tg-Cyrl-TJ" sz="1700" dirty="0" smtClean="0">
                <a:solidFill>
                  <a:srgbClr val="1D1D1B"/>
                </a:solidFill>
                <a:latin typeface="Calibri"/>
                <a:cs typeface="Calibri"/>
              </a:rPr>
              <a:t>е  танаффус ба хобу хӯрок тамошо кунед.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9593" y="1881416"/>
            <a:ext cx="268330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Пурсишро коркард мекунад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593" y="1197889"/>
            <a:ext cx="3703954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lang="ru-RU" sz="1700" spc="5" dirty="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700" spc="5" dirty="0" err="1" smtClean="0">
                <a:solidFill>
                  <a:srgbClr val="1D1D1B"/>
                </a:solidFill>
                <a:latin typeface="Calibri"/>
                <a:cs typeface="Calibri"/>
              </a:rPr>
              <a:t>истема</a:t>
            </a:r>
            <a:r>
              <a:rPr lang="tg-Cyrl-TJ" sz="1700" spc="5" dirty="0" smtClean="0">
                <a:solidFill>
                  <a:srgbClr val="1D1D1B"/>
                </a:solidFill>
                <a:latin typeface="Calibri"/>
                <a:cs typeface="Calibri"/>
              </a:rPr>
              <a:t>и ҷустуҷуии</a:t>
            </a:r>
            <a:r>
              <a:rPr sz="1700" spc="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-10" dirty="0" err="1">
                <a:solidFill>
                  <a:srgbClr val="1D1D1B"/>
                </a:solidFill>
                <a:latin typeface="Calibri"/>
                <a:cs typeface="Calibri"/>
              </a:rPr>
              <a:t>Гугл</a:t>
            </a:r>
            <a:r>
              <a:rPr sz="1700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ts val="4705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4 000</a:t>
            </a:r>
            <a:r>
              <a:rPr sz="4350" b="1" spc="-62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9593" y="2479471"/>
            <a:ext cx="158623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347</a:t>
            </a:r>
            <a:r>
              <a:rPr sz="4350" b="1" spc="-38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222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9592" y="3026968"/>
            <a:ext cx="298810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Сурат роҳӣ мешавад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5900" y="2333625"/>
            <a:ext cx="35433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Дар</a:t>
            </a:r>
            <a:r>
              <a:rPr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 err="1" smtClean="0">
                <a:solidFill>
                  <a:srgbClr val="1D1D1B"/>
                </a:solidFill>
                <a:latin typeface="Calibri"/>
                <a:cs typeface="Calibri"/>
              </a:rPr>
              <a:t>вотсап</a:t>
            </a:r>
            <a:r>
              <a:rPr sz="1700" dirty="0" smtClean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r>
              <a:rPr lang="tg-Cyrl-TJ" sz="1700" dirty="0" smtClean="0">
                <a:solidFill>
                  <a:srgbClr val="1D1D1B"/>
                </a:solidFill>
                <a:latin typeface="Calibri"/>
                <a:cs typeface="Calibri"/>
              </a:rPr>
              <a:t>мессенҷер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8602" y="4799863"/>
            <a:ext cx="158623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277</a:t>
            </a:r>
            <a:r>
              <a:rPr sz="4350" b="1" spc="-38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89776" y="5347360"/>
            <a:ext cx="2522220" cy="689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r>
              <a:rPr lang="tg-Cyrl-TJ" sz="1700" spc="30" dirty="0" smtClean="0">
                <a:solidFill>
                  <a:srgbClr val="1D1D1B"/>
                </a:solidFill>
                <a:latin typeface="Calibri"/>
                <a:cs typeface="Calibri"/>
              </a:rPr>
              <a:t>Паём нашр мешавад.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tg-Cyrl-TJ"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дар</a:t>
            </a:r>
            <a:r>
              <a:rPr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sz="1700" spc="15" dirty="0" err="1">
                <a:solidFill>
                  <a:srgbClr val="1D1D1B"/>
                </a:solidFill>
                <a:latin typeface="Calibri"/>
                <a:cs typeface="Calibri"/>
              </a:rPr>
              <a:t>интернет</a:t>
            </a:r>
            <a:r>
              <a:rPr sz="1700" spc="2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48602" y="4663846"/>
            <a:ext cx="237617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Дар </a:t>
            </a:r>
            <a:r>
              <a:rPr sz="1700" spc="25" dirty="0" err="1" smtClean="0">
                <a:solidFill>
                  <a:srgbClr val="1D1D1B"/>
                </a:solidFill>
                <a:latin typeface="Calibri"/>
                <a:cs typeface="Calibri"/>
              </a:rPr>
              <a:t>твиттер</a:t>
            </a:r>
            <a:r>
              <a:rPr sz="1700" spc="28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9593" y="3625405"/>
            <a:ext cx="1586230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216</a:t>
            </a:r>
            <a:r>
              <a:rPr sz="4350" b="1" spc="-385" dirty="0">
                <a:solidFill>
                  <a:srgbClr val="1D1D1B"/>
                </a:solidFill>
                <a:latin typeface="Arial Narrow"/>
                <a:cs typeface="Arial Narrow"/>
              </a:rPr>
              <a:t> </a:t>
            </a:r>
            <a:r>
              <a:rPr sz="4350" b="1" spc="-55" dirty="0">
                <a:solidFill>
                  <a:srgbClr val="1D1D1B"/>
                </a:solidFill>
                <a:latin typeface="Arial Narrow"/>
                <a:cs typeface="Arial Narrow"/>
              </a:rPr>
              <a:t>000</a:t>
            </a:r>
            <a:endParaRPr sz="435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49593" y="4172902"/>
            <a:ext cx="329290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30" dirty="0" smtClean="0">
                <a:solidFill>
                  <a:srgbClr val="1D1D1B"/>
                </a:solidFill>
                <a:latin typeface="Calibri"/>
                <a:cs typeface="Calibri"/>
              </a:rPr>
              <a:t>расм нашр мешавад.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49592" y="3489388"/>
            <a:ext cx="314050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Дар </a:t>
            </a:r>
            <a:r>
              <a:rPr sz="1700" spc="-1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1700" spc="25" dirty="0" smtClean="0">
                <a:solidFill>
                  <a:srgbClr val="1D1D1B"/>
                </a:solidFill>
                <a:latin typeface="Calibri"/>
                <a:cs typeface="Calibri"/>
              </a:rPr>
              <a:t>инстаграм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D4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1299" y="1698231"/>
            <a:ext cx="525780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299" y="3031426"/>
            <a:ext cx="540067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99" y="4466221"/>
            <a:ext cx="7503795" cy="458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sz="3600" spc="1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1299" y="6142211"/>
            <a:ext cx="370268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00" dirty="0" smtClean="0"/>
              <a:t>Хулосаҳо</a:t>
            </a:r>
            <a:endParaRPr spc="140" dirty="0"/>
          </a:p>
        </p:txBody>
      </p:sp>
      <p:sp>
        <p:nvSpPr>
          <p:cNvPr id="8" name="object 8"/>
          <p:cNvSpPr txBox="1"/>
          <p:nvPr/>
        </p:nvSpPr>
        <p:spPr>
          <a:xfrm>
            <a:off x="727607" y="1063332"/>
            <a:ext cx="873569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1252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lang="tg-Cyrl-TJ"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3600" spc="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600" spc="90" dirty="0" smtClean="0">
                <a:solidFill>
                  <a:srgbClr val="FFFFFF"/>
                </a:solidFill>
                <a:latin typeface="Calibri"/>
                <a:cs typeface="Calibri"/>
              </a:rPr>
              <a:t>ҳамаи хабарҳое, ки мо мешунавем дуруст мебошад.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07" y="2396528"/>
            <a:ext cx="9370060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980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10" dirty="0" smtClean="0">
                <a:solidFill>
                  <a:srgbClr val="FFFFFF"/>
                </a:solidFill>
                <a:latin typeface="Calibri"/>
                <a:cs typeface="Arial Narrow"/>
              </a:rPr>
              <a:t>Ба ҳамаи</a:t>
            </a:r>
            <a:r>
              <a:rPr lang="ru-RU" sz="3600" spc="-25" dirty="0">
                <a:solidFill>
                  <a:srgbClr val="FFFFFF"/>
                </a:solidFill>
                <a:cs typeface="Calibri"/>
              </a:rPr>
              <a:t> аудио-,</a:t>
            </a:r>
            <a:r>
              <a:rPr lang="ru-RU" sz="3600" spc="-14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600" spc="20" dirty="0" smtClean="0">
                <a:solidFill>
                  <a:srgbClr val="FFFFFF"/>
                </a:solidFill>
                <a:cs typeface="Calibri"/>
              </a:rPr>
              <a:t>видео </a:t>
            </a:r>
            <a:r>
              <a:rPr lang="ru-RU" sz="3600" spc="20" dirty="0" err="1" smtClean="0">
                <a:solidFill>
                  <a:srgbClr val="FFFFFF"/>
                </a:solidFill>
                <a:cs typeface="Calibri"/>
              </a:rPr>
              <a:t>ва</a:t>
            </a:r>
            <a:r>
              <a:rPr lang="ru-RU" sz="36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600" spc="20" dirty="0" err="1" smtClean="0">
                <a:solidFill>
                  <a:srgbClr val="FFFFFF"/>
                </a:solidFill>
                <a:cs typeface="Calibri"/>
              </a:rPr>
              <a:t>расм</a:t>
            </a:r>
            <a:r>
              <a:rPr lang="ru-RU" sz="36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3600" spc="20" dirty="0" err="1" smtClean="0">
                <a:solidFill>
                  <a:srgbClr val="FFFFFF"/>
                </a:solidFill>
                <a:cs typeface="Calibri"/>
              </a:rPr>
              <a:t>иттилоотҳо интиқодӣ муносибат</a:t>
            </a:r>
            <a:r>
              <a:rPr lang="ru-RU" sz="3600" spc="20" dirty="0" smtClean="0">
                <a:solidFill>
                  <a:srgbClr val="FFFFFF"/>
                </a:solidFill>
                <a:cs typeface="Calibri"/>
              </a:rPr>
              <a:t> кардан </a:t>
            </a:r>
            <a:r>
              <a:rPr lang="ru-RU" sz="3600" spc="20" dirty="0" err="1" smtClean="0">
                <a:solidFill>
                  <a:srgbClr val="FFFFFF"/>
                </a:solidFill>
                <a:cs typeface="Calibri"/>
              </a:rPr>
              <a:t>лозим</a:t>
            </a:r>
            <a:r>
              <a:rPr lang="ru-RU" sz="3600" spc="20" dirty="0" smtClean="0">
                <a:solidFill>
                  <a:srgbClr val="FFFFFF"/>
                </a:solidFill>
                <a:cs typeface="Calibri"/>
              </a:rPr>
              <a:t>.</a:t>
            </a:r>
            <a:r>
              <a:rPr lang="tg-Cyrl-TJ" sz="3600" spc="10" dirty="0" smtClean="0">
                <a:solidFill>
                  <a:srgbClr val="FFFFFF"/>
                </a:solidFill>
                <a:latin typeface="Calibri"/>
                <a:cs typeface="Arial Narrow"/>
              </a:rPr>
              <a:t>  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07" y="3729723"/>
            <a:ext cx="9039225" cy="189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9259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15" dirty="0" smtClean="0">
                <a:solidFill>
                  <a:srgbClr val="FFFFFF"/>
                </a:solidFill>
                <a:latin typeface="Calibri"/>
                <a:cs typeface="Arial Narrow"/>
              </a:rPr>
              <a:t>Қобилияти интиқодӣ тафаккур карда натавонистан ба душвории қарор қабулкунӣ оварда мерасонад.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607" y="5507316"/>
            <a:ext cx="7776209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650" b="1" spc="-97" baseline="-8714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3600" spc="85" dirty="0" smtClean="0">
                <a:solidFill>
                  <a:srgbClr val="FFFFFF"/>
                </a:solidFill>
                <a:latin typeface="Calibri"/>
                <a:cs typeface="Calibri"/>
              </a:rPr>
              <a:t>ҳангоми </a:t>
            </a:r>
            <a:r>
              <a:rPr lang="tg-Cyrl-TJ" sz="3600" spc="85">
                <a:solidFill>
                  <a:srgbClr val="FFFFFF"/>
                </a:solidFill>
                <a:cs typeface="Calibri"/>
              </a:rPr>
              <a:t>истифодаи иттилоот саволҳо додан лозим </a:t>
            </a:r>
            <a:r>
              <a:rPr lang="tg-Cyrl-TJ" sz="3600" spc="85" smtClean="0">
                <a:solidFill>
                  <a:srgbClr val="FFFFFF"/>
                </a:solidFill>
                <a:cs typeface="Calibri"/>
              </a:rPr>
              <a:t>аст.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45" dirty="0" smtClean="0">
                <a:solidFill>
                  <a:srgbClr val="4D4B72"/>
                </a:solidFill>
              </a:rPr>
              <a:t>Ф</a:t>
            </a:r>
            <a:r>
              <a:rPr spc="130" dirty="0" err="1" smtClean="0">
                <a:solidFill>
                  <a:srgbClr val="4D4B72"/>
                </a:solidFill>
              </a:rPr>
              <a:t>астфуд</a:t>
            </a:r>
            <a:r>
              <a:rPr lang="tg-Cyrl-TJ" spc="130" dirty="0" smtClean="0">
                <a:solidFill>
                  <a:srgbClr val="4D4B72"/>
                </a:solidFill>
              </a:rPr>
              <a:t>и иттилоотӣ</a:t>
            </a:r>
            <a:endParaRPr spc="130" dirty="0">
              <a:solidFill>
                <a:srgbClr val="4D4B7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2006" y="1009294"/>
            <a:ext cx="8099996" cy="440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648028"/>
            <a:ext cx="8134984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74185" indent="166370">
              <a:lnSpc>
                <a:spcPct val="100000"/>
              </a:lnSpc>
              <a:tabLst>
                <a:tab pos="1588135" algn="l"/>
              </a:tabLst>
            </a:pPr>
            <a:r>
              <a:rPr lang="tg-Cyrl-TJ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Осон</a:t>
            </a:r>
            <a:r>
              <a:rPr sz="3100" spc="-35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lang="en-US" sz="31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40" dirty="0" smtClean="0">
                <a:solidFill>
                  <a:srgbClr val="1D1D1B"/>
                </a:solidFill>
                <a:latin typeface="Calibri"/>
                <a:cs typeface="Calibri"/>
              </a:rPr>
              <a:t>бефоида</a:t>
            </a:r>
            <a:r>
              <a:rPr sz="3100" spc="-30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хабарҳои</a:t>
            </a:r>
            <a:r>
              <a:rPr lang="en-US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вақтхушкунанда (фароғатӣ)</a:t>
            </a:r>
            <a:r>
              <a:rPr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хабарҳои парешонкунанда ба андозаи кам –кам безиён мебошад, аммо доимӣ будани он майнаи сарро “ифлос” мегардонад. 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86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 err="1" smtClean="0">
                <a:solidFill>
                  <a:srgbClr val="4D4B72"/>
                </a:solidFill>
              </a:rPr>
              <a:t>Мем</a:t>
            </a:r>
            <a:r>
              <a:rPr lang="tg-Cyrl-TJ" spc="60" dirty="0" smtClean="0">
                <a:solidFill>
                  <a:srgbClr val="4D4B72"/>
                </a:solidFill>
              </a:rPr>
              <a:t>ҳо</a:t>
            </a:r>
            <a:endParaRPr spc="60" dirty="0">
              <a:solidFill>
                <a:srgbClr val="4D4B7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203" y="1198020"/>
            <a:ext cx="3726662" cy="5914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000" y="1022946"/>
            <a:ext cx="3977741" cy="3062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000" y="4085814"/>
            <a:ext cx="4253255" cy="2977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3992" y="6829311"/>
            <a:ext cx="1329690" cy="273685"/>
          </a:xfrm>
          <a:custGeom>
            <a:avLst/>
            <a:gdLst/>
            <a:ahLst/>
            <a:cxnLst/>
            <a:rect l="l" t="t" r="r" b="b"/>
            <a:pathLst>
              <a:path w="1329689" h="273684">
                <a:moveTo>
                  <a:pt x="0" y="273494"/>
                </a:moveTo>
                <a:lnTo>
                  <a:pt x="1329270" y="273494"/>
                </a:lnTo>
                <a:lnTo>
                  <a:pt x="1329270" y="0"/>
                </a:lnTo>
                <a:lnTo>
                  <a:pt x="0" y="0"/>
                </a:lnTo>
                <a:lnTo>
                  <a:pt x="0" y="273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4D4B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4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 err="1" smtClean="0"/>
              <a:t>Мем</a:t>
            </a:r>
            <a:endParaRPr spc="60"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1399857"/>
            <a:ext cx="10248900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12240" algn="l"/>
                <a:tab pos="2661285" algn="l"/>
                <a:tab pos="4495800" algn="l"/>
                <a:tab pos="5343525" algn="l"/>
                <a:tab pos="5735320" algn="l"/>
                <a:tab pos="8228965" algn="l"/>
              </a:tabLst>
            </a:pPr>
            <a:r>
              <a:rPr sz="3100" b="1" dirty="0">
                <a:solidFill>
                  <a:srgbClr val="FFFFFF"/>
                </a:solidFill>
                <a:latin typeface="Calibri"/>
                <a:cs typeface="Calibri"/>
              </a:rPr>
              <a:t>Мем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(англ. </a:t>
            </a:r>
            <a:r>
              <a:rPr sz="3100" b="1" spc="75" dirty="0">
                <a:solidFill>
                  <a:srgbClr val="FFFFFF"/>
                </a:solidFill>
                <a:latin typeface="Calibri"/>
                <a:cs typeface="Calibri"/>
              </a:rPr>
              <a:t>meme</a:t>
            </a:r>
            <a:r>
              <a:rPr sz="3100" spc="7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3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29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3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-45" dirty="0" smtClean="0">
                <a:solidFill>
                  <a:srgbClr val="FFFFFF"/>
                </a:solidFill>
                <a:latin typeface="Calibri"/>
                <a:cs typeface="Calibri"/>
              </a:rPr>
              <a:t>воҳиди иттилооти фарҳангӣ </a:t>
            </a:r>
            <a:r>
              <a:rPr lang="tg-Cyrl-TJ"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мебошад</a:t>
            </a:r>
            <a:r>
              <a:rPr sz="3100" spc="15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31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65" dirty="0" err="1" smtClean="0">
                <a:solidFill>
                  <a:srgbClr val="FFFFFF"/>
                </a:solidFill>
                <a:latin typeface="Calibri"/>
                <a:cs typeface="Calibri"/>
              </a:rPr>
              <a:t>Мем</a:t>
            </a:r>
            <a:r>
              <a:rPr lang="ru-RU" sz="3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-65" dirty="0" smtClean="0">
                <a:solidFill>
                  <a:srgbClr val="FFFFFF"/>
                </a:solidFill>
                <a:latin typeface="Calibri"/>
                <a:cs typeface="Calibri"/>
              </a:rPr>
              <a:t>ҳамагуна </a:t>
            </a:r>
            <a:r>
              <a:rPr sz="31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идея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dirty="0" err="1" smtClean="0">
                <a:solidFill>
                  <a:srgbClr val="FFFFFF"/>
                </a:solidFill>
                <a:latin typeface="Calibri"/>
                <a:cs typeface="Calibri"/>
              </a:rPr>
              <a:t>символ</a:t>
            </a:r>
            <a:r>
              <a:rPr sz="310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ru-RU" sz="3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рафтор</a:t>
            </a:r>
            <a:r>
              <a:rPr sz="3100" spc="1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tg-Cyrl-TJ" sz="3100" spc="25" dirty="0" smtClean="0">
                <a:solidFill>
                  <a:srgbClr val="FFFFFF"/>
                </a:solidFill>
                <a:latin typeface="Calibri"/>
                <a:cs typeface="Calibri"/>
              </a:rPr>
              <a:t>ва ё тарзи амал</a:t>
            </a:r>
            <a:r>
              <a:rPr lang="tg-Cyrl-TJ" sz="3100" spc="-19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аз одам ба одам ба воситаи нутқ, мактуб, видео, </a:t>
            </a:r>
            <a:r>
              <a:rPr lang="ru-RU" sz="31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расму</a:t>
            </a:r>
            <a:r>
              <a:rPr lang="ru-RU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31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тамоул</a:t>
            </a:r>
            <a:r>
              <a:rPr lang="ru-RU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ru-RU" sz="31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имову</a:t>
            </a:r>
            <a:r>
              <a:rPr lang="ru-RU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3100" spc="40" dirty="0" err="1" smtClean="0">
                <a:solidFill>
                  <a:srgbClr val="FFFFFF"/>
                </a:solidFill>
                <a:latin typeface="Calibri"/>
                <a:cs typeface="Calibri"/>
              </a:rPr>
              <a:t>ишора</a:t>
            </a:r>
            <a:r>
              <a:rPr lang="ru-RU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40" dirty="0" smtClean="0">
                <a:solidFill>
                  <a:srgbClr val="FFFFFF"/>
                </a:solidFill>
                <a:latin typeface="Calibri"/>
                <a:cs typeface="Calibri"/>
              </a:rPr>
              <a:t>дода шаванда</a:t>
            </a:r>
            <a:endParaRPr sz="3100" dirty="0">
              <a:latin typeface="Calibri"/>
              <a:cs typeface="Calibri"/>
            </a:endParaRPr>
          </a:p>
          <a:p>
            <a:pPr marL="12700" marR="4044315">
              <a:lnSpc>
                <a:spcPct val="100000"/>
              </a:lnSpc>
              <a:tabLst>
                <a:tab pos="816610" algn="l"/>
              </a:tabLst>
            </a:pPr>
            <a:r>
              <a:rPr lang="ru-RU" sz="3100" spc="35" dirty="0" err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lang="ru-RU" sz="3100" spc="35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lang="ru-RU" sz="31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100" spc="35" dirty="0">
                <a:solidFill>
                  <a:srgbClr val="FFFFFF"/>
                </a:solidFill>
                <a:latin typeface="Calibri"/>
                <a:cs typeface="Calibri"/>
              </a:rPr>
              <a:t>ғ</a:t>
            </a:r>
            <a:r>
              <a:rPr lang="ru-RU" sz="3100" spc="35" dirty="0" err="1" smtClean="0">
                <a:solidFill>
                  <a:srgbClr val="FFFFFF"/>
                </a:solidFill>
                <a:latin typeface="Calibri"/>
                <a:cs typeface="Calibri"/>
              </a:rPr>
              <a:t>айра</a:t>
            </a:r>
            <a:r>
              <a:rPr lang="ru-RU" sz="31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3100" spc="35" dirty="0" err="1" smtClean="0">
                <a:solidFill>
                  <a:srgbClr val="FFFFFF"/>
                </a:solidFill>
                <a:latin typeface="Calibri"/>
                <a:cs typeface="Calibri"/>
              </a:rPr>
              <a:t>мебошад</a:t>
            </a:r>
            <a:r>
              <a:rPr lang="ru-RU" sz="3100" spc="3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270"/>
              </a:lnSpc>
            </a:pPr>
            <a:fld id="{81D60167-4931-47E6-BA6A-407CBD079E47}" type="slidenum">
              <a:rPr spc="-25" dirty="0"/>
              <a:pPr marL="116205">
                <a:lnSpc>
                  <a:spcPts val="3270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999" y="458856"/>
            <a:ext cx="7827772" cy="6626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46200" cy="754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2266" y="6585284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92207" y="6557892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7260031" cy="404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955" y="3859225"/>
            <a:ext cx="7996555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100" b="1" spc="180" dirty="0">
                <a:solidFill>
                  <a:srgbClr val="1D1D1B"/>
                </a:solidFill>
                <a:latin typeface="Calibri"/>
                <a:cs typeface="Calibri"/>
              </a:rPr>
              <a:t>LOL </a:t>
            </a:r>
            <a:r>
              <a:rPr sz="31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лол</a:t>
            </a:r>
            <a:r>
              <a:rPr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ва ё</a:t>
            </a:r>
            <a:r>
              <a:rPr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25" dirty="0" err="1">
                <a:solidFill>
                  <a:srgbClr val="1D1D1B"/>
                </a:solidFill>
                <a:latin typeface="Calibri"/>
                <a:cs typeface="Calibri"/>
              </a:rPr>
              <a:t>эл</a:t>
            </a:r>
            <a:r>
              <a:rPr sz="3100" spc="25" dirty="0">
                <a:solidFill>
                  <a:srgbClr val="1D1D1B"/>
                </a:solidFill>
                <a:latin typeface="Calibri"/>
                <a:cs typeface="Calibri"/>
              </a:rPr>
              <a:t>-о-</a:t>
            </a:r>
            <a:r>
              <a:rPr sz="3100" spc="25" dirty="0" err="1">
                <a:solidFill>
                  <a:srgbClr val="1D1D1B"/>
                </a:solidFill>
                <a:latin typeface="Calibri"/>
                <a:cs typeface="Calibri"/>
              </a:rPr>
              <a:t>эл</a:t>
            </a:r>
            <a:r>
              <a:rPr sz="31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хонда мешавад </a:t>
            </a:r>
            <a:r>
              <a:rPr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31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от</a:t>
            </a:r>
            <a:r>
              <a:rPr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1D1D1B"/>
                </a:solidFill>
                <a:latin typeface="Calibri"/>
                <a:cs typeface="Calibri"/>
              </a:rPr>
              <a:t>англ.  </a:t>
            </a:r>
            <a:r>
              <a:rPr lang="en-US"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L</a:t>
            </a:r>
            <a:r>
              <a:rPr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aughing</a:t>
            </a:r>
            <a:r>
              <a:rPr lang="tg-Cyrl-TJ"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out</a:t>
            </a:r>
            <a:r>
              <a:rPr lang="tg-Cyrl-TJ"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loud </a:t>
            </a:r>
            <a:r>
              <a:rPr sz="3100" spc="290" dirty="0">
                <a:solidFill>
                  <a:srgbClr val="1D1D1B"/>
                </a:solidFill>
                <a:latin typeface="Calibri"/>
                <a:cs typeface="Calibri"/>
              </a:rPr>
              <a:t>—</a:t>
            </a:r>
            <a:r>
              <a:rPr sz="3100" spc="-4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баланд бо овоз хандидан</a:t>
            </a:r>
            <a:r>
              <a:rPr sz="3100" dirty="0" smtClean="0">
                <a:solidFill>
                  <a:srgbClr val="1D1D1B"/>
                </a:solidFill>
                <a:latin typeface="Calibri"/>
                <a:cs typeface="Calibri"/>
              </a:rPr>
              <a:t>; </a:t>
            </a:r>
            <a:r>
              <a:rPr lang="tg-Cyrl-TJ"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ё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55" y="5276545"/>
            <a:ext cx="9102090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0360">
              <a:lnSpc>
                <a:spcPct val="100000"/>
              </a:lnSpc>
            </a:pPr>
            <a:r>
              <a:rPr lang="tg-Cyrl-TJ" sz="3100" spc="25" dirty="0">
                <a:solidFill>
                  <a:srgbClr val="1D1D1B"/>
                </a:solidFill>
                <a:latin typeface="Calibri"/>
                <a:cs typeface="Calibri"/>
              </a:rPr>
              <a:t>ё</a:t>
            </a:r>
            <a:r>
              <a:rPr sz="3100" spc="-5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b="1" spc="120" dirty="0">
                <a:solidFill>
                  <a:srgbClr val="1D1D1B"/>
                </a:solidFill>
                <a:latin typeface="Calibri"/>
                <a:cs typeface="Calibri"/>
              </a:rPr>
              <a:t>lotsoflaughs</a:t>
            </a:r>
            <a:r>
              <a:rPr sz="310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290" dirty="0">
                <a:solidFill>
                  <a:srgbClr val="1D1D1B"/>
                </a:solidFill>
                <a:latin typeface="Calibri"/>
                <a:cs typeface="Calibri"/>
              </a:rPr>
              <a:t>—</a:t>
            </a:r>
            <a:r>
              <a:rPr sz="31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хандаи бисёр</a:t>
            </a:r>
            <a:r>
              <a:rPr sz="3100" dirty="0" smtClean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r>
              <a:rPr sz="3100" spc="-5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290" dirty="0" smtClean="0">
                <a:solidFill>
                  <a:srgbClr val="1D1D1B"/>
                </a:solidFill>
                <a:latin typeface="Calibri"/>
                <a:cs typeface="Calibri"/>
              </a:rPr>
              <a:t>—</a:t>
            </a:r>
            <a:r>
              <a:rPr sz="3100" spc="10" dirty="0" err="1" smtClean="0">
                <a:solidFill>
                  <a:srgbClr val="1D1D1B"/>
                </a:solidFill>
                <a:latin typeface="Calibri"/>
                <a:cs typeface="Calibri"/>
              </a:rPr>
              <a:t>акроним</a:t>
            </a:r>
            <a:r>
              <a:rPr sz="3100" spc="10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3100" spc="-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100" spc="-15" dirty="0">
                <a:solidFill>
                  <a:srgbClr val="1D1D1B"/>
                </a:solidFill>
                <a:latin typeface="Calibri"/>
                <a:cs typeface="Calibri"/>
              </a:rPr>
              <a:t>интернет-мем.</a:t>
            </a:r>
            <a:endParaRPr sz="3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tg-Cyrl-TJ" sz="3100" spc="-30" dirty="0" smtClean="0">
                <a:solidFill>
                  <a:srgbClr val="1D1D1B"/>
                </a:solidFill>
                <a:latin typeface="Calibri"/>
                <a:cs typeface="Calibri"/>
              </a:rPr>
              <a:t>Ин т</a:t>
            </a:r>
            <a:r>
              <a:rPr sz="3100" spc="-30" dirty="0" err="1" smtClean="0">
                <a:solidFill>
                  <a:srgbClr val="1D1D1B"/>
                </a:solidFill>
                <a:latin typeface="Calibri"/>
                <a:cs typeface="Calibri"/>
              </a:rPr>
              <a:t>ермин</a:t>
            </a:r>
            <a:r>
              <a:rPr sz="3100" spc="-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100" spc="40" dirty="0" smtClean="0">
                <a:solidFill>
                  <a:srgbClr val="1D1D1B"/>
                </a:solidFill>
                <a:latin typeface="Calibri"/>
                <a:cs typeface="Calibri"/>
              </a:rPr>
              <a:t>дар муоширати шабакавӣ </a:t>
            </a:r>
            <a:r>
              <a:rPr lang="tg-Cyrl-TJ" sz="3100" spc="5" dirty="0" smtClean="0">
                <a:solidFill>
                  <a:srgbClr val="1D1D1B"/>
                </a:solidFill>
                <a:latin typeface="Calibri"/>
                <a:cs typeface="Calibri"/>
              </a:rPr>
              <a:t>барои ишораи ханда дар шакли хаттӣ истифода мешавад</a:t>
            </a:r>
            <a:r>
              <a:rPr sz="310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5002"/>
            <a:ext cx="10692003" cy="712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40" dirty="0" smtClean="0">
                <a:solidFill>
                  <a:srgbClr val="4D4B72"/>
                </a:solidFill>
              </a:rPr>
              <a:t>Барои чӣ мо чунин мешавем</a:t>
            </a:r>
            <a:r>
              <a:rPr spc="105" dirty="0" smtClean="0">
                <a:solidFill>
                  <a:srgbClr val="4D4B72"/>
                </a:solidFill>
              </a:rPr>
              <a:t>?</a:t>
            </a:r>
            <a:endParaRPr spc="105" dirty="0">
              <a:solidFill>
                <a:srgbClr val="4D4B7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6805" y="6575488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86759" y="6541745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4D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5192" y="207742"/>
            <a:ext cx="1012913" cy="665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0874" y="172059"/>
            <a:ext cx="1071511" cy="64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506</Words>
  <Application>Microsoft Office PowerPoint</Application>
  <PresentationFormat>Произвольный</PresentationFormat>
  <Paragraphs>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Дарси  № 3</vt:lpstr>
      <vt:lpstr>Ҳар дақиқа дар интернет чӣ рӯй медиҳад?</vt:lpstr>
      <vt:lpstr>Фастфуди иттилоотӣ</vt:lpstr>
      <vt:lpstr>Слайд 4</vt:lpstr>
      <vt:lpstr>Мемҳо</vt:lpstr>
      <vt:lpstr>Мем</vt:lpstr>
      <vt:lpstr>Слайд 7</vt:lpstr>
      <vt:lpstr>Слайд 8</vt:lpstr>
      <vt:lpstr>Барои чӣ мо чунин мешавем?</vt:lpstr>
      <vt:lpstr>Чаро истифодаи баризофаи иттилоот зараровар аст?</vt:lpstr>
      <vt:lpstr>Слайд 11</vt:lpstr>
      <vt:lpstr>Фейк</vt:lpstr>
      <vt:lpstr>Слайд 13</vt:lpstr>
      <vt:lpstr>Слайд 14</vt:lpstr>
      <vt:lpstr>Слайд 15</vt:lpstr>
      <vt:lpstr>Слайд 16</vt:lpstr>
      <vt:lpstr>Фейк дар телевизион низ мешавад:</vt:lpstr>
      <vt:lpstr>Слайд 18</vt:lpstr>
      <vt:lpstr>Слайд 19</vt:lpstr>
      <vt:lpstr>Хулосаҳо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3</dc:title>
  <dc:creator>Robiya Majidova</dc:creator>
  <cp:lastModifiedBy>user</cp:lastModifiedBy>
  <cp:revision>10</cp:revision>
  <dcterms:created xsi:type="dcterms:W3CDTF">2017-09-11T07:46:56Z</dcterms:created>
  <dcterms:modified xsi:type="dcterms:W3CDTF">2018-10-30T08:35:43Z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2017-09-09T00:00:00Z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2017-09-11T00:00:00Z</vt:filetime>
  </property>
</Properties>
</file>