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0693400" cy="7562850"/>
  <p:notesSz cx="10693400" cy="75628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6" d="100"/>
          <a:sy n="66" d="100"/>
        </p:scale>
        <p:origin x="-1608" y="-312"/>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10/31/2018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100" b="0" i="0">
                <a:solidFill>
                  <a:srgbClr val="1D1D1B"/>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10/31/2018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Calibri"/>
                <a:cs typeface="Calibri"/>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10/31/2018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10/31/2018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10/31/2018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333375"/>
            <a:ext cx="9804400" cy="2192655"/>
          </a:xfrm>
          <a:prstGeom prst="rect">
            <a:avLst/>
          </a:prstGeom>
        </p:spPr>
        <p:txBody>
          <a:bodyPr wrap="square" lIns="0" tIns="0" rIns="0" bIns="0">
            <a:spAutoFit/>
          </a:bodyPr>
          <a:lstStyle>
            <a:lvl1pPr>
              <a:defRPr sz="3900" b="1" i="0">
                <a:solidFill>
                  <a:schemeClr val="bg1"/>
                </a:solidFill>
                <a:latin typeface="Calibri"/>
                <a:cs typeface="Calibri"/>
              </a:defRPr>
            </a:lvl1pPr>
          </a:lstStyle>
          <a:p>
            <a:endParaRPr/>
          </a:p>
        </p:txBody>
      </p:sp>
      <p:sp>
        <p:nvSpPr>
          <p:cNvPr id="3" name="Holder 3"/>
          <p:cNvSpPr>
            <a:spLocks noGrp="1"/>
          </p:cNvSpPr>
          <p:nvPr>
            <p:ph type="body" idx="1"/>
          </p:nvPr>
        </p:nvSpPr>
        <p:spPr>
          <a:xfrm>
            <a:off x="444500" y="1303350"/>
            <a:ext cx="6512559" cy="1889760"/>
          </a:xfrm>
          <a:prstGeom prst="rect">
            <a:avLst/>
          </a:prstGeom>
        </p:spPr>
        <p:txBody>
          <a:bodyPr wrap="square" lIns="0" tIns="0" rIns="0" bIns="0">
            <a:spAutoFit/>
          </a:bodyPr>
          <a:lstStyle>
            <a:lvl1pPr>
              <a:defRPr sz="3100" b="0" i="0">
                <a:solidFill>
                  <a:srgbClr val="1D1D1B"/>
                </a:solidFill>
                <a:latin typeface="Calibri"/>
                <a:cs typeface="Calibri"/>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10/31/2018</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image" Target="../media/image43.jpeg"/><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42887" y="0"/>
            <a:ext cx="9857740" cy="7120255"/>
          </a:xfrm>
          <a:custGeom>
            <a:avLst/>
            <a:gdLst/>
            <a:ahLst/>
            <a:cxnLst/>
            <a:rect l="l" t="t" r="r" b="b"/>
            <a:pathLst>
              <a:path w="9857740" h="7120255">
                <a:moveTo>
                  <a:pt x="0" y="0"/>
                </a:moveTo>
                <a:lnTo>
                  <a:pt x="9857232" y="0"/>
                </a:lnTo>
                <a:lnTo>
                  <a:pt x="9857232" y="7120025"/>
                </a:lnTo>
                <a:lnTo>
                  <a:pt x="0" y="7120025"/>
                </a:lnTo>
                <a:lnTo>
                  <a:pt x="0" y="0"/>
                </a:lnTo>
                <a:close/>
              </a:path>
            </a:pathLst>
          </a:custGeom>
          <a:solidFill>
            <a:srgbClr val="1D1D1B">
              <a:alpha val="50000"/>
            </a:srgbClr>
          </a:solidFill>
        </p:spPr>
        <p:txBody>
          <a:bodyPr wrap="square" lIns="0" tIns="0" rIns="0" bIns="0" rtlCol="0"/>
          <a:lstStyle/>
          <a:p>
            <a:endParaRPr/>
          </a:p>
        </p:txBody>
      </p:sp>
      <p:sp>
        <p:nvSpPr>
          <p:cNvPr id="4" name="object 4"/>
          <p:cNvSpPr/>
          <p:nvPr/>
        </p:nvSpPr>
        <p:spPr>
          <a:xfrm>
            <a:off x="457194" y="0"/>
            <a:ext cx="9777730" cy="4010025"/>
          </a:xfrm>
          <a:custGeom>
            <a:avLst/>
            <a:gdLst/>
            <a:ahLst/>
            <a:cxnLst/>
            <a:rect l="l" t="t" r="r" b="b"/>
            <a:pathLst>
              <a:path w="9777730" h="5882640">
                <a:moveTo>
                  <a:pt x="9777116" y="0"/>
                </a:moveTo>
                <a:lnTo>
                  <a:pt x="486" y="0"/>
                </a:lnTo>
                <a:lnTo>
                  <a:pt x="0" y="18008"/>
                </a:lnTo>
                <a:lnTo>
                  <a:pt x="0" y="5738113"/>
                </a:lnTo>
                <a:lnTo>
                  <a:pt x="2250" y="5821366"/>
                </a:lnTo>
                <a:lnTo>
                  <a:pt x="18000" y="5864118"/>
                </a:lnTo>
                <a:lnTo>
                  <a:pt x="60752" y="5879868"/>
                </a:lnTo>
                <a:lnTo>
                  <a:pt x="144005" y="5882119"/>
                </a:lnTo>
                <a:lnTo>
                  <a:pt x="9633610" y="5882119"/>
                </a:lnTo>
                <a:lnTo>
                  <a:pt x="9716856" y="5879868"/>
                </a:lnTo>
                <a:lnTo>
                  <a:pt x="9759603" y="5864118"/>
                </a:lnTo>
                <a:lnTo>
                  <a:pt x="9775353" y="5821366"/>
                </a:lnTo>
                <a:lnTo>
                  <a:pt x="9777603" y="5738113"/>
                </a:lnTo>
                <a:lnTo>
                  <a:pt x="9777603" y="18008"/>
                </a:lnTo>
                <a:lnTo>
                  <a:pt x="9777116" y="0"/>
                </a:lnTo>
                <a:close/>
              </a:path>
            </a:pathLst>
          </a:custGeom>
          <a:solidFill>
            <a:srgbClr val="E63582">
              <a:alpha val="81000"/>
            </a:srgbClr>
          </a:solidFill>
        </p:spPr>
        <p:txBody>
          <a:bodyPr wrap="square" lIns="0" tIns="0" rIns="0" bIns="0" rtlCol="0"/>
          <a:lstStyle/>
          <a:p>
            <a:endParaRPr/>
          </a:p>
        </p:txBody>
      </p:sp>
      <p:sp>
        <p:nvSpPr>
          <p:cNvPr id="5" name="object 5"/>
          <p:cNvSpPr/>
          <p:nvPr/>
        </p:nvSpPr>
        <p:spPr>
          <a:xfrm>
            <a:off x="469900" y="4010025"/>
            <a:ext cx="9706610" cy="1212850"/>
          </a:xfrm>
          <a:custGeom>
            <a:avLst/>
            <a:gdLst/>
            <a:ahLst/>
            <a:cxnLst/>
            <a:rect l="l" t="t" r="r" b="b"/>
            <a:pathLst>
              <a:path w="9706610" h="1212850">
                <a:moveTo>
                  <a:pt x="9598058" y="0"/>
                </a:moveTo>
                <a:lnTo>
                  <a:pt x="108542" y="0"/>
                </a:lnTo>
                <a:lnTo>
                  <a:pt x="27471" y="545"/>
                </a:lnTo>
                <a:lnTo>
                  <a:pt x="0" y="4364"/>
                </a:lnTo>
                <a:lnTo>
                  <a:pt x="25722" y="14728"/>
                </a:lnTo>
                <a:lnTo>
                  <a:pt x="4713587" y="1186586"/>
                </a:lnTo>
                <a:lnTo>
                  <a:pt x="4796541" y="1206224"/>
                </a:lnTo>
                <a:lnTo>
                  <a:pt x="4853298" y="1212770"/>
                </a:lnTo>
                <a:lnTo>
                  <a:pt x="4910053" y="1206224"/>
                </a:lnTo>
                <a:lnTo>
                  <a:pt x="4993000" y="1186586"/>
                </a:lnTo>
                <a:lnTo>
                  <a:pt x="9680865" y="14728"/>
                </a:lnTo>
                <a:lnTo>
                  <a:pt x="9706589" y="4364"/>
                </a:lnTo>
                <a:lnTo>
                  <a:pt x="9679121" y="545"/>
                </a:lnTo>
                <a:lnTo>
                  <a:pt x="9598058" y="0"/>
                </a:lnTo>
                <a:close/>
              </a:path>
            </a:pathLst>
          </a:custGeom>
          <a:solidFill>
            <a:srgbClr val="E63582">
              <a:alpha val="62000"/>
            </a:srgbClr>
          </a:solidFill>
        </p:spPr>
        <p:txBody>
          <a:bodyPr wrap="square" lIns="0" tIns="0" rIns="0" bIns="0" rtlCol="0"/>
          <a:lstStyle/>
          <a:p>
            <a:endParaRPr/>
          </a:p>
        </p:txBody>
      </p:sp>
      <p:sp>
        <p:nvSpPr>
          <p:cNvPr id="6" name="object 6"/>
          <p:cNvSpPr txBox="1">
            <a:spLocks noGrp="1"/>
          </p:cNvSpPr>
          <p:nvPr>
            <p:ph type="title"/>
          </p:nvPr>
        </p:nvSpPr>
        <p:spPr>
          <a:xfrm>
            <a:off x="4101896" y="279400"/>
            <a:ext cx="2495550" cy="861774"/>
          </a:xfrm>
          <a:prstGeom prst="rect">
            <a:avLst/>
          </a:prstGeom>
        </p:spPr>
        <p:txBody>
          <a:bodyPr vert="horz" wrap="square" lIns="0" tIns="0" rIns="0" bIns="0" rtlCol="0">
            <a:spAutoFit/>
          </a:bodyPr>
          <a:lstStyle/>
          <a:p>
            <a:pPr marL="12700">
              <a:lnSpc>
                <a:spcPct val="100000"/>
              </a:lnSpc>
            </a:pPr>
            <a:r>
              <a:rPr lang="ru-RU" sz="5600" dirty="0" smtClean="0"/>
              <a:t>4-</a:t>
            </a:r>
            <a:r>
              <a:rPr lang="kk-KZ" sz="5600" dirty="0" smtClean="0"/>
              <a:t>сабақ</a:t>
            </a:r>
            <a:endParaRPr sz="5600"/>
          </a:p>
        </p:txBody>
      </p:sp>
      <p:sp>
        <p:nvSpPr>
          <p:cNvPr id="7" name="object 7"/>
          <p:cNvSpPr txBox="1"/>
          <p:nvPr/>
        </p:nvSpPr>
        <p:spPr>
          <a:xfrm>
            <a:off x="393700" y="4086225"/>
            <a:ext cx="9850120" cy="1776897"/>
          </a:xfrm>
          <a:prstGeom prst="rect">
            <a:avLst/>
          </a:prstGeom>
          <a:effectLst>
            <a:outerShdw blurRad="50800" dist="50800" dir="5400000" algn="ctr" rotWithShape="0">
              <a:srgbClr val="000000">
                <a:alpha val="33000"/>
              </a:srgbClr>
            </a:outerShdw>
          </a:effectLst>
        </p:spPr>
        <p:txBody>
          <a:bodyPr vert="horz" wrap="square" lIns="0" tIns="0" rIns="0" bIns="0" rtlCol="0">
            <a:spAutoFit/>
          </a:bodyPr>
          <a:lstStyle/>
          <a:p>
            <a:pPr marR="5715" algn="ctr">
              <a:lnSpc>
                <a:spcPts val="5440"/>
              </a:lnSpc>
            </a:pPr>
            <a:r>
              <a:rPr lang="kk-KZ" sz="5800" b="1" dirty="0" smtClean="0">
                <a:solidFill>
                  <a:schemeClr val="bg1"/>
                </a:solidFill>
              </a:rPr>
              <a:t>ТАҚЫРЫП:</a:t>
            </a:r>
            <a:endParaRPr sz="5800" b="1">
              <a:solidFill>
                <a:schemeClr val="bg1"/>
              </a:solidFill>
            </a:endParaRPr>
          </a:p>
          <a:p>
            <a:pPr marL="12700" marR="5080" algn="ctr">
              <a:lnSpc>
                <a:spcPts val="7900"/>
              </a:lnSpc>
              <a:spcBef>
                <a:spcPts val="1040"/>
              </a:spcBef>
            </a:pPr>
            <a:r>
              <a:rPr lang="kk-KZ" sz="5800" b="1" dirty="0" smtClean="0">
                <a:solidFill>
                  <a:schemeClr val="bg1"/>
                </a:solidFill>
              </a:rPr>
              <a:t>АҚПАРАТТЫҢ  АДАМҒА ӘСЕРІ</a:t>
            </a:r>
            <a:endParaRPr sz="5800" b="1">
              <a:solidFill>
                <a:schemeClr val="bg1"/>
              </a:solidFill>
            </a:endParaRPr>
          </a:p>
        </p:txBody>
      </p:sp>
      <p:sp>
        <p:nvSpPr>
          <p:cNvPr id="8" name="object 8"/>
          <p:cNvSpPr/>
          <p:nvPr/>
        </p:nvSpPr>
        <p:spPr>
          <a:xfrm>
            <a:off x="2140140" y="1347038"/>
            <a:ext cx="3225431" cy="226556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004447" y="1262100"/>
            <a:ext cx="3547414" cy="211830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013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74451" y="1193139"/>
            <a:ext cx="6958965" cy="897682"/>
          </a:xfrm>
          <a:prstGeom prst="rect">
            <a:avLst/>
          </a:prstGeom>
        </p:spPr>
        <p:txBody>
          <a:bodyPr vert="horz" wrap="square" lIns="0" tIns="0" rIns="0" bIns="0" rtlCol="0">
            <a:spAutoFit/>
          </a:bodyPr>
          <a:lstStyle/>
          <a:p>
            <a:pPr marL="12700" marR="5080">
              <a:lnSpc>
                <a:spcPts val="3450"/>
              </a:lnSpc>
              <a:tabLst>
                <a:tab pos="3223895" algn="l"/>
              </a:tabLst>
            </a:pPr>
            <a:r>
              <a:rPr lang="kk-KZ" sz="3600" dirty="0" smtClean="0">
                <a:solidFill>
                  <a:srgbClr val="FF33CC"/>
                </a:solidFill>
              </a:rPr>
              <a:t>Тіс щеткасына қанша тіс пастасын жағасыз?</a:t>
            </a:r>
            <a:endParaRPr sz="3550">
              <a:solidFill>
                <a:srgbClr val="FF33CC"/>
              </a:solidFill>
            </a:endParaRPr>
          </a:p>
        </p:txBody>
      </p:sp>
      <p:sp>
        <p:nvSpPr>
          <p:cNvPr id="4" name="object 4"/>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5" name="object 5"/>
          <p:cNvSpPr txBox="1"/>
          <p:nvPr/>
        </p:nvSpPr>
        <p:spPr>
          <a:xfrm>
            <a:off x="9795408" y="6587414"/>
            <a:ext cx="391160" cy="509905"/>
          </a:xfrm>
          <a:prstGeom prst="rect">
            <a:avLst/>
          </a:prstGeom>
        </p:spPr>
        <p:txBody>
          <a:bodyPr vert="horz" wrap="square" lIns="0" tIns="0" rIns="0" bIns="0" rtlCol="0">
            <a:spAutoFit/>
          </a:bodyPr>
          <a:lstStyle/>
          <a:p>
            <a:pPr marL="12700">
              <a:lnSpc>
                <a:spcPct val="100000"/>
              </a:lnSpc>
            </a:pPr>
            <a:r>
              <a:rPr sz="3200" b="1" spc="-345" dirty="0">
                <a:solidFill>
                  <a:srgbClr val="FFFFFF"/>
                </a:solidFill>
                <a:latin typeface="Arial"/>
                <a:cs typeface="Arial"/>
              </a:rPr>
              <a:t>10</a:t>
            </a:r>
            <a:endParaRPr sz="3200">
              <a:latin typeface="Arial"/>
              <a:cs typeface="Arial"/>
            </a:endParaRPr>
          </a:p>
        </p:txBody>
      </p:sp>
      <p:sp>
        <p:nvSpPr>
          <p:cNvPr id="6" name="object 6"/>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7" name="object 7"/>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512011"/>
            <a:ext cx="10692003" cy="6047994"/>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body" idx="1"/>
          </p:nvPr>
        </p:nvSpPr>
        <p:spPr>
          <a:xfrm>
            <a:off x="444500" y="1303350"/>
            <a:ext cx="6512559" cy="2385268"/>
          </a:xfrm>
          <a:prstGeom prst="rect">
            <a:avLst/>
          </a:prstGeom>
        </p:spPr>
        <p:txBody>
          <a:bodyPr vert="horz" wrap="square" lIns="0" tIns="0" rIns="0" bIns="0" rtlCol="0">
            <a:spAutoFit/>
          </a:bodyPr>
          <a:lstStyle/>
          <a:p>
            <a:r>
              <a:rPr lang="kk-KZ" dirty="0" smtClean="0"/>
              <a:t>Дәрігерлер тіс пастасының аз ғана бөлігімен, бір түйіршікпен жууға кеңес береді. Тісті тазалағанға ол жеткілікті екен, осылайша сіз тіс пастасының шығынын үш есе азайтасыз. </a:t>
            </a:r>
            <a:endParaRPr lang="ru-RU" dirty="0"/>
          </a:p>
        </p:txBody>
      </p:sp>
      <p:sp>
        <p:nvSpPr>
          <p:cNvPr id="5" name="object 5"/>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6" name="object 6"/>
          <p:cNvSpPr txBox="1"/>
          <p:nvPr/>
        </p:nvSpPr>
        <p:spPr>
          <a:xfrm>
            <a:off x="9795408" y="6587414"/>
            <a:ext cx="391160" cy="509905"/>
          </a:xfrm>
          <a:prstGeom prst="rect">
            <a:avLst/>
          </a:prstGeom>
        </p:spPr>
        <p:txBody>
          <a:bodyPr vert="horz" wrap="square" lIns="0" tIns="0" rIns="0" bIns="0" rtlCol="0">
            <a:spAutoFit/>
          </a:bodyPr>
          <a:lstStyle/>
          <a:p>
            <a:pPr marL="12700">
              <a:lnSpc>
                <a:spcPct val="100000"/>
              </a:lnSpc>
            </a:pPr>
            <a:r>
              <a:rPr sz="3200" b="1" spc="-345" dirty="0">
                <a:solidFill>
                  <a:srgbClr val="FFFFFF"/>
                </a:solidFill>
                <a:latin typeface="Arial"/>
                <a:cs typeface="Arial"/>
              </a:rPr>
              <a:t>11</a:t>
            </a:r>
            <a:endParaRPr sz="3200">
              <a:latin typeface="Arial"/>
              <a:cs typeface="Arial"/>
            </a:endParaRPr>
          </a:p>
        </p:txBody>
      </p:sp>
      <p:sp>
        <p:nvSpPr>
          <p:cNvPr id="7" name="object 7"/>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8" name="object 8"/>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
        <p:nvSpPr>
          <p:cNvPr id="10" name="Заголовок 9"/>
          <p:cNvSpPr>
            <a:spLocks noGrp="1"/>
          </p:cNvSpPr>
          <p:nvPr>
            <p:ph type="title"/>
          </p:nvPr>
        </p:nvSpPr>
        <p:spPr/>
        <p:txBody>
          <a:bodyPr/>
          <a:lstStyle/>
          <a:p>
            <a:endParaRPr lang="ru-R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355600"/>
            <a:ext cx="9800590" cy="2954655"/>
          </a:xfrm>
          <a:prstGeom prst="rect">
            <a:avLst/>
          </a:prstGeom>
        </p:spPr>
        <p:txBody>
          <a:bodyPr vert="horz" wrap="square" lIns="0" tIns="0" rIns="0" bIns="0" rtlCol="0">
            <a:spAutoFit/>
          </a:bodyPr>
          <a:lstStyle/>
          <a:p>
            <a:r>
              <a:rPr lang="kk-KZ" sz="3200" b="1" dirty="0" smtClean="0"/>
              <a:t>Жарнама бізді қалай сендіреді, көзқарасымызды қалай қалыптастырады?</a:t>
            </a:r>
            <a:endParaRPr lang="ru-RU" sz="3200" b="1" dirty="0" smtClean="0"/>
          </a:p>
          <a:p>
            <a:pPr lvl="0">
              <a:buFont typeface="Arial" pitchFamily="34" charset="0"/>
              <a:buChar char="•"/>
            </a:pPr>
            <a:r>
              <a:rPr lang="kk-KZ" sz="3200" dirty="0" smtClean="0"/>
              <a:t>  Қазіргі таңда мерекелік дастарханда кока кола бөтелкесі міндетті түрде болу керек деген пікір қалыптасқан.</a:t>
            </a:r>
            <a:endParaRPr lang="ru-RU" sz="3200" dirty="0" smtClean="0"/>
          </a:p>
          <a:p>
            <a:pPr>
              <a:buFont typeface="Arial" pitchFamily="34" charset="0"/>
              <a:buChar char="•"/>
            </a:pPr>
            <a:r>
              <a:rPr lang="kk-KZ" sz="3200" dirty="0" smtClean="0"/>
              <a:t>  Немесе сағыздың екеуін бірдей шайнау керек. </a:t>
            </a:r>
            <a:endParaRPr sz="3200">
              <a:latin typeface="Calibri"/>
              <a:cs typeface="Calibri"/>
            </a:endParaRPr>
          </a:p>
        </p:txBody>
      </p:sp>
      <p:sp>
        <p:nvSpPr>
          <p:cNvPr id="3" name="object 3"/>
          <p:cNvSpPr/>
          <p:nvPr/>
        </p:nvSpPr>
        <p:spPr>
          <a:xfrm>
            <a:off x="424738" y="4031602"/>
            <a:ext cx="5971540" cy="3164205"/>
          </a:xfrm>
          <a:custGeom>
            <a:avLst/>
            <a:gdLst/>
            <a:ahLst/>
            <a:cxnLst/>
            <a:rect l="l" t="t" r="r" b="b"/>
            <a:pathLst>
              <a:path w="5971540" h="3164204">
                <a:moveTo>
                  <a:pt x="0" y="0"/>
                </a:moveTo>
                <a:lnTo>
                  <a:pt x="5971032" y="0"/>
                </a:lnTo>
                <a:lnTo>
                  <a:pt x="5971032" y="3163824"/>
                </a:lnTo>
                <a:lnTo>
                  <a:pt x="0" y="3163824"/>
                </a:lnTo>
                <a:lnTo>
                  <a:pt x="0" y="0"/>
                </a:lnTo>
                <a:close/>
              </a:path>
            </a:pathLst>
          </a:custGeom>
          <a:solidFill>
            <a:srgbClr val="1D1D1B">
              <a:alpha val="50000"/>
            </a:srgbClr>
          </a:solidFill>
        </p:spPr>
        <p:txBody>
          <a:bodyPr wrap="square" lIns="0" tIns="0" rIns="0" bIns="0" rtlCol="0"/>
          <a:lstStyle/>
          <a:p>
            <a:endParaRPr/>
          </a:p>
        </p:txBody>
      </p:sp>
      <p:sp>
        <p:nvSpPr>
          <p:cNvPr id="4" name="object 4"/>
          <p:cNvSpPr/>
          <p:nvPr/>
        </p:nvSpPr>
        <p:spPr>
          <a:xfrm>
            <a:off x="457200" y="4064056"/>
            <a:ext cx="5842800" cy="303733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7200" y="4064063"/>
            <a:ext cx="5843270" cy="3037840"/>
          </a:xfrm>
          <a:custGeom>
            <a:avLst/>
            <a:gdLst/>
            <a:ahLst/>
            <a:cxnLst/>
            <a:rect l="l" t="t" r="r" b="b"/>
            <a:pathLst>
              <a:path w="5843270" h="3037840">
                <a:moveTo>
                  <a:pt x="0" y="3037344"/>
                </a:moveTo>
                <a:lnTo>
                  <a:pt x="5842800" y="3037344"/>
                </a:lnTo>
                <a:lnTo>
                  <a:pt x="5842800" y="0"/>
                </a:lnTo>
                <a:lnTo>
                  <a:pt x="0" y="0"/>
                </a:lnTo>
                <a:lnTo>
                  <a:pt x="0" y="3037344"/>
                </a:lnTo>
                <a:close/>
              </a:path>
            </a:pathLst>
          </a:custGeom>
          <a:ln w="25400">
            <a:solidFill>
              <a:srgbClr val="FFFFFF"/>
            </a:solidFill>
          </a:ln>
        </p:spPr>
        <p:txBody>
          <a:bodyPr wrap="square" lIns="0" tIns="0" rIns="0" bIns="0" rtlCol="0"/>
          <a:lstStyle/>
          <a:p>
            <a:endParaRPr/>
          </a:p>
        </p:txBody>
      </p:sp>
      <p:sp>
        <p:nvSpPr>
          <p:cNvPr id="6" name="object 6"/>
          <p:cNvSpPr/>
          <p:nvPr/>
        </p:nvSpPr>
        <p:spPr>
          <a:xfrm>
            <a:off x="6420561" y="4031627"/>
            <a:ext cx="3909060" cy="3164205"/>
          </a:xfrm>
          <a:custGeom>
            <a:avLst/>
            <a:gdLst/>
            <a:ahLst/>
            <a:cxnLst/>
            <a:rect l="l" t="t" r="r" b="b"/>
            <a:pathLst>
              <a:path w="3909059" h="3164204">
                <a:moveTo>
                  <a:pt x="0" y="0"/>
                </a:moveTo>
                <a:lnTo>
                  <a:pt x="3909060" y="0"/>
                </a:lnTo>
                <a:lnTo>
                  <a:pt x="3909060" y="3163824"/>
                </a:lnTo>
                <a:lnTo>
                  <a:pt x="0" y="3163824"/>
                </a:lnTo>
                <a:lnTo>
                  <a:pt x="0" y="0"/>
                </a:lnTo>
                <a:close/>
              </a:path>
            </a:pathLst>
          </a:custGeom>
          <a:solidFill>
            <a:srgbClr val="1D1D1B">
              <a:alpha val="50000"/>
            </a:srgbClr>
          </a:solidFill>
        </p:spPr>
        <p:txBody>
          <a:bodyPr wrap="square" lIns="0" tIns="0" rIns="0" bIns="0" rtlCol="0"/>
          <a:lstStyle/>
          <a:p>
            <a:endParaRPr/>
          </a:p>
        </p:txBody>
      </p:sp>
      <p:sp>
        <p:nvSpPr>
          <p:cNvPr id="7" name="object 7"/>
          <p:cNvSpPr/>
          <p:nvPr/>
        </p:nvSpPr>
        <p:spPr>
          <a:xfrm>
            <a:off x="6452996" y="4064068"/>
            <a:ext cx="3781793" cy="303732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452996" y="4064063"/>
            <a:ext cx="3782060" cy="3037840"/>
          </a:xfrm>
          <a:custGeom>
            <a:avLst/>
            <a:gdLst/>
            <a:ahLst/>
            <a:cxnLst/>
            <a:rect l="l" t="t" r="r" b="b"/>
            <a:pathLst>
              <a:path w="3782059" h="3037840">
                <a:moveTo>
                  <a:pt x="0" y="3037344"/>
                </a:moveTo>
                <a:lnTo>
                  <a:pt x="3781805" y="3037344"/>
                </a:lnTo>
                <a:lnTo>
                  <a:pt x="3781805" y="0"/>
                </a:lnTo>
                <a:lnTo>
                  <a:pt x="0" y="0"/>
                </a:lnTo>
                <a:lnTo>
                  <a:pt x="0" y="3037344"/>
                </a:lnTo>
                <a:close/>
              </a:path>
            </a:pathLst>
          </a:custGeom>
          <a:ln w="25400">
            <a:solidFill>
              <a:srgbClr val="FFFFFF"/>
            </a:solidFill>
          </a:ln>
        </p:spPr>
        <p:txBody>
          <a:bodyPr wrap="square" lIns="0" tIns="0" rIns="0" bIns="0" rtlCol="0"/>
          <a:lstStyle/>
          <a:p>
            <a:endParaRPr/>
          </a:p>
        </p:txBody>
      </p:sp>
      <p:sp>
        <p:nvSpPr>
          <p:cNvPr id="9" name="object 9"/>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0" name="object 10"/>
          <p:cNvSpPr/>
          <p:nvPr/>
        </p:nvSpPr>
        <p:spPr>
          <a:xfrm>
            <a:off x="8545500" y="171552"/>
            <a:ext cx="1045845" cy="73460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474251" y="144005"/>
            <a:ext cx="1150250" cy="68686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4500" y="341625"/>
            <a:ext cx="4368800" cy="2220095"/>
          </a:xfrm>
          <a:prstGeom prst="rect">
            <a:avLst/>
          </a:prstGeom>
        </p:spPr>
        <p:txBody>
          <a:bodyPr vert="horz" wrap="square" lIns="0" tIns="0" rIns="0" bIns="0" rtlCol="0">
            <a:spAutoFit/>
          </a:bodyPr>
          <a:lstStyle/>
          <a:p>
            <a:pPr marL="12700" marR="5080">
              <a:lnSpc>
                <a:spcPct val="100699"/>
              </a:lnSpc>
            </a:pPr>
            <a:r>
              <a:rPr lang="kk-KZ" sz="3600" dirty="0" smtClean="0">
                <a:solidFill>
                  <a:srgbClr val="FF33CC"/>
                </a:solidFill>
              </a:rPr>
              <a:t>Сіздің ойыңызша, бұл қандай мақсатпен жасалады?</a:t>
            </a:r>
            <a:endParaRPr sz="3600">
              <a:solidFill>
                <a:srgbClr val="FF33CC"/>
              </a:solidFill>
            </a:endParaRPr>
          </a:p>
        </p:txBody>
      </p:sp>
      <p:sp>
        <p:nvSpPr>
          <p:cNvPr id="4" name="object 4"/>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5" name="object 5"/>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0187" y="430187"/>
            <a:ext cx="5375275" cy="3127375"/>
          </a:xfrm>
          <a:custGeom>
            <a:avLst/>
            <a:gdLst/>
            <a:ahLst/>
            <a:cxnLst/>
            <a:rect l="l" t="t" r="r" b="b"/>
            <a:pathLst>
              <a:path w="5375275" h="3127375">
                <a:moveTo>
                  <a:pt x="0" y="3127248"/>
                </a:moveTo>
                <a:lnTo>
                  <a:pt x="5374792" y="3127248"/>
                </a:lnTo>
                <a:lnTo>
                  <a:pt x="5374792" y="0"/>
                </a:lnTo>
                <a:lnTo>
                  <a:pt x="0" y="0"/>
                </a:lnTo>
                <a:lnTo>
                  <a:pt x="0" y="3127248"/>
                </a:lnTo>
                <a:close/>
              </a:path>
            </a:pathLst>
          </a:custGeom>
          <a:solidFill>
            <a:srgbClr val="1D1D1B">
              <a:alpha val="50000"/>
            </a:srgbClr>
          </a:solidFill>
        </p:spPr>
        <p:txBody>
          <a:bodyPr wrap="square" lIns="0" tIns="0" rIns="0" bIns="0" rtlCol="0"/>
          <a:lstStyle/>
          <a:p>
            <a:endParaRPr/>
          </a:p>
        </p:txBody>
      </p:sp>
      <p:sp>
        <p:nvSpPr>
          <p:cNvPr id="3" name="object 3"/>
          <p:cNvSpPr/>
          <p:nvPr/>
        </p:nvSpPr>
        <p:spPr>
          <a:xfrm>
            <a:off x="457200" y="457212"/>
            <a:ext cx="5374792" cy="302524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7200" y="457212"/>
            <a:ext cx="5375275" cy="3025775"/>
          </a:xfrm>
          <a:custGeom>
            <a:avLst/>
            <a:gdLst/>
            <a:ahLst/>
            <a:cxnLst/>
            <a:rect l="l" t="t" r="r" b="b"/>
            <a:pathLst>
              <a:path w="5375275" h="3025775">
                <a:moveTo>
                  <a:pt x="0" y="3025241"/>
                </a:moveTo>
                <a:lnTo>
                  <a:pt x="5374805" y="3025241"/>
                </a:lnTo>
                <a:lnTo>
                  <a:pt x="5374805" y="0"/>
                </a:lnTo>
                <a:lnTo>
                  <a:pt x="0" y="0"/>
                </a:lnTo>
                <a:lnTo>
                  <a:pt x="0" y="3025241"/>
                </a:lnTo>
                <a:close/>
              </a:path>
            </a:pathLst>
          </a:custGeom>
          <a:ln w="25400">
            <a:solidFill>
              <a:srgbClr val="FFFFFF"/>
            </a:solidFill>
          </a:ln>
        </p:spPr>
        <p:txBody>
          <a:bodyPr wrap="square" lIns="0" tIns="0" rIns="0" bIns="0" rtlCol="0"/>
          <a:lstStyle/>
          <a:p>
            <a:endParaRPr/>
          </a:p>
        </p:txBody>
      </p:sp>
      <p:sp>
        <p:nvSpPr>
          <p:cNvPr id="5" name="object 5"/>
          <p:cNvSpPr/>
          <p:nvPr/>
        </p:nvSpPr>
        <p:spPr>
          <a:xfrm>
            <a:off x="5804979" y="430187"/>
            <a:ext cx="4508500" cy="3127375"/>
          </a:xfrm>
          <a:custGeom>
            <a:avLst/>
            <a:gdLst/>
            <a:ahLst/>
            <a:cxnLst/>
            <a:rect l="l" t="t" r="r" b="b"/>
            <a:pathLst>
              <a:path w="4508500" h="3127375">
                <a:moveTo>
                  <a:pt x="0" y="0"/>
                </a:moveTo>
                <a:lnTo>
                  <a:pt x="4507992" y="0"/>
                </a:lnTo>
                <a:lnTo>
                  <a:pt x="4507992" y="3127248"/>
                </a:lnTo>
                <a:lnTo>
                  <a:pt x="0" y="3127248"/>
                </a:lnTo>
                <a:lnTo>
                  <a:pt x="0" y="0"/>
                </a:lnTo>
                <a:close/>
              </a:path>
            </a:pathLst>
          </a:custGeom>
          <a:solidFill>
            <a:srgbClr val="1D1D1B">
              <a:alpha val="50000"/>
            </a:srgbClr>
          </a:solidFill>
        </p:spPr>
        <p:txBody>
          <a:bodyPr wrap="square" lIns="0" tIns="0" rIns="0" bIns="0" rtlCol="0"/>
          <a:lstStyle/>
          <a:p>
            <a:endParaRPr/>
          </a:p>
        </p:txBody>
      </p:sp>
      <p:sp>
        <p:nvSpPr>
          <p:cNvPr id="6" name="object 6"/>
          <p:cNvSpPr/>
          <p:nvPr/>
        </p:nvSpPr>
        <p:spPr>
          <a:xfrm>
            <a:off x="5835700" y="457212"/>
            <a:ext cx="4399102" cy="302524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832005" y="457212"/>
            <a:ext cx="4403090" cy="3025775"/>
          </a:xfrm>
          <a:custGeom>
            <a:avLst/>
            <a:gdLst/>
            <a:ahLst/>
            <a:cxnLst/>
            <a:rect l="l" t="t" r="r" b="b"/>
            <a:pathLst>
              <a:path w="4403090" h="3025775">
                <a:moveTo>
                  <a:pt x="0" y="3025241"/>
                </a:moveTo>
                <a:lnTo>
                  <a:pt x="4402797" y="3025241"/>
                </a:lnTo>
                <a:lnTo>
                  <a:pt x="4402797" y="0"/>
                </a:lnTo>
                <a:lnTo>
                  <a:pt x="0" y="0"/>
                </a:lnTo>
                <a:lnTo>
                  <a:pt x="0" y="3025241"/>
                </a:lnTo>
                <a:close/>
              </a:path>
            </a:pathLst>
          </a:custGeom>
          <a:ln w="25400">
            <a:solidFill>
              <a:srgbClr val="FFFFFF"/>
            </a:solidFill>
          </a:ln>
        </p:spPr>
        <p:txBody>
          <a:bodyPr wrap="square" lIns="0" tIns="0" rIns="0" bIns="0" rtlCol="0"/>
          <a:lstStyle/>
          <a:p>
            <a:endParaRPr/>
          </a:p>
        </p:txBody>
      </p:sp>
      <p:sp>
        <p:nvSpPr>
          <p:cNvPr id="8" name="object 8"/>
          <p:cNvSpPr/>
          <p:nvPr/>
        </p:nvSpPr>
        <p:spPr>
          <a:xfrm>
            <a:off x="430187" y="4050550"/>
            <a:ext cx="5375275" cy="3127375"/>
          </a:xfrm>
          <a:custGeom>
            <a:avLst/>
            <a:gdLst/>
            <a:ahLst/>
            <a:cxnLst/>
            <a:rect l="l" t="t" r="r" b="b"/>
            <a:pathLst>
              <a:path w="5375275" h="3127375">
                <a:moveTo>
                  <a:pt x="0" y="3127248"/>
                </a:moveTo>
                <a:lnTo>
                  <a:pt x="5374792" y="3127248"/>
                </a:lnTo>
                <a:lnTo>
                  <a:pt x="5374792" y="0"/>
                </a:lnTo>
                <a:lnTo>
                  <a:pt x="0" y="0"/>
                </a:lnTo>
                <a:lnTo>
                  <a:pt x="0" y="3127248"/>
                </a:lnTo>
                <a:close/>
              </a:path>
            </a:pathLst>
          </a:custGeom>
          <a:solidFill>
            <a:srgbClr val="1D1D1B">
              <a:alpha val="50000"/>
            </a:srgbClr>
          </a:solidFill>
        </p:spPr>
        <p:txBody>
          <a:bodyPr wrap="square" lIns="0" tIns="0" rIns="0" bIns="0" rtlCol="0"/>
          <a:lstStyle/>
          <a:p>
            <a:endParaRPr/>
          </a:p>
        </p:txBody>
      </p:sp>
      <p:sp>
        <p:nvSpPr>
          <p:cNvPr id="9" name="object 9"/>
          <p:cNvSpPr/>
          <p:nvPr/>
        </p:nvSpPr>
        <p:spPr>
          <a:xfrm>
            <a:off x="457200" y="4077563"/>
            <a:ext cx="5374792" cy="302524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57200" y="4077563"/>
            <a:ext cx="5375275" cy="3025775"/>
          </a:xfrm>
          <a:custGeom>
            <a:avLst/>
            <a:gdLst/>
            <a:ahLst/>
            <a:cxnLst/>
            <a:rect l="l" t="t" r="r" b="b"/>
            <a:pathLst>
              <a:path w="5375275" h="3025775">
                <a:moveTo>
                  <a:pt x="0" y="3025241"/>
                </a:moveTo>
                <a:lnTo>
                  <a:pt x="5374805" y="3025241"/>
                </a:lnTo>
                <a:lnTo>
                  <a:pt x="5374805" y="0"/>
                </a:lnTo>
                <a:lnTo>
                  <a:pt x="0" y="0"/>
                </a:lnTo>
                <a:lnTo>
                  <a:pt x="0" y="3025241"/>
                </a:lnTo>
                <a:close/>
              </a:path>
            </a:pathLst>
          </a:custGeom>
          <a:ln w="25400">
            <a:solidFill>
              <a:srgbClr val="FFFFFF"/>
            </a:solidFill>
          </a:ln>
        </p:spPr>
        <p:txBody>
          <a:bodyPr wrap="square" lIns="0" tIns="0" rIns="0" bIns="0" rtlCol="0"/>
          <a:lstStyle/>
          <a:p>
            <a:endParaRPr/>
          </a:p>
        </p:txBody>
      </p:sp>
      <p:sp>
        <p:nvSpPr>
          <p:cNvPr id="11" name="object 11"/>
          <p:cNvSpPr/>
          <p:nvPr/>
        </p:nvSpPr>
        <p:spPr>
          <a:xfrm>
            <a:off x="5804979" y="4050550"/>
            <a:ext cx="4508500" cy="3127375"/>
          </a:xfrm>
          <a:custGeom>
            <a:avLst/>
            <a:gdLst/>
            <a:ahLst/>
            <a:cxnLst/>
            <a:rect l="l" t="t" r="r" b="b"/>
            <a:pathLst>
              <a:path w="4508500" h="3127375">
                <a:moveTo>
                  <a:pt x="0" y="0"/>
                </a:moveTo>
                <a:lnTo>
                  <a:pt x="4507992" y="0"/>
                </a:lnTo>
                <a:lnTo>
                  <a:pt x="4507992" y="3127248"/>
                </a:lnTo>
                <a:lnTo>
                  <a:pt x="0" y="3127248"/>
                </a:lnTo>
                <a:lnTo>
                  <a:pt x="0" y="0"/>
                </a:lnTo>
                <a:close/>
              </a:path>
            </a:pathLst>
          </a:custGeom>
          <a:solidFill>
            <a:srgbClr val="1D1D1B">
              <a:alpha val="50000"/>
            </a:srgbClr>
          </a:solidFill>
        </p:spPr>
        <p:txBody>
          <a:bodyPr wrap="square" lIns="0" tIns="0" rIns="0" bIns="0" rtlCol="0"/>
          <a:lstStyle/>
          <a:p>
            <a:endParaRPr/>
          </a:p>
        </p:txBody>
      </p:sp>
      <p:sp>
        <p:nvSpPr>
          <p:cNvPr id="12" name="object 12"/>
          <p:cNvSpPr/>
          <p:nvPr/>
        </p:nvSpPr>
        <p:spPr>
          <a:xfrm>
            <a:off x="5831992" y="4077563"/>
            <a:ext cx="4402797" cy="3025241"/>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5832005" y="4077563"/>
            <a:ext cx="4403090" cy="3025775"/>
          </a:xfrm>
          <a:custGeom>
            <a:avLst/>
            <a:gdLst/>
            <a:ahLst/>
            <a:cxnLst/>
            <a:rect l="l" t="t" r="r" b="b"/>
            <a:pathLst>
              <a:path w="4403090" h="3025775">
                <a:moveTo>
                  <a:pt x="0" y="3025241"/>
                </a:moveTo>
                <a:lnTo>
                  <a:pt x="4402797" y="3025241"/>
                </a:lnTo>
                <a:lnTo>
                  <a:pt x="4402797" y="0"/>
                </a:lnTo>
                <a:lnTo>
                  <a:pt x="0" y="0"/>
                </a:lnTo>
                <a:lnTo>
                  <a:pt x="0" y="3025241"/>
                </a:lnTo>
                <a:close/>
              </a:path>
            </a:pathLst>
          </a:custGeom>
          <a:ln w="25400">
            <a:solidFill>
              <a:srgbClr val="FFFFFF"/>
            </a:solidFill>
          </a:ln>
        </p:spPr>
        <p:txBody>
          <a:bodyPr wrap="square" lIns="0" tIns="0" rIns="0" bIns="0" rtlCol="0"/>
          <a:lstStyle/>
          <a:p>
            <a:endParaRPr/>
          </a:p>
        </p:txBody>
      </p:sp>
      <p:sp>
        <p:nvSpPr>
          <p:cNvPr id="14" name="object 14"/>
          <p:cNvSpPr/>
          <p:nvPr/>
        </p:nvSpPr>
        <p:spPr>
          <a:xfrm>
            <a:off x="4960010" y="1893684"/>
            <a:ext cx="1801495" cy="1801495"/>
          </a:xfrm>
          <a:custGeom>
            <a:avLst/>
            <a:gdLst/>
            <a:ahLst/>
            <a:cxnLst/>
            <a:rect l="l" t="t" r="r" b="b"/>
            <a:pathLst>
              <a:path w="1801495" h="1801495">
                <a:moveTo>
                  <a:pt x="0" y="0"/>
                </a:moveTo>
                <a:lnTo>
                  <a:pt x="1801368" y="0"/>
                </a:lnTo>
                <a:lnTo>
                  <a:pt x="1801368" y="1801367"/>
                </a:lnTo>
                <a:lnTo>
                  <a:pt x="0" y="1801367"/>
                </a:lnTo>
                <a:lnTo>
                  <a:pt x="0" y="0"/>
                </a:lnTo>
                <a:close/>
              </a:path>
            </a:pathLst>
          </a:custGeom>
          <a:solidFill>
            <a:srgbClr val="1D1D1B">
              <a:alpha val="50000"/>
            </a:srgbClr>
          </a:solidFill>
        </p:spPr>
        <p:txBody>
          <a:bodyPr wrap="square" lIns="0" tIns="0" rIns="0" bIns="0" rtlCol="0"/>
          <a:lstStyle/>
          <a:p>
            <a:endParaRPr/>
          </a:p>
        </p:txBody>
      </p:sp>
      <p:sp>
        <p:nvSpPr>
          <p:cNvPr id="15" name="object 15"/>
          <p:cNvSpPr/>
          <p:nvPr/>
        </p:nvSpPr>
        <p:spPr>
          <a:xfrm>
            <a:off x="4987023" y="1920709"/>
            <a:ext cx="1697355" cy="1697354"/>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4987023" y="1920709"/>
            <a:ext cx="1697355" cy="1697355"/>
          </a:xfrm>
          <a:custGeom>
            <a:avLst/>
            <a:gdLst/>
            <a:ahLst/>
            <a:cxnLst/>
            <a:rect l="l" t="t" r="r" b="b"/>
            <a:pathLst>
              <a:path w="1697354" h="1697354">
                <a:moveTo>
                  <a:pt x="848677" y="1697354"/>
                </a:moveTo>
                <a:lnTo>
                  <a:pt x="896835" y="1696011"/>
                </a:lnTo>
                <a:lnTo>
                  <a:pt x="944289" y="1692028"/>
                </a:lnTo>
                <a:lnTo>
                  <a:pt x="990966" y="1685478"/>
                </a:lnTo>
                <a:lnTo>
                  <a:pt x="1036796" y="1676432"/>
                </a:lnTo>
                <a:lnTo>
                  <a:pt x="1081705" y="1664961"/>
                </a:lnTo>
                <a:lnTo>
                  <a:pt x="1125624" y="1651138"/>
                </a:lnTo>
                <a:lnTo>
                  <a:pt x="1168479" y="1635034"/>
                </a:lnTo>
                <a:lnTo>
                  <a:pt x="1210200" y="1616721"/>
                </a:lnTo>
                <a:lnTo>
                  <a:pt x="1250714" y="1596270"/>
                </a:lnTo>
                <a:lnTo>
                  <a:pt x="1289951" y="1573753"/>
                </a:lnTo>
                <a:lnTo>
                  <a:pt x="1327838" y="1549242"/>
                </a:lnTo>
                <a:lnTo>
                  <a:pt x="1364304" y="1522808"/>
                </a:lnTo>
                <a:lnTo>
                  <a:pt x="1399277" y="1494522"/>
                </a:lnTo>
                <a:lnTo>
                  <a:pt x="1432685" y="1464458"/>
                </a:lnTo>
                <a:lnTo>
                  <a:pt x="1464458" y="1432685"/>
                </a:lnTo>
                <a:lnTo>
                  <a:pt x="1494522" y="1399277"/>
                </a:lnTo>
                <a:lnTo>
                  <a:pt x="1522808" y="1364304"/>
                </a:lnTo>
                <a:lnTo>
                  <a:pt x="1549242" y="1327838"/>
                </a:lnTo>
                <a:lnTo>
                  <a:pt x="1573753" y="1289951"/>
                </a:lnTo>
                <a:lnTo>
                  <a:pt x="1596270" y="1250714"/>
                </a:lnTo>
                <a:lnTo>
                  <a:pt x="1616721" y="1210200"/>
                </a:lnTo>
                <a:lnTo>
                  <a:pt x="1635034" y="1168479"/>
                </a:lnTo>
                <a:lnTo>
                  <a:pt x="1651138" y="1125624"/>
                </a:lnTo>
                <a:lnTo>
                  <a:pt x="1664961" y="1081705"/>
                </a:lnTo>
                <a:lnTo>
                  <a:pt x="1676432" y="1036796"/>
                </a:lnTo>
                <a:lnTo>
                  <a:pt x="1685478" y="990966"/>
                </a:lnTo>
                <a:lnTo>
                  <a:pt x="1692028" y="944289"/>
                </a:lnTo>
                <a:lnTo>
                  <a:pt x="1696011" y="896835"/>
                </a:lnTo>
                <a:lnTo>
                  <a:pt x="1697354" y="848677"/>
                </a:lnTo>
                <a:lnTo>
                  <a:pt x="1696011" y="800519"/>
                </a:lnTo>
                <a:lnTo>
                  <a:pt x="1692028" y="753065"/>
                </a:lnTo>
                <a:lnTo>
                  <a:pt x="1685478" y="706388"/>
                </a:lnTo>
                <a:lnTo>
                  <a:pt x="1676432" y="660558"/>
                </a:lnTo>
                <a:lnTo>
                  <a:pt x="1664961" y="615649"/>
                </a:lnTo>
                <a:lnTo>
                  <a:pt x="1651138" y="571730"/>
                </a:lnTo>
                <a:lnTo>
                  <a:pt x="1635034" y="528875"/>
                </a:lnTo>
                <a:lnTo>
                  <a:pt x="1616721" y="487154"/>
                </a:lnTo>
                <a:lnTo>
                  <a:pt x="1596270" y="446640"/>
                </a:lnTo>
                <a:lnTo>
                  <a:pt x="1573753" y="407403"/>
                </a:lnTo>
                <a:lnTo>
                  <a:pt x="1549242" y="369516"/>
                </a:lnTo>
                <a:lnTo>
                  <a:pt x="1522808" y="333050"/>
                </a:lnTo>
                <a:lnTo>
                  <a:pt x="1494522" y="298077"/>
                </a:lnTo>
                <a:lnTo>
                  <a:pt x="1464458" y="264669"/>
                </a:lnTo>
                <a:lnTo>
                  <a:pt x="1432685" y="232896"/>
                </a:lnTo>
                <a:lnTo>
                  <a:pt x="1399277" y="202832"/>
                </a:lnTo>
                <a:lnTo>
                  <a:pt x="1364304" y="174546"/>
                </a:lnTo>
                <a:lnTo>
                  <a:pt x="1327838" y="148112"/>
                </a:lnTo>
                <a:lnTo>
                  <a:pt x="1289951" y="123601"/>
                </a:lnTo>
                <a:lnTo>
                  <a:pt x="1250714" y="101084"/>
                </a:lnTo>
                <a:lnTo>
                  <a:pt x="1210200" y="80633"/>
                </a:lnTo>
                <a:lnTo>
                  <a:pt x="1168479" y="62320"/>
                </a:lnTo>
                <a:lnTo>
                  <a:pt x="1125624" y="46216"/>
                </a:lnTo>
                <a:lnTo>
                  <a:pt x="1081705" y="32393"/>
                </a:lnTo>
                <a:lnTo>
                  <a:pt x="1036796" y="20922"/>
                </a:lnTo>
                <a:lnTo>
                  <a:pt x="990966" y="11876"/>
                </a:lnTo>
                <a:lnTo>
                  <a:pt x="944289" y="5326"/>
                </a:lnTo>
                <a:lnTo>
                  <a:pt x="896835" y="1343"/>
                </a:lnTo>
                <a:lnTo>
                  <a:pt x="848677" y="0"/>
                </a:lnTo>
                <a:lnTo>
                  <a:pt x="800519" y="1343"/>
                </a:lnTo>
                <a:lnTo>
                  <a:pt x="753065" y="5326"/>
                </a:lnTo>
                <a:lnTo>
                  <a:pt x="706388" y="11876"/>
                </a:lnTo>
                <a:lnTo>
                  <a:pt x="660558" y="20922"/>
                </a:lnTo>
                <a:lnTo>
                  <a:pt x="615649" y="32393"/>
                </a:lnTo>
                <a:lnTo>
                  <a:pt x="571730" y="46216"/>
                </a:lnTo>
                <a:lnTo>
                  <a:pt x="528875" y="62320"/>
                </a:lnTo>
                <a:lnTo>
                  <a:pt x="487154" y="80633"/>
                </a:lnTo>
                <a:lnTo>
                  <a:pt x="446640" y="101084"/>
                </a:lnTo>
                <a:lnTo>
                  <a:pt x="407403" y="123601"/>
                </a:lnTo>
                <a:lnTo>
                  <a:pt x="369516" y="148112"/>
                </a:lnTo>
                <a:lnTo>
                  <a:pt x="333050" y="174546"/>
                </a:lnTo>
                <a:lnTo>
                  <a:pt x="298077" y="202832"/>
                </a:lnTo>
                <a:lnTo>
                  <a:pt x="264669" y="232896"/>
                </a:lnTo>
                <a:lnTo>
                  <a:pt x="232896" y="264669"/>
                </a:lnTo>
                <a:lnTo>
                  <a:pt x="202832" y="298077"/>
                </a:lnTo>
                <a:lnTo>
                  <a:pt x="174546" y="333050"/>
                </a:lnTo>
                <a:lnTo>
                  <a:pt x="148112" y="369516"/>
                </a:lnTo>
                <a:lnTo>
                  <a:pt x="123601" y="407403"/>
                </a:lnTo>
                <a:lnTo>
                  <a:pt x="101084" y="446640"/>
                </a:lnTo>
                <a:lnTo>
                  <a:pt x="80633" y="487154"/>
                </a:lnTo>
                <a:lnTo>
                  <a:pt x="62320" y="528875"/>
                </a:lnTo>
                <a:lnTo>
                  <a:pt x="46216" y="571730"/>
                </a:lnTo>
                <a:lnTo>
                  <a:pt x="32393" y="615649"/>
                </a:lnTo>
                <a:lnTo>
                  <a:pt x="20922" y="660558"/>
                </a:lnTo>
                <a:lnTo>
                  <a:pt x="11876" y="706388"/>
                </a:lnTo>
                <a:lnTo>
                  <a:pt x="5326" y="753065"/>
                </a:lnTo>
                <a:lnTo>
                  <a:pt x="1343" y="800519"/>
                </a:lnTo>
                <a:lnTo>
                  <a:pt x="0" y="848677"/>
                </a:lnTo>
                <a:lnTo>
                  <a:pt x="1343" y="896835"/>
                </a:lnTo>
                <a:lnTo>
                  <a:pt x="5326" y="944289"/>
                </a:lnTo>
                <a:lnTo>
                  <a:pt x="11876" y="990966"/>
                </a:lnTo>
                <a:lnTo>
                  <a:pt x="20922" y="1036796"/>
                </a:lnTo>
                <a:lnTo>
                  <a:pt x="32393" y="1081705"/>
                </a:lnTo>
                <a:lnTo>
                  <a:pt x="46216" y="1125624"/>
                </a:lnTo>
                <a:lnTo>
                  <a:pt x="62320" y="1168479"/>
                </a:lnTo>
                <a:lnTo>
                  <a:pt x="80633" y="1210200"/>
                </a:lnTo>
                <a:lnTo>
                  <a:pt x="101084" y="1250714"/>
                </a:lnTo>
                <a:lnTo>
                  <a:pt x="123601" y="1289951"/>
                </a:lnTo>
                <a:lnTo>
                  <a:pt x="148112" y="1327838"/>
                </a:lnTo>
                <a:lnTo>
                  <a:pt x="174546" y="1364304"/>
                </a:lnTo>
                <a:lnTo>
                  <a:pt x="202832" y="1399277"/>
                </a:lnTo>
                <a:lnTo>
                  <a:pt x="232896" y="1432685"/>
                </a:lnTo>
                <a:lnTo>
                  <a:pt x="264669" y="1464458"/>
                </a:lnTo>
                <a:lnTo>
                  <a:pt x="298077" y="1494522"/>
                </a:lnTo>
                <a:lnTo>
                  <a:pt x="333050" y="1522808"/>
                </a:lnTo>
                <a:lnTo>
                  <a:pt x="369516" y="1549242"/>
                </a:lnTo>
                <a:lnTo>
                  <a:pt x="407403" y="1573753"/>
                </a:lnTo>
                <a:lnTo>
                  <a:pt x="446640" y="1596270"/>
                </a:lnTo>
                <a:lnTo>
                  <a:pt x="487154" y="1616721"/>
                </a:lnTo>
                <a:lnTo>
                  <a:pt x="528875" y="1635034"/>
                </a:lnTo>
                <a:lnTo>
                  <a:pt x="571730" y="1651138"/>
                </a:lnTo>
                <a:lnTo>
                  <a:pt x="615649" y="1664961"/>
                </a:lnTo>
                <a:lnTo>
                  <a:pt x="660558" y="1676432"/>
                </a:lnTo>
                <a:lnTo>
                  <a:pt x="706388" y="1685478"/>
                </a:lnTo>
                <a:lnTo>
                  <a:pt x="753065" y="1692028"/>
                </a:lnTo>
                <a:lnTo>
                  <a:pt x="800519" y="1696011"/>
                </a:lnTo>
                <a:lnTo>
                  <a:pt x="848677" y="1697354"/>
                </a:lnTo>
                <a:close/>
              </a:path>
            </a:pathLst>
          </a:custGeom>
          <a:ln w="25400">
            <a:solidFill>
              <a:srgbClr val="FFFFFF"/>
            </a:solidFill>
          </a:ln>
        </p:spPr>
        <p:txBody>
          <a:bodyPr wrap="square" lIns="0" tIns="0" rIns="0" bIns="0" rtlCol="0"/>
          <a:lstStyle/>
          <a:p>
            <a:endParaRPr/>
          </a:p>
        </p:txBody>
      </p:sp>
      <p:sp>
        <p:nvSpPr>
          <p:cNvPr id="17" name="object 17"/>
          <p:cNvSpPr/>
          <p:nvPr/>
        </p:nvSpPr>
        <p:spPr>
          <a:xfrm>
            <a:off x="4969002" y="3853116"/>
            <a:ext cx="1801495" cy="1801495"/>
          </a:xfrm>
          <a:custGeom>
            <a:avLst/>
            <a:gdLst/>
            <a:ahLst/>
            <a:cxnLst/>
            <a:rect l="l" t="t" r="r" b="b"/>
            <a:pathLst>
              <a:path w="1801495" h="1801495">
                <a:moveTo>
                  <a:pt x="0" y="0"/>
                </a:moveTo>
                <a:lnTo>
                  <a:pt x="1801368" y="0"/>
                </a:lnTo>
                <a:lnTo>
                  <a:pt x="1801368" y="1801368"/>
                </a:lnTo>
                <a:lnTo>
                  <a:pt x="0" y="1801368"/>
                </a:lnTo>
                <a:lnTo>
                  <a:pt x="0" y="0"/>
                </a:lnTo>
                <a:close/>
              </a:path>
            </a:pathLst>
          </a:custGeom>
          <a:solidFill>
            <a:srgbClr val="1D1D1B">
              <a:alpha val="50000"/>
            </a:srgbClr>
          </a:solidFill>
        </p:spPr>
        <p:txBody>
          <a:bodyPr wrap="square" lIns="0" tIns="0" rIns="0" bIns="0" rtlCol="0"/>
          <a:lstStyle/>
          <a:p>
            <a:endParaRPr/>
          </a:p>
        </p:txBody>
      </p:sp>
      <p:sp>
        <p:nvSpPr>
          <p:cNvPr id="18" name="object 18"/>
          <p:cNvSpPr/>
          <p:nvPr/>
        </p:nvSpPr>
        <p:spPr>
          <a:xfrm>
            <a:off x="4996014" y="3880129"/>
            <a:ext cx="1697367" cy="1697355"/>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4996027" y="3880129"/>
            <a:ext cx="1697355" cy="1697355"/>
          </a:xfrm>
          <a:custGeom>
            <a:avLst/>
            <a:gdLst/>
            <a:ahLst/>
            <a:cxnLst/>
            <a:rect l="l" t="t" r="r" b="b"/>
            <a:pathLst>
              <a:path w="1697354" h="1697354">
                <a:moveTo>
                  <a:pt x="848677" y="1697355"/>
                </a:moveTo>
                <a:lnTo>
                  <a:pt x="896835" y="1696011"/>
                </a:lnTo>
                <a:lnTo>
                  <a:pt x="944289" y="1692028"/>
                </a:lnTo>
                <a:lnTo>
                  <a:pt x="990966" y="1685478"/>
                </a:lnTo>
                <a:lnTo>
                  <a:pt x="1036796" y="1676432"/>
                </a:lnTo>
                <a:lnTo>
                  <a:pt x="1081705" y="1664961"/>
                </a:lnTo>
                <a:lnTo>
                  <a:pt x="1125624" y="1651138"/>
                </a:lnTo>
                <a:lnTo>
                  <a:pt x="1168479" y="1635034"/>
                </a:lnTo>
                <a:lnTo>
                  <a:pt x="1210200" y="1616721"/>
                </a:lnTo>
                <a:lnTo>
                  <a:pt x="1250714" y="1596270"/>
                </a:lnTo>
                <a:lnTo>
                  <a:pt x="1289951" y="1573753"/>
                </a:lnTo>
                <a:lnTo>
                  <a:pt x="1327838" y="1549242"/>
                </a:lnTo>
                <a:lnTo>
                  <a:pt x="1364304" y="1522808"/>
                </a:lnTo>
                <a:lnTo>
                  <a:pt x="1399277" y="1494522"/>
                </a:lnTo>
                <a:lnTo>
                  <a:pt x="1432685" y="1464458"/>
                </a:lnTo>
                <a:lnTo>
                  <a:pt x="1464458" y="1432685"/>
                </a:lnTo>
                <a:lnTo>
                  <a:pt x="1494522" y="1399277"/>
                </a:lnTo>
                <a:lnTo>
                  <a:pt x="1522808" y="1364304"/>
                </a:lnTo>
                <a:lnTo>
                  <a:pt x="1549242" y="1327838"/>
                </a:lnTo>
                <a:lnTo>
                  <a:pt x="1573753" y="1289951"/>
                </a:lnTo>
                <a:lnTo>
                  <a:pt x="1596270" y="1250714"/>
                </a:lnTo>
                <a:lnTo>
                  <a:pt x="1616721" y="1210200"/>
                </a:lnTo>
                <a:lnTo>
                  <a:pt x="1635034" y="1168479"/>
                </a:lnTo>
                <a:lnTo>
                  <a:pt x="1651138" y="1125624"/>
                </a:lnTo>
                <a:lnTo>
                  <a:pt x="1664961" y="1081705"/>
                </a:lnTo>
                <a:lnTo>
                  <a:pt x="1676432" y="1036796"/>
                </a:lnTo>
                <a:lnTo>
                  <a:pt x="1685478" y="990966"/>
                </a:lnTo>
                <a:lnTo>
                  <a:pt x="1692028" y="944289"/>
                </a:lnTo>
                <a:lnTo>
                  <a:pt x="1696011" y="896835"/>
                </a:lnTo>
                <a:lnTo>
                  <a:pt x="1697354" y="848677"/>
                </a:lnTo>
                <a:lnTo>
                  <a:pt x="1696011" y="800519"/>
                </a:lnTo>
                <a:lnTo>
                  <a:pt x="1692028" y="753065"/>
                </a:lnTo>
                <a:lnTo>
                  <a:pt x="1685478" y="706388"/>
                </a:lnTo>
                <a:lnTo>
                  <a:pt x="1676432" y="660558"/>
                </a:lnTo>
                <a:lnTo>
                  <a:pt x="1664961" y="615649"/>
                </a:lnTo>
                <a:lnTo>
                  <a:pt x="1651138" y="571730"/>
                </a:lnTo>
                <a:lnTo>
                  <a:pt x="1635034" y="528875"/>
                </a:lnTo>
                <a:lnTo>
                  <a:pt x="1616721" y="487154"/>
                </a:lnTo>
                <a:lnTo>
                  <a:pt x="1596270" y="446640"/>
                </a:lnTo>
                <a:lnTo>
                  <a:pt x="1573753" y="407403"/>
                </a:lnTo>
                <a:lnTo>
                  <a:pt x="1549242" y="369516"/>
                </a:lnTo>
                <a:lnTo>
                  <a:pt x="1522808" y="333050"/>
                </a:lnTo>
                <a:lnTo>
                  <a:pt x="1494522" y="298077"/>
                </a:lnTo>
                <a:lnTo>
                  <a:pt x="1464458" y="264669"/>
                </a:lnTo>
                <a:lnTo>
                  <a:pt x="1432685" y="232896"/>
                </a:lnTo>
                <a:lnTo>
                  <a:pt x="1399277" y="202832"/>
                </a:lnTo>
                <a:lnTo>
                  <a:pt x="1364304" y="174546"/>
                </a:lnTo>
                <a:lnTo>
                  <a:pt x="1327838" y="148112"/>
                </a:lnTo>
                <a:lnTo>
                  <a:pt x="1289951" y="123601"/>
                </a:lnTo>
                <a:lnTo>
                  <a:pt x="1250714" y="101084"/>
                </a:lnTo>
                <a:lnTo>
                  <a:pt x="1210200" y="80633"/>
                </a:lnTo>
                <a:lnTo>
                  <a:pt x="1168479" y="62320"/>
                </a:lnTo>
                <a:lnTo>
                  <a:pt x="1125624" y="46216"/>
                </a:lnTo>
                <a:lnTo>
                  <a:pt x="1081705" y="32393"/>
                </a:lnTo>
                <a:lnTo>
                  <a:pt x="1036796" y="20922"/>
                </a:lnTo>
                <a:lnTo>
                  <a:pt x="990966" y="11876"/>
                </a:lnTo>
                <a:lnTo>
                  <a:pt x="944289" y="5326"/>
                </a:lnTo>
                <a:lnTo>
                  <a:pt x="896835" y="1343"/>
                </a:lnTo>
                <a:lnTo>
                  <a:pt x="848677" y="0"/>
                </a:lnTo>
                <a:lnTo>
                  <a:pt x="800519" y="1343"/>
                </a:lnTo>
                <a:lnTo>
                  <a:pt x="753065" y="5326"/>
                </a:lnTo>
                <a:lnTo>
                  <a:pt x="706388" y="11876"/>
                </a:lnTo>
                <a:lnTo>
                  <a:pt x="660558" y="20922"/>
                </a:lnTo>
                <a:lnTo>
                  <a:pt x="615649" y="32393"/>
                </a:lnTo>
                <a:lnTo>
                  <a:pt x="571730" y="46216"/>
                </a:lnTo>
                <a:lnTo>
                  <a:pt x="528875" y="62320"/>
                </a:lnTo>
                <a:lnTo>
                  <a:pt x="487154" y="80633"/>
                </a:lnTo>
                <a:lnTo>
                  <a:pt x="446640" y="101084"/>
                </a:lnTo>
                <a:lnTo>
                  <a:pt x="407403" y="123601"/>
                </a:lnTo>
                <a:lnTo>
                  <a:pt x="369516" y="148112"/>
                </a:lnTo>
                <a:lnTo>
                  <a:pt x="333050" y="174546"/>
                </a:lnTo>
                <a:lnTo>
                  <a:pt x="298077" y="202832"/>
                </a:lnTo>
                <a:lnTo>
                  <a:pt x="264669" y="232896"/>
                </a:lnTo>
                <a:lnTo>
                  <a:pt x="232896" y="264669"/>
                </a:lnTo>
                <a:lnTo>
                  <a:pt x="202832" y="298077"/>
                </a:lnTo>
                <a:lnTo>
                  <a:pt x="174546" y="333050"/>
                </a:lnTo>
                <a:lnTo>
                  <a:pt x="148112" y="369516"/>
                </a:lnTo>
                <a:lnTo>
                  <a:pt x="123601" y="407403"/>
                </a:lnTo>
                <a:lnTo>
                  <a:pt x="101084" y="446640"/>
                </a:lnTo>
                <a:lnTo>
                  <a:pt x="80633" y="487154"/>
                </a:lnTo>
                <a:lnTo>
                  <a:pt x="62320" y="528875"/>
                </a:lnTo>
                <a:lnTo>
                  <a:pt x="46216" y="571730"/>
                </a:lnTo>
                <a:lnTo>
                  <a:pt x="32393" y="615649"/>
                </a:lnTo>
                <a:lnTo>
                  <a:pt x="20922" y="660558"/>
                </a:lnTo>
                <a:lnTo>
                  <a:pt x="11876" y="706388"/>
                </a:lnTo>
                <a:lnTo>
                  <a:pt x="5326" y="753065"/>
                </a:lnTo>
                <a:lnTo>
                  <a:pt x="1343" y="800519"/>
                </a:lnTo>
                <a:lnTo>
                  <a:pt x="0" y="848677"/>
                </a:lnTo>
                <a:lnTo>
                  <a:pt x="1343" y="896835"/>
                </a:lnTo>
                <a:lnTo>
                  <a:pt x="5326" y="944289"/>
                </a:lnTo>
                <a:lnTo>
                  <a:pt x="11876" y="990966"/>
                </a:lnTo>
                <a:lnTo>
                  <a:pt x="20922" y="1036796"/>
                </a:lnTo>
                <a:lnTo>
                  <a:pt x="32393" y="1081705"/>
                </a:lnTo>
                <a:lnTo>
                  <a:pt x="46216" y="1125624"/>
                </a:lnTo>
                <a:lnTo>
                  <a:pt x="62320" y="1168479"/>
                </a:lnTo>
                <a:lnTo>
                  <a:pt x="80633" y="1210200"/>
                </a:lnTo>
                <a:lnTo>
                  <a:pt x="101084" y="1250714"/>
                </a:lnTo>
                <a:lnTo>
                  <a:pt x="123601" y="1289951"/>
                </a:lnTo>
                <a:lnTo>
                  <a:pt x="148112" y="1327838"/>
                </a:lnTo>
                <a:lnTo>
                  <a:pt x="174546" y="1364304"/>
                </a:lnTo>
                <a:lnTo>
                  <a:pt x="202832" y="1399277"/>
                </a:lnTo>
                <a:lnTo>
                  <a:pt x="232896" y="1432685"/>
                </a:lnTo>
                <a:lnTo>
                  <a:pt x="264669" y="1464458"/>
                </a:lnTo>
                <a:lnTo>
                  <a:pt x="298077" y="1494522"/>
                </a:lnTo>
                <a:lnTo>
                  <a:pt x="333050" y="1522808"/>
                </a:lnTo>
                <a:lnTo>
                  <a:pt x="369516" y="1549242"/>
                </a:lnTo>
                <a:lnTo>
                  <a:pt x="407403" y="1573753"/>
                </a:lnTo>
                <a:lnTo>
                  <a:pt x="446640" y="1596270"/>
                </a:lnTo>
                <a:lnTo>
                  <a:pt x="487154" y="1616721"/>
                </a:lnTo>
                <a:lnTo>
                  <a:pt x="528875" y="1635034"/>
                </a:lnTo>
                <a:lnTo>
                  <a:pt x="571730" y="1651138"/>
                </a:lnTo>
                <a:lnTo>
                  <a:pt x="615649" y="1664961"/>
                </a:lnTo>
                <a:lnTo>
                  <a:pt x="660558" y="1676432"/>
                </a:lnTo>
                <a:lnTo>
                  <a:pt x="706388" y="1685478"/>
                </a:lnTo>
                <a:lnTo>
                  <a:pt x="753065" y="1692028"/>
                </a:lnTo>
                <a:lnTo>
                  <a:pt x="800519" y="1696011"/>
                </a:lnTo>
                <a:lnTo>
                  <a:pt x="848677" y="1697355"/>
                </a:lnTo>
                <a:close/>
              </a:path>
            </a:pathLst>
          </a:custGeom>
          <a:ln w="25400">
            <a:solidFill>
              <a:srgbClr val="FFFFFF"/>
            </a:solidFill>
          </a:ln>
        </p:spPr>
        <p:txBody>
          <a:bodyPr wrap="square" lIns="0" tIns="0" rIns="0" bIns="0" rtlCol="0"/>
          <a:lstStyle/>
          <a:p>
            <a:endParaRPr/>
          </a:p>
        </p:txBody>
      </p:sp>
      <p:sp>
        <p:nvSpPr>
          <p:cNvPr id="20" name="object 20"/>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21" name="object 21"/>
          <p:cNvSpPr/>
          <p:nvPr/>
        </p:nvSpPr>
        <p:spPr>
          <a:xfrm>
            <a:off x="8545500" y="171552"/>
            <a:ext cx="1045845" cy="734604"/>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9474251" y="144005"/>
            <a:ext cx="1150250" cy="686866"/>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4" name="object 4"/>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5" name="object 5"/>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12"/>
            <a:ext cx="9777603" cy="662640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4" name="object 4"/>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114" dirty="0">
                <a:solidFill>
                  <a:srgbClr val="E63582"/>
                </a:solidFill>
              </a:rPr>
              <a:t>Манип</a:t>
            </a:r>
            <a:r>
              <a:rPr spc="55" dirty="0">
                <a:solidFill>
                  <a:srgbClr val="E63582"/>
                </a:solidFill>
              </a:rPr>
              <a:t>у</a:t>
            </a:r>
            <a:r>
              <a:rPr spc="150" dirty="0">
                <a:solidFill>
                  <a:srgbClr val="E63582"/>
                </a:solidFill>
              </a:rPr>
              <a:t>ляция</a:t>
            </a:r>
          </a:p>
        </p:txBody>
      </p:sp>
      <p:sp>
        <p:nvSpPr>
          <p:cNvPr id="4" name="object 4"/>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5" name="object 5"/>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6" name="object 6"/>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4" name="object 4"/>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239395">
              <a:lnSpc>
                <a:spcPct val="100000"/>
              </a:lnSpc>
            </a:pPr>
            <a:r>
              <a:rPr lang="kk-KZ" spc="155" dirty="0" smtClean="0">
                <a:solidFill>
                  <a:srgbClr val="E63582"/>
                </a:solidFill>
              </a:rPr>
              <a:t>БАҚ пайдасы туралы</a:t>
            </a:r>
            <a:endParaRPr spc="95" dirty="0">
              <a:solidFill>
                <a:srgbClr val="E63582"/>
              </a:solidFill>
            </a:endParaRPr>
          </a:p>
        </p:txBody>
      </p:sp>
      <p:sp>
        <p:nvSpPr>
          <p:cNvPr id="4" name="object 4"/>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5" name="object 5"/>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3" name="object 3"/>
          <p:cNvSpPr txBox="1"/>
          <p:nvPr/>
        </p:nvSpPr>
        <p:spPr>
          <a:xfrm>
            <a:off x="9886759" y="6587414"/>
            <a:ext cx="208279" cy="509905"/>
          </a:xfrm>
          <a:prstGeom prst="rect">
            <a:avLst/>
          </a:prstGeom>
        </p:spPr>
        <p:txBody>
          <a:bodyPr vert="horz" wrap="square" lIns="0" tIns="0" rIns="0" bIns="0" rtlCol="0">
            <a:spAutoFit/>
          </a:bodyPr>
          <a:lstStyle/>
          <a:p>
            <a:pPr marL="12700">
              <a:lnSpc>
                <a:spcPct val="100000"/>
              </a:lnSpc>
            </a:pPr>
            <a:r>
              <a:rPr sz="3200" b="1" spc="-345" dirty="0">
                <a:solidFill>
                  <a:srgbClr val="FFFFFF"/>
                </a:solidFill>
                <a:latin typeface="Arial"/>
                <a:cs typeface="Arial"/>
              </a:rPr>
              <a:t>2</a:t>
            </a:r>
            <a:endParaRPr sz="3200">
              <a:latin typeface="Arial"/>
              <a:cs typeface="Arial"/>
            </a:endParaRPr>
          </a:p>
        </p:txBody>
      </p:sp>
      <p:sp>
        <p:nvSpPr>
          <p:cNvPr id="4" name="object 4"/>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5" name="object 5"/>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lang="ru-RU" spc="140" dirty="0" err="1" smtClean="0">
                <a:solidFill>
                  <a:srgbClr val="E63582"/>
                </a:solidFill>
              </a:rPr>
              <a:t>Визуалды</a:t>
            </a:r>
            <a:r>
              <a:rPr lang="ru-RU" spc="140" dirty="0" smtClean="0">
                <a:solidFill>
                  <a:srgbClr val="E63582"/>
                </a:solidFill>
              </a:rPr>
              <a:t> </a:t>
            </a:r>
            <a:r>
              <a:rPr lang="ru-RU" spc="140" dirty="0" err="1" smtClean="0">
                <a:solidFill>
                  <a:srgbClr val="E63582"/>
                </a:solidFill>
              </a:rPr>
              <a:t>материалдарды</a:t>
            </a:r>
            <a:r>
              <a:rPr lang="kk-KZ" spc="140" dirty="0" smtClean="0">
                <a:solidFill>
                  <a:srgbClr val="E63582"/>
                </a:solidFill>
              </a:rPr>
              <a:t>ң түрлері</a:t>
            </a:r>
            <a:endParaRPr spc="140" dirty="0">
              <a:solidFill>
                <a:srgbClr val="E63582"/>
              </a:solidFill>
            </a:endParaRPr>
          </a:p>
        </p:txBody>
      </p:sp>
      <p:sp>
        <p:nvSpPr>
          <p:cNvPr id="6" name="object 6"/>
          <p:cNvSpPr txBox="1"/>
          <p:nvPr/>
        </p:nvSpPr>
        <p:spPr>
          <a:xfrm>
            <a:off x="1931301" y="1221803"/>
            <a:ext cx="7653020" cy="3877985"/>
          </a:xfrm>
          <a:prstGeom prst="rect">
            <a:avLst/>
          </a:prstGeom>
        </p:spPr>
        <p:txBody>
          <a:bodyPr vert="horz" wrap="square" lIns="0" tIns="0" rIns="0" bIns="0" rtlCol="0">
            <a:spAutoFit/>
          </a:bodyPr>
          <a:lstStyle/>
          <a:p>
            <a:r>
              <a:rPr lang="kk-KZ" sz="3600" b="1" dirty="0" smtClean="0"/>
              <a:t>БАҚ материалдарының қызметтері:</a:t>
            </a:r>
            <a:endParaRPr lang="ru-RU" sz="3600" b="1" dirty="0" smtClean="0"/>
          </a:p>
          <a:p>
            <a:pPr lvl="0">
              <a:buFont typeface="Arial" pitchFamily="34" charset="0"/>
              <a:buChar char="•"/>
            </a:pPr>
            <a:r>
              <a:rPr lang="kk-KZ" sz="3600" dirty="0" smtClean="0"/>
              <a:t>Ақпараттандыру</a:t>
            </a:r>
            <a:endParaRPr lang="ru-RU" sz="3600" dirty="0" smtClean="0"/>
          </a:p>
          <a:p>
            <a:pPr lvl="0">
              <a:buFont typeface="Arial" pitchFamily="34" charset="0"/>
              <a:buChar char="•"/>
            </a:pPr>
            <a:r>
              <a:rPr lang="kk-KZ" sz="3600" dirty="0" smtClean="0"/>
              <a:t>Жарнама: коммерциялық-әлеуметтік </a:t>
            </a:r>
            <a:endParaRPr lang="ru-RU" sz="3600" dirty="0" smtClean="0"/>
          </a:p>
          <a:p>
            <a:pPr lvl="0">
              <a:buFont typeface="Arial" pitchFamily="34" charset="0"/>
              <a:buChar char="•"/>
            </a:pPr>
            <a:r>
              <a:rPr lang="kk-KZ" sz="3600" dirty="0" smtClean="0"/>
              <a:t>Үгіт-насихат</a:t>
            </a:r>
            <a:endParaRPr lang="ru-RU" sz="3600" dirty="0" smtClean="0"/>
          </a:p>
          <a:p>
            <a:pPr lvl="0">
              <a:buFont typeface="Arial" pitchFamily="34" charset="0"/>
              <a:buChar char="•"/>
            </a:pPr>
            <a:r>
              <a:rPr lang="kk-KZ" sz="3600" dirty="0" smtClean="0"/>
              <a:t>Саяси үгі</a:t>
            </a:r>
            <a:r>
              <a:rPr lang="ru-RU" sz="3600" dirty="0" smtClean="0"/>
              <a:t>т-</a:t>
            </a:r>
            <a:r>
              <a:rPr lang="kk-KZ" sz="3600" dirty="0" smtClean="0"/>
              <a:t>насихат </a:t>
            </a:r>
            <a:endParaRPr lang="ru-RU" sz="3600" dirty="0" smtClean="0"/>
          </a:p>
          <a:p>
            <a:pPr lvl="0">
              <a:buFont typeface="Arial" pitchFamily="34" charset="0"/>
              <a:buChar char="•"/>
            </a:pPr>
            <a:r>
              <a:rPr lang="kk-KZ" sz="3600" dirty="0" smtClean="0"/>
              <a:t>Насихат </a:t>
            </a:r>
            <a:endParaRPr lang="ru-RU" sz="3600" dirty="0" smtClean="0"/>
          </a:p>
          <a:p>
            <a:pPr lvl="0">
              <a:buFont typeface="Arial" pitchFamily="34" charset="0"/>
              <a:buChar char="•"/>
            </a:pPr>
            <a:r>
              <a:rPr lang="ru-RU" sz="3600" dirty="0" smtClean="0"/>
              <a:t>PR-кампания</a:t>
            </a:r>
            <a:endParaRPr lang="ru-RU" sz="3600" dirty="0"/>
          </a:p>
        </p:txBody>
      </p:sp>
      <p:sp>
        <p:nvSpPr>
          <p:cNvPr id="7" name="object 7"/>
          <p:cNvSpPr/>
          <p:nvPr/>
        </p:nvSpPr>
        <p:spPr>
          <a:xfrm>
            <a:off x="0" y="4368246"/>
            <a:ext cx="10692003" cy="3191758"/>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a:stretch>
            <a:fillRect/>
          </a:stretch>
        </p:blipFill>
        <p:spPr>
          <a:xfrm>
            <a:off x="5232425" y="58027"/>
            <a:ext cx="5392076" cy="3957358"/>
          </a:xfrm>
          <a:prstGeom prst="rect">
            <a:avLst/>
          </a:prstGeom>
        </p:spPr>
      </p:pic>
      <p:sp>
        <p:nvSpPr>
          <p:cNvPr id="3" name="object 3"/>
          <p:cNvSpPr/>
          <p:nvPr/>
        </p:nvSpPr>
        <p:spPr>
          <a:xfrm>
            <a:off x="12700" y="12700"/>
            <a:ext cx="5320665" cy="3935095"/>
          </a:xfrm>
          <a:custGeom>
            <a:avLst/>
            <a:gdLst/>
            <a:ahLst/>
            <a:cxnLst/>
            <a:rect l="l" t="t" r="r" b="b"/>
            <a:pathLst>
              <a:path w="5320665" h="3935095">
                <a:moveTo>
                  <a:pt x="0" y="3934599"/>
                </a:moveTo>
                <a:lnTo>
                  <a:pt x="5320601" y="3934599"/>
                </a:lnTo>
                <a:lnTo>
                  <a:pt x="5320601" y="0"/>
                </a:lnTo>
                <a:lnTo>
                  <a:pt x="0" y="0"/>
                </a:lnTo>
                <a:lnTo>
                  <a:pt x="0" y="3934599"/>
                </a:lnTo>
                <a:close/>
              </a:path>
            </a:pathLst>
          </a:custGeom>
          <a:ln w="25400">
            <a:solidFill>
              <a:srgbClr val="FFFFFF"/>
            </a:solidFill>
          </a:ln>
        </p:spPr>
        <p:txBody>
          <a:bodyPr wrap="square" lIns="0" tIns="0" rIns="0" bIns="0" rtlCol="0"/>
          <a:lstStyle/>
          <a:p>
            <a:endParaRPr/>
          </a:p>
        </p:txBody>
      </p:sp>
      <p:sp>
        <p:nvSpPr>
          <p:cNvPr id="5" name="object 5"/>
          <p:cNvSpPr/>
          <p:nvPr/>
        </p:nvSpPr>
        <p:spPr>
          <a:xfrm>
            <a:off x="5361330" y="15341"/>
            <a:ext cx="5330190" cy="3929379"/>
          </a:xfrm>
          <a:custGeom>
            <a:avLst/>
            <a:gdLst/>
            <a:ahLst/>
            <a:cxnLst/>
            <a:rect l="l" t="t" r="r" b="b"/>
            <a:pathLst>
              <a:path w="5330190" h="3929379">
                <a:moveTo>
                  <a:pt x="0" y="3929341"/>
                </a:moveTo>
                <a:lnTo>
                  <a:pt x="5329872" y="3929341"/>
                </a:lnTo>
                <a:lnTo>
                  <a:pt x="5329872" y="0"/>
                </a:lnTo>
                <a:lnTo>
                  <a:pt x="0" y="0"/>
                </a:lnTo>
                <a:lnTo>
                  <a:pt x="0" y="3929341"/>
                </a:lnTo>
                <a:close/>
              </a:path>
            </a:pathLst>
          </a:custGeom>
          <a:ln w="30657">
            <a:solidFill>
              <a:srgbClr val="FFFFFF"/>
            </a:solidFill>
          </a:ln>
        </p:spPr>
        <p:txBody>
          <a:bodyPr wrap="square" lIns="0" tIns="0" rIns="0" bIns="0" rtlCol="0"/>
          <a:lstStyle/>
          <a:p>
            <a:endParaRPr/>
          </a:p>
        </p:txBody>
      </p:sp>
      <p:sp>
        <p:nvSpPr>
          <p:cNvPr id="7" name="object 7"/>
          <p:cNvSpPr/>
          <p:nvPr/>
        </p:nvSpPr>
        <p:spPr>
          <a:xfrm>
            <a:off x="12700" y="3972699"/>
            <a:ext cx="10666730" cy="3575050"/>
          </a:xfrm>
          <a:custGeom>
            <a:avLst/>
            <a:gdLst/>
            <a:ahLst/>
            <a:cxnLst/>
            <a:rect l="l" t="t" r="r" b="b"/>
            <a:pathLst>
              <a:path w="10666730" h="3575050">
                <a:moveTo>
                  <a:pt x="0" y="3574605"/>
                </a:moveTo>
                <a:lnTo>
                  <a:pt x="10666603" y="3574605"/>
                </a:lnTo>
                <a:lnTo>
                  <a:pt x="10666603" y="0"/>
                </a:lnTo>
                <a:lnTo>
                  <a:pt x="0" y="0"/>
                </a:lnTo>
                <a:lnTo>
                  <a:pt x="0" y="3574605"/>
                </a:lnTo>
                <a:close/>
              </a:path>
            </a:pathLst>
          </a:custGeom>
          <a:ln w="25400">
            <a:solidFill>
              <a:srgbClr val="FFFFFF"/>
            </a:solidFill>
          </a:ln>
        </p:spPr>
        <p:txBody>
          <a:bodyPr wrap="square" lIns="0" tIns="0" rIns="0" bIns="0" rtlCol="0"/>
          <a:lstStyle/>
          <a:p>
            <a:endParaRPr/>
          </a:p>
        </p:txBody>
      </p:sp>
      <p:sp>
        <p:nvSpPr>
          <p:cNvPr id="8" name="object 8"/>
          <p:cNvSpPr/>
          <p:nvPr/>
        </p:nvSpPr>
        <p:spPr>
          <a:xfrm>
            <a:off x="10682999" y="3574884"/>
            <a:ext cx="0" cy="3985260"/>
          </a:xfrm>
          <a:custGeom>
            <a:avLst/>
            <a:gdLst/>
            <a:ahLst/>
            <a:cxnLst/>
            <a:rect l="l" t="t" r="r" b="b"/>
            <a:pathLst>
              <a:path h="3985259">
                <a:moveTo>
                  <a:pt x="0" y="0"/>
                </a:moveTo>
                <a:lnTo>
                  <a:pt x="0" y="3985120"/>
                </a:lnTo>
              </a:path>
            </a:pathLst>
          </a:custGeom>
          <a:ln w="18008">
            <a:solidFill>
              <a:srgbClr val="1D1D1B"/>
            </a:solidFill>
          </a:ln>
        </p:spPr>
        <p:txBody>
          <a:bodyPr wrap="square" lIns="0" tIns="0" rIns="0" bIns="0" rtlCol="0"/>
          <a:lstStyle/>
          <a:p>
            <a:endParaRPr/>
          </a:p>
        </p:txBody>
      </p:sp>
      <p:sp>
        <p:nvSpPr>
          <p:cNvPr id="9" name="object 9"/>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0" name="object 10"/>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pic>
        <p:nvPicPr>
          <p:cNvPr id="12" name="Рисунок 11"/>
          <p:cNvPicPr>
            <a:picLocks noChangeAspect="1"/>
          </p:cNvPicPr>
          <p:nvPr/>
        </p:nvPicPr>
        <p:blipFill>
          <a:blip r:embed="rId5"/>
          <a:stretch>
            <a:fillRect/>
          </a:stretch>
        </p:blipFill>
        <p:spPr>
          <a:xfrm>
            <a:off x="11697" y="58027"/>
            <a:ext cx="5742965" cy="3944708"/>
          </a:xfrm>
          <a:prstGeom prst="rect">
            <a:avLst/>
          </a:prstGeom>
        </p:spPr>
      </p:pic>
      <p:pic>
        <p:nvPicPr>
          <p:cNvPr id="15" name="Рисунок 14"/>
          <p:cNvPicPr>
            <a:picLocks noChangeAspect="1"/>
          </p:cNvPicPr>
          <p:nvPr/>
        </p:nvPicPr>
        <p:blipFill>
          <a:blip r:embed="rId6"/>
          <a:stretch>
            <a:fillRect/>
          </a:stretch>
        </p:blipFill>
        <p:spPr>
          <a:xfrm>
            <a:off x="12700" y="3781425"/>
            <a:ext cx="10661779" cy="37814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230" y="0"/>
            <a:ext cx="5377305" cy="359472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228" y="12712"/>
            <a:ext cx="5373370" cy="3582035"/>
          </a:xfrm>
          <a:custGeom>
            <a:avLst/>
            <a:gdLst/>
            <a:ahLst/>
            <a:cxnLst/>
            <a:rect l="l" t="t" r="r" b="b"/>
            <a:pathLst>
              <a:path w="5373370" h="3582035">
                <a:moveTo>
                  <a:pt x="0" y="3582009"/>
                </a:moveTo>
                <a:lnTo>
                  <a:pt x="5373014" y="3582009"/>
                </a:lnTo>
                <a:lnTo>
                  <a:pt x="5373014" y="0"/>
                </a:lnTo>
                <a:lnTo>
                  <a:pt x="0" y="0"/>
                </a:lnTo>
                <a:lnTo>
                  <a:pt x="0" y="3582009"/>
                </a:lnTo>
                <a:close/>
              </a:path>
            </a:pathLst>
          </a:custGeom>
          <a:ln w="25400">
            <a:solidFill>
              <a:srgbClr val="FFFFFF"/>
            </a:solidFill>
          </a:ln>
        </p:spPr>
        <p:txBody>
          <a:bodyPr wrap="square" lIns="0" tIns="0" rIns="0" bIns="0" rtlCol="0"/>
          <a:lstStyle/>
          <a:p>
            <a:endParaRPr/>
          </a:p>
        </p:txBody>
      </p:sp>
      <p:sp>
        <p:nvSpPr>
          <p:cNvPr id="4" name="object 4"/>
          <p:cNvSpPr/>
          <p:nvPr/>
        </p:nvSpPr>
        <p:spPr>
          <a:xfrm>
            <a:off x="5404535" y="0"/>
            <a:ext cx="5287467" cy="35955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424804" y="11861"/>
            <a:ext cx="5255895" cy="3583940"/>
          </a:xfrm>
          <a:custGeom>
            <a:avLst/>
            <a:gdLst/>
            <a:ahLst/>
            <a:cxnLst/>
            <a:rect l="l" t="t" r="r" b="b"/>
            <a:pathLst>
              <a:path w="5255895" h="3583940">
                <a:moveTo>
                  <a:pt x="0" y="3583698"/>
                </a:moveTo>
                <a:lnTo>
                  <a:pt x="5255336" y="3583698"/>
                </a:lnTo>
                <a:lnTo>
                  <a:pt x="5255336" y="0"/>
                </a:lnTo>
                <a:lnTo>
                  <a:pt x="0" y="0"/>
                </a:lnTo>
                <a:lnTo>
                  <a:pt x="0" y="3583698"/>
                </a:lnTo>
                <a:close/>
              </a:path>
            </a:pathLst>
          </a:custGeom>
          <a:ln w="23710">
            <a:solidFill>
              <a:srgbClr val="FFFFFF"/>
            </a:solidFill>
          </a:ln>
        </p:spPr>
        <p:txBody>
          <a:bodyPr wrap="square" lIns="0" tIns="0" rIns="0" bIns="0" rtlCol="0"/>
          <a:lstStyle/>
          <a:p>
            <a:endParaRPr/>
          </a:p>
        </p:txBody>
      </p:sp>
      <p:sp>
        <p:nvSpPr>
          <p:cNvPr id="6" name="object 6"/>
          <p:cNvSpPr/>
          <p:nvPr/>
        </p:nvSpPr>
        <p:spPr>
          <a:xfrm>
            <a:off x="0" y="0"/>
            <a:ext cx="94615" cy="3575050"/>
          </a:xfrm>
          <a:custGeom>
            <a:avLst/>
            <a:gdLst/>
            <a:ahLst/>
            <a:cxnLst/>
            <a:rect l="l" t="t" r="r" b="b"/>
            <a:pathLst>
              <a:path w="94615" h="3575050">
                <a:moveTo>
                  <a:pt x="0" y="3574884"/>
                </a:moveTo>
                <a:lnTo>
                  <a:pt x="94534" y="3574884"/>
                </a:lnTo>
                <a:lnTo>
                  <a:pt x="94534" y="0"/>
                </a:lnTo>
                <a:lnTo>
                  <a:pt x="0" y="0"/>
                </a:lnTo>
                <a:lnTo>
                  <a:pt x="0" y="3574884"/>
                </a:lnTo>
                <a:close/>
              </a:path>
            </a:pathLst>
          </a:custGeom>
          <a:solidFill>
            <a:srgbClr val="1D1D1B">
              <a:alpha val="50000"/>
            </a:srgbClr>
          </a:solidFill>
        </p:spPr>
        <p:txBody>
          <a:bodyPr wrap="square" lIns="0" tIns="0" rIns="0" bIns="0" rtlCol="0"/>
          <a:lstStyle/>
          <a:p>
            <a:endParaRPr/>
          </a:p>
        </p:txBody>
      </p:sp>
      <p:sp>
        <p:nvSpPr>
          <p:cNvPr id="7" name="object 7"/>
          <p:cNvSpPr/>
          <p:nvPr/>
        </p:nvSpPr>
        <p:spPr>
          <a:xfrm>
            <a:off x="0" y="3574884"/>
            <a:ext cx="5398820" cy="398512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0967" y="3613848"/>
            <a:ext cx="5373370" cy="3927475"/>
          </a:xfrm>
          <a:custGeom>
            <a:avLst/>
            <a:gdLst/>
            <a:ahLst/>
            <a:cxnLst/>
            <a:rect l="l" t="t" r="r" b="b"/>
            <a:pathLst>
              <a:path w="5373370" h="3927475">
                <a:moveTo>
                  <a:pt x="0" y="3927017"/>
                </a:moveTo>
                <a:lnTo>
                  <a:pt x="5372849" y="3927017"/>
                </a:lnTo>
                <a:lnTo>
                  <a:pt x="5372849" y="0"/>
                </a:lnTo>
                <a:lnTo>
                  <a:pt x="0" y="0"/>
                </a:lnTo>
                <a:lnTo>
                  <a:pt x="0" y="3927017"/>
                </a:lnTo>
                <a:close/>
              </a:path>
            </a:pathLst>
          </a:custGeom>
          <a:ln w="38277">
            <a:solidFill>
              <a:srgbClr val="FFFFFF"/>
            </a:solidFill>
          </a:ln>
        </p:spPr>
        <p:txBody>
          <a:bodyPr wrap="square" lIns="0" tIns="0" rIns="0" bIns="0" rtlCol="0"/>
          <a:lstStyle/>
          <a:p>
            <a:endParaRPr/>
          </a:p>
        </p:txBody>
      </p:sp>
      <p:sp>
        <p:nvSpPr>
          <p:cNvPr id="9" name="object 9"/>
          <p:cNvSpPr/>
          <p:nvPr/>
        </p:nvSpPr>
        <p:spPr>
          <a:xfrm>
            <a:off x="5398820" y="3593300"/>
            <a:ext cx="5293182" cy="3966705"/>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428450" y="3622916"/>
            <a:ext cx="5248275" cy="3923029"/>
          </a:xfrm>
          <a:custGeom>
            <a:avLst/>
            <a:gdLst/>
            <a:ahLst/>
            <a:cxnLst/>
            <a:rect l="l" t="t" r="r" b="b"/>
            <a:pathLst>
              <a:path w="5248275" h="3923029">
                <a:moveTo>
                  <a:pt x="0" y="3922572"/>
                </a:moveTo>
                <a:lnTo>
                  <a:pt x="5248059" y="3922572"/>
                </a:lnTo>
                <a:lnTo>
                  <a:pt x="5248059" y="0"/>
                </a:lnTo>
                <a:lnTo>
                  <a:pt x="0" y="0"/>
                </a:lnTo>
                <a:lnTo>
                  <a:pt x="0" y="3922572"/>
                </a:lnTo>
                <a:close/>
              </a:path>
            </a:pathLst>
          </a:custGeom>
          <a:ln w="30987">
            <a:solidFill>
              <a:srgbClr val="FFFFFF"/>
            </a:solidFill>
          </a:ln>
        </p:spPr>
        <p:txBody>
          <a:bodyPr wrap="square" lIns="0" tIns="0" rIns="0" bIns="0" rtlCol="0"/>
          <a:lstStyle/>
          <a:p>
            <a:endParaRPr/>
          </a:p>
        </p:txBody>
      </p:sp>
      <p:sp>
        <p:nvSpPr>
          <p:cNvPr id="11" name="object 11"/>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12" name="object 12"/>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3" name="object 13"/>
          <p:cNvSpPr/>
          <p:nvPr/>
        </p:nvSpPr>
        <p:spPr>
          <a:xfrm>
            <a:off x="8545500" y="171552"/>
            <a:ext cx="1045845" cy="734604"/>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474251" y="144005"/>
            <a:ext cx="1150250" cy="686866"/>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56028" y="3787775"/>
            <a:ext cx="6480491" cy="3785687"/>
          </a:xfrm>
          <a:prstGeom prst="rect">
            <a:avLst/>
          </a:prstGeom>
        </p:spPr>
      </p:pic>
      <p:pic>
        <p:nvPicPr>
          <p:cNvPr id="15" name="Рисунок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05297" y="16782"/>
            <a:ext cx="4361661" cy="2891971"/>
          </a:xfrm>
          <a:prstGeom prst="rect">
            <a:avLst/>
          </a:prstGeom>
        </p:spPr>
      </p:pic>
      <p:sp>
        <p:nvSpPr>
          <p:cNvPr id="2" name="object 2"/>
          <p:cNvSpPr/>
          <p:nvPr/>
        </p:nvSpPr>
        <p:spPr>
          <a:xfrm>
            <a:off x="6265773" y="0"/>
            <a:ext cx="75565" cy="4932680"/>
          </a:xfrm>
          <a:custGeom>
            <a:avLst/>
            <a:gdLst/>
            <a:ahLst/>
            <a:cxnLst/>
            <a:rect l="l" t="t" r="r" b="b"/>
            <a:pathLst>
              <a:path w="75564" h="4932680">
                <a:moveTo>
                  <a:pt x="0" y="4932489"/>
                </a:moveTo>
                <a:lnTo>
                  <a:pt x="74993" y="4932489"/>
                </a:lnTo>
                <a:lnTo>
                  <a:pt x="74993" y="0"/>
                </a:lnTo>
                <a:lnTo>
                  <a:pt x="0" y="0"/>
                </a:lnTo>
                <a:lnTo>
                  <a:pt x="0" y="4932489"/>
                </a:lnTo>
                <a:close/>
              </a:path>
            </a:pathLst>
          </a:custGeom>
          <a:solidFill>
            <a:srgbClr val="1D1D1B">
              <a:alpha val="50000"/>
            </a:srgbClr>
          </a:solidFill>
        </p:spPr>
        <p:txBody>
          <a:bodyPr wrap="square" lIns="0" tIns="0" rIns="0" bIns="0" rtlCol="0"/>
          <a:lstStyle/>
          <a:p>
            <a:endParaRPr/>
          </a:p>
        </p:txBody>
      </p:sp>
      <p:sp>
        <p:nvSpPr>
          <p:cNvPr id="4" name="object 4"/>
          <p:cNvSpPr/>
          <p:nvPr/>
        </p:nvSpPr>
        <p:spPr>
          <a:xfrm>
            <a:off x="12700" y="12700"/>
            <a:ext cx="6253480" cy="7534909"/>
          </a:xfrm>
          <a:custGeom>
            <a:avLst/>
            <a:gdLst/>
            <a:ahLst/>
            <a:cxnLst/>
            <a:rect l="l" t="t" r="r" b="b"/>
            <a:pathLst>
              <a:path w="6253480" h="7534909">
                <a:moveTo>
                  <a:pt x="0" y="7534605"/>
                </a:moveTo>
                <a:lnTo>
                  <a:pt x="6253073" y="7534605"/>
                </a:lnTo>
                <a:lnTo>
                  <a:pt x="6253073" y="0"/>
                </a:lnTo>
                <a:lnTo>
                  <a:pt x="0" y="0"/>
                </a:lnTo>
                <a:lnTo>
                  <a:pt x="0" y="7534605"/>
                </a:lnTo>
                <a:close/>
              </a:path>
            </a:pathLst>
          </a:custGeom>
          <a:ln w="25400">
            <a:solidFill>
              <a:srgbClr val="FFFFFF"/>
            </a:solidFill>
          </a:ln>
        </p:spPr>
        <p:txBody>
          <a:bodyPr wrap="square" lIns="0" tIns="0" rIns="0" bIns="0" rtlCol="0"/>
          <a:lstStyle/>
          <a:p>
            <a:endParaRPr/>
          </a:p>
        </p:txBody>
      </p:sp>
      <p:sp>
        <p:nvSpPr>
          <p:cNvPr id="10" name="object 10"/>
          <p:cNvSpPr/>
          <p:nvPr/>
        </p:nvSpPr>
        <p:spPr>
          <a:xfrm>
            <a:off x="6291173" y="4959502"/>
            <a:ext cx="4388485" cy="2588260"/>
          </a:xfrm>
          <a:custGeom>
            <a:avLst/>
            <a:gdLst/>
            <a:ahLst/>
            <a:cxnLst/>
            <a:rect l="l" t="t" r="r" b="b"/>
            <a:pathLst>
              <a:path w="4388484" h="2588259">
                <a:moveTo>
                  <a:pt x="0" y="2587802"/>
                </a:moveTo>
                <a:lnTo>
                  <a:pt x="4388129" y="2587802"/>
                </a:lnTo>
                <a:lnTo>
                  <a:pt x="4388129" y="0"/>
                </a:lnTo>
                <a:lnTo>
                  <a:pt x="0" y="0"/>
                </a:lnTo>
                <a:lnTo>
                  <a:pt x="0" y="2587802"/>
                </a:lnTo>
                <a:close/>
              </a:path>
            </a:pathLst>
          </a:custGeom>
          <a:ln w="25400">
            <a:solidFill>
              <a:srgbClr val="FFFFFF"/>
            </a:solidFill>
          </a:ln>
        </p:spPr>
        <p:txBody>
          <a:bodyPr wrap="square" lIns="0" tIns="0" rIns="0" bIns="0" rtlCol="0"/>
          <a:lstStyle/>
          <a:p>
            <a:endParaRPr/>
          </a:p>
        </p:txBody>
      </p:sp>
      <p:sp>
        <p:nvSpPr>
          <p:cNvPr id="11" name="object 11"/>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2" name="object 12"/>
          <p:cNvSpPr/>
          <p:nvPr/>
        </p:nvSpPr>
        <p:spPr>
          <a:xfrm>
            <a:off x="8545500" y="171552"/>
            <a:ext cx="1045845" cy="734604"/>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474251" y="144005"/>
            <a:ext cx="1150250" cy="686866"/>
          </a:xfrm>
          <a:prstGeom prst="rect">
            <a:avLst/>
          </a:prstGeom>
          <a:blipFill>
            <a:blip r:embed="rId5" cstate="print"/>
            <a:stretch>
              <a:fillRect/>
            </a:stretch>
          </a:blipFill>
        </p:spPr>
        <p:txBody>
          <a:bodyPr wrap="square" lIns="0" tIns="0" rIns="0" bIns="0" rtlCol="0"/>
          <a:lstStyle/>
          <a:p>
            <a:endParaRPr/>
          </a:p>
        </p:txBody>
      </p:sp>
      <p:pic>
        <p:nvPicPr>
          <p:cNvPr id="16" name="Рисунок 1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9640" y="0"/>
            <a:ext cx="6193199" cy="4644899"/>
          </a:xfrm>
          <a:prstGeom prst="rect">
            <a:avLst/>
          </a:prstGeom>
        </p:spPr>
      </p:pic>
      <p:pic>
        <p:nvPicPr>
          <p:cNvPr id="17" name="Рисунок 1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301956" y="2881620"/>
            <a:ext cx="4349340" cy="3262005"/>
          </a:xfrm>
          <a:prstGeom prst="rect">
            <a:avLst/>
          </a:prstGeom>
        </p:spPr>
      </p:pic>
      <p:pic>
        <p:nvPicPr>
          <p:cNvPr id="19" name="Рисунок 1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9639" y="4657599"/>
            <a:ext cx="4340441" cy="28900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1665010"/>
            <a:ext cx="9777603" cy="58949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64769" cy="2670175"/>
          </a:xfrm>
          <a:custGeom>
            <a:avLst/>
            <a:gdLst/>
            <a:ahLst/>
            <a:cxnLst/>
            <a:rect l="l" t="t" r="r" b="b"/>
            <a:pathLst>
              <a:path w="64769" h="2670175">
                <a:moveTo>
                  <a:pt x="0" y="2669717"/>
                </a:moveTo>
                <a:lnTo>
                  <a:pt x="64627" y="2669717"/>
                </a:lnTo>
                <a:lnTo>
                  <a:pt x="64627" y="0"/>
                </a:lnTo>
                <a:lnTo>
                  <a:pt x="0" y="0"/>
                </a:lnTo>
                <a:lnTo>
                  <a:pt x="0" y="2669717"/>
                </a:lnTo>
                <a:close/>
              </a:path>
            </a:pathLst>
          </a:custGeom>
          <a:solidFill>
            <a:srgbClr val="1D1D1B">
              <a:alpha val="50000"/>
            </a:srgbClr>
          </a:solidFill>
        </p:spPr>
        <p:txBody>
          <a:bodyPr wrap="square" lIns="0" tIns="0" rIns="0" bIns="0" rtlCol="0"/>
          <a:lstStyle/>
          <a:p>
            <a:endParaRPr/>
          </a:p>
        </p:txBody>
      </p:sp>
      <p:sp>
        <p:nvSpPr>
          <p:cNvPr id="4" name="object 4"/>
          <p:cNvSpPr/>
          <p:nvPr/>
        </p:nvSpPr>
        <p:spPr>
          <a:xfrm>
            <a:off x="0" y="2669717"/>
            <a:ext cx="64769" cy="2341245"/>
          </a:xfrm>
          <a:custGeom>
            <a:avLst/>
            <a:gdLst/>
            <a:ahLst/>
            <a:cxnLst/>
            <a:rect l="l" t="t" r="r" b="b"/>
            <a:pathLst>
              <a:path w="64769" h="2341245">
                <a:moveTo>
                  <a:pt x="0" y="0"/>
                </a:moveTo>
                <a:lnTo>
                  <a:pt x="0" y="2340864"/>
                </a:lnTo>
                <a:lnTo>
                  <a:pt x="64627" y="2340864"/>
                </a:lnTo>
                <a:lnTo>
                  <a:pt x="64627" y="0"/>
                </a:lnTo>
                <a:lnTo>
                  <a:pt x="0" y="0"/>
                </a:lnTo>
                <a:close/>
              </a:path>
            </a:pathLst>
          </a:custGeom>
          <a:solidFill>
            <a:srgbClr val="1D1D1B">
              <a:alpha val="50000"/>
            </a:srgbClr>
          </a:solidFill>
        </p:spPr>
        <p:txBody>
          <a:bodyPr wrap="square" lIns="0" tIns="0" rIns="0" bIns="0" rtlCol="0"/>
          <a:lstStyle/>
          <a:p>
            <a:endParaRPr/>
          </a:p>
        </p:txBody>
      </p:sp>
      <p:sp>
        <p:nvSpPr>
          <p:cNvPr id="5" name="object 5"/>
          <p:cNvSpPr/>
          <p:nvPr/>
        </p:nvSpPr>
        <p:spPr>
          <a:xfrm>
            <a:off x="30928" y="4932489"/>
            <a:ext cx="0" cy="2627630"/>
          </a:xfrm>
          <a:custGeom>
            <a:avLst/>
            <a:gdLst/>
            <a:ahLst/>
            <a:cxnLst/>
            <a:rect l="l" t="t" r="r" b="b"/>
            <a:pathLst>
              <a:path h="2627629">
                <a:moveTo>
                  <a:pt x="0" y="0"/>
                </a:moveTo>
                <a:lnTo>
                  <a:pt x="0" y="2627515"/>
                </a:lnTo>
              </a:path>
            </a:pathLst>
          </a:custGeom>
          <a:ln w="61857">
            <a:solidFill>
              <a:srgbClr val="1D1D1B"/>
            </a:solidFill>
          </a:ln>
        </p:spPr>
        <p:txBody>
          <a:bodyPr wrap="square" lIns="0" tIns="0" rIns="0" bIns="0" rtlCol="0"/>
          <a:lstStyle/>
          <a:p>
            <a:endParaRPr/>
          </a:p>
        </p:txBody>
      </p:sp>
      <p:sp>
        <p:nvSpPr>
          <p:cNvPr id="6" name="object 6"/>
          <p:cNvSpPr txBox="1">
            <a:spLocks noGrp="1"/>
          </p:cNvSpPr>
          <p:nvPr>
            <p:ph type="title"/>
          </p:nvPr>
        </p:nvSpPr>
        <p:spPr>
          <a:xfrm>
            <a:off x="444500" y="371475"/>
            <a:ext cx="9240520" cy="1723549"/>
          </a:xfrm>
          <a:prstGeom prst="rect">
            <a:avLst/>
          </a:prstGeom>
        </p:spPr>
        <p:txBody>
          <a:bodyPr vert="horz" wrap="square" lIns="0" tIns="0" rIns="0" bIns="0" rtlCol="0">
            <a:spAutoFit/>
          </a:bodyPr>
          <a:lstStyle/>
          <a:p>
            <a:pPr marL="12700" marR="5080">
              <a:lnSpc>
                <a:spcPct val="100000"/>
              </a:lnSpc>
            </a:pPr>
            <a:r>
              <a:rPr lang="kk-KZ" sz="2800" b="0" dirty="0" smtClean="0">
                <a:solidFill>
                  <a:schemeClr val="tx1"/>
                </a:solidFill>
              </a:rPr>
              <a:t>Бұл сабақтардың мақсаты – ақпаратқа сыни тұрғыда қараудың маңызын түсіндіру. Өз-өзіңе сұрақ қою керек, ойлану керек, қосымша ақпарат іздеу керек, сондай-ақ ақпарат арқылы манипуляцияға жол бермеу керек</a:t>
            </a:r>
            <a:endParaRPr sz="2700" b="0">
              <a:solidFill>
                <a:schemeClr val="tx1"/>
              </a:solidFill>
              <a:latin typeface="Calibri"/>
              <a:cs typeface="Calibri"/>
            </a:endParaRPr>
          </a:p>
        </p:txBody>
      </p:sp>
      <p:sp>
        <p:nvSpPr>
          <p:cNvPr id="7" name="object 7"/>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8" name="object 8"/>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9" name="object 9"/>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63582"/>
          </a:solidFill>
        </p:spPr>
        <p:txBody>
          <a:bodyPr wrap="square" lIns="0" tIns="0" rIns="0" bIns="0" rtlCol="0"/>
          <a:lstStyle/>
          <a:p>
            <a:endParaRPr/>
          </a:p>
        </p:txBody>
      </p:sp>
      <p:sp>
        <p:nvSpPr>
          <p:cNvPr id="6" name="object 6"/>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lang="kk-KZ" spc="140" dirty="0" smtClean="0"/>
              <a:t>Түйін:</a:t>
            </a:r>
            <a:endParaRPr spc="140" dirty="0"/>
          </a:p>
        </p:txBody>
      </p:sp>
      <p:sp>
        <p:nvSpPr>
          <p:cNvPr id="7" name="object 7"/>
          <p:cNvSpPr txBox="1"/>
          <p:nvPr/>
        </p:nvSpPr>
        <p:spPr>
          <a:xfrm>
            <a:off x="1003300" y="1571625"/>
            <a:ext cx="7924800" cy="5539978"/>
          </a:xfrm>
          <a:prstGeom prst="rect">
            <a:avLst/>
          </a:prstGeom>
        </p:spPr>
        <p:txBody>
          <a:bodyPr vert="horz" wrap="square" lIns="0" tIns="0" rIns="0" bIns="0" rtlCol="0">
            <a:spAutoFit/>
          </a:bodyPr>
          <a:lstStyle/>
          <a:p>
            <a:pPr lvl="0">
              <a:buFont typeface="Arial" pitchFamily="34" charset="0"/>
              <a:buChar char="•"/>
            </a:pPr>
            <a:r>
              <a:rPr lang="kk-KZ" sz="3600" dirty="0" smtClean="0">
                <a:solidFill>
                  <a:schemeClr val="bg1"/>
                </a:solidFill>
              </a:rPr>
              <a:t>  БАҚ-та ақпаратты манипуляциялаудың көптеген тәсілдері бар;</a:t>
            </a:r>
            <a:endParaRPr lang="ru-RU" sz="3600" dirty="0" smtClean="0">
              <a:solidFill>
                <a:schemeClr val="bg1"/>
              </a:solidFill>
            </a:endParaRPr>
          </a:p>
          <a:p>
            <a:pPr lvl="0">
              <a:buFont typeface="Arial" pitchFamily="34" charset="0"/>
              <a:buChar char="•"/>
            </a:pPr>
            <a:r>
              <a:rPr lang="kk-KZ" sz="3600" dirty="0" smtClean="0">
                <a:solidFill>
                  <a:schemeClr val="bg1"/>
                </a:solidFill>
              </a:rPr>
              <a:t>  Әр БАҚ-ң көздеген өз мақсаты бар;</a:t>
            </a:r>
            <a:endParaRPr lang="ru-RU" sz="3600" dirty="0" smtClean="0">
              <a:solidFill>
                <a:schemeClr val="bg1"/>
              </a:solidFill>
            </a:endParaRPr>
          </a:p>
          <a:p>
            <a:pPr lvl="0">
              <a:buFont typeface="Arial" pitchFamily="34" charset="0"/>
              <a:buChar char="•"/>
            </a:pPr>
            <a:r>
              <a:rPr lang="kk-KZ" sz="3600" dirty="0" smtClean="0">
                <a:solidFill>
                  <a:schemeClr val="bg1"/>
                </a:solidFill>
              </a:rPr>
              <a:t>  Ақпараттық қауіпсіздік – ұлттық қауіпсіздіктің ең маңызды бөлігі;</a:t>
            </a:r>
            <a:endParaRPr lang="ru-RU" sz="3600" dirty="0" smtClean="0">
              <a:solidFill>
                <a:schemeClr val="bg1"/>
              </a:solidFill>
            </a:endParaRPr>
          </a:p>
          <a:p>
            <a:pPr>
              <a:buFont typeface="Arial" pitchFamily="34" charset="0"/>
              <a:buChar char="•"/>
            </a:pPr>
            <a:r>
              <a:rPr lang="kk-KZ" sz="3600" dirty="0" smtClean="0">
                <a:solidFill>
                  <a:schemeClr val="bg1"/>
                </a:solidFill>
              </a:rPr>
              <a:t>  Біз ақпаратты сауатты болуымыз керек. Бұл азаматтардың жеке қауіпсіздігіне ғана  емес, ұлттық қауіпсіздік мәселелерімен байланысты. </a:t>
            </a:r>
            <a:endParaRPr sz="3600">
              <a:solidFill>
                <a:schemeClr val="bg1"/>
              </a:solidFill>
            </a:endParaRPr>
          </a:p>
        </p:txBody>
      </p:sp>
      <p:sp>
        <p:nvSpPr>
          <p:cNvPr id="11" name="object 11"/>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2" name="object 12"/>
          <p:cNvSpPr/>
          <p:nvPr/>
        </p:nvSpPr>
        <p:spPr>
          <a:xfrm>
            <a:off x="8545500" y="171552"/>
            <a:ext cx="1045845" cy="734604"/>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9474251" y="144005"/>
            <a:ext cx="1150250" cy="68686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3" name="object 3"/>
          <p:cNvSpPr txBox="1"/>
          <p:nvPr/>
        </p:nvSpPr>
        <p:spPr>
          <a:xfrm>
            <a:off x="9886759" y="6587414"/>
            <a:ext cx="208279" cy="509905"/>
          </a:xfrm>
          <a:prstGeom prst="rect">
            <a:avLst/>
          </a:prstGeom>
        </p:spPr>
        <p:txBody>
          <a:bodyPr vert="horz" wrap="square" lIns="0" tIns="0" rIns="0" bIns="0" rtlCol="0">
            <a:spAutoFit/>
          </a:bodyPr>
          <a:lstStyle/>
          <a:p>
            <a:pPr marL="12700">
              <a:lnSpc>
                <a:spcPct val="100000"/>
              </a:lnSpc>
            </a:pPr>
            <a:r>
              <a:rPr sz="3200" b="1" spc="-345" dirty="0">
                <a:solidFill>
                  <a:srgbClr val="FFFFFF"/>
                </a:solidFill>
                <a:latin typeface="Arial"/>
                <a:cs typeface="Arial"/>
              </a:rPr>
              <a:t>3</a:t>
            </a:r>
            <a:endParaRPr sz="3200">
              <a:latin typeface="Arial"/>
              <a:cs typeface="Arial"/>
            </a:endParaRPr>
          </a:p>
        </p:txBody>
      </p:sp>
      <p:sp>
        <p:nvSpPr>
          <p:cNvPr id="4" name="object 4"/>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5" name="object 5"/>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lang="kk-KZ" spc="150" dirty="0" smtClean="0">
                <a:solidFill>
                  <a:srgbClr val="E63582"/>
                </a:solidFill>
              </a:rPr>
              <a:t>Ақпараттандыру</a:t>
            </a:r>
            <a:endParaRPr spc="150" dirty="0">
              <a:solidFill>
                <a:srgbClr val="E63582"/>
              </a:solidFill>
            </a:endParaRPr>
          </a:p>
        </p:txBody>
      </p:sp>
      <p:sp>
        <p:nvSpPr>
          <p:cNvPr id="6" name="object 6"/>
          <p:cNvSpPr txBox="1"/>
          <p:nvPr/>
        </p:nvSpPr>
        <p:spPr>
          <a:xfrm>
            <a:off x="444500" y="1230401"/>
            <a:ext cx="9117330" cy="1969770"/>
          </a:xfrm>
          <a:prstGeom prst="rect">
            <a:avLst/>
          </a:prstGeom>
        </p:spPr>
        <p:txBody>
          <a:bodyPr vert="horz" wrap="square" lIns="0" tIns="0" rIns="0" bIns="0" rtlCol="0">
            <a:spAutoFit/>
          </a:bodyPr>
          <a:lstStyle/>
          <a:p>
            <a:r>
              <a:rPr lang="kk-KZ" sz="3200" b="1" dirty="0" smtClean="0"/>
              <a:t>Ақпараттандыру </a:t>
            </a:r>
            <a:r>
              <a:rPr lang="kk-KZ" sz="3200" dirty="0" smtClean="0"/>
              <a:t>– болған немесе болайын деп жатқан оқиға туралы хабарландыру. Яғни, кейде ақпарат оқырманның болған оқиға туралы білуі үшін хабарланады</a:t>
            </a:r>
            <a:endParaRPr lang="ru-RU" sz="3200" dirty="0"/>
          </a:p>
        </p:txBody>
      </p:sp>
      <p:sp>
        <p:nvSpPr>
          <p:cNvPr id="7" name="object 7"/>
          <p:cNvSpPr/>
          <p:nvPr/>
        </p:nvSpPr>
        <p:spPr>
          <a:xfrm>
            <a:off x="992695" y="3338995"/>
            <a:ext cx="2738755" cy="3840479"/>
          </a:xfrm>
          <a:custGeom>
            <a:avLst/>
            <a:gdLst/>
            <a:ahLst/>
            <a:cxnLst/>
            <a:rect l="l" t="t" r="r" b="b"/>
            <a:pathLst>
              <a:path w="2738754" h="3840479">
                <a:moveTo>
                  <a:pt x="0" y="0"/>
                </a:moveTo>
                <a:lnTo>
                  <a:pt x="2738628" y="0"/>
                </a:lnTo>
                <a:lnTo>
                  <a:pt x="2738628" y="3840479"/>
                </a:lnTo>
                <a:lnTo>
                  <a:pt x="0" y="3840479"/>
                </a:lnTo>
                <a:lnTo>
                  <a:pt x="0" y="0"/>
                </a:lnTo>
                <a:close/>
              </a:path>
            </a:pathLst>
          </a:custGeom>
          <a:solidFill>
            <a:srgbClr val="1D1D1B">
              <a:alpha val="50000"/>
            </a:srgbClr>
          </a:solidFill>
        </p:spPr>
        <p:txBody>
          <a:bodyPr wrap="square" lIns="0" tIns="0" rIns="0" bIns="0" rtlCol="0"/>
          <a:lstStyle/>
          <a:p>
            <a:endParaRPr/>
          </a:p>
        </p:txBody>
      </p:sp>
      <p:sp>
        <p:nvSpPr>
          <p:cNvPr id="9" name="object 9"/>
          <p:cNvSpPr/>
          <p:nvPr/>
        </p:nvSpPr>
        <p:spPr>
          <a:xfrm>
            <a:off x="1019721" y="3366008"/>
            <a:ext cx="2634615" cy="3736975"/>
          </a:xfrm>
          <a:custGeom>
            <a:avLst/>
            <a:gdLst/>
            <a:ahLst/>
            <a:cxnLst/>
            <a:rect l="l" t="t" r="r" b="b"/>
            <a:pathLst>
              <a:path w="2634615" h="3736975">
                <a:moveTo>
                  <a:pt x="0" y="3736797"/>
                </a:moveTo>
                <a:lnTo>
                  <a:pt x="2634322" y="3736797"/>
                </a:lnTo>
                <a:lnTo>
                  <a:pt x="2634322" y="0"/>
                </a:lnTo>
                <a:lnTo>
                  <a:pt x="0" y="0"/>
                </a:lnTo>
                <a:lnTo>
                  <a:pt x="0" y="3736797"/>
                </a:lnTo>
                <a:close/>
              </a:path>
            </a:pathLst>
          </a:custGeom>
          <a:ln w="25400">
            <a:solidFill>
              <a:srgbClr val="FFFFFF"/>
            </a:solidFill>
          </a:ln>
        </p:spPr>
        <p:txBody>
          <a:bodyPr wrap="square" lIns="0" tIns="0" rIns="0" bIns="0" rtlCol="0"/>
          <a:lstStyle/>
          <a:p>
            <a:endParaRPr/>
          </a:p>
        </p:txBody>
      </p:sp>
      <p:sp>
        <p:nvSpPr>
          <p:cNvPr id="10" name="object 10"/>
          <p:cNvSpPr/>
          <p:nvPr/>
        </p:nvSpPr>
        <p:spPr>
          <a:xfrm>
            <a:off x="3832885" y="3338995"/>
            <a:ext cx="2748280" cy="3840479"/>
          </a:xfrm>
          <a:custGeom>
            <a:avLst/>
            <a:gdLst/>
            <a:ahLst/>
            <a:cxnLst/>
            <a:rect l="l" t="t" r="r" b="b"/>
            <a:pathLst>
              <a:path w="2748279" h="3840479">
                <a:moveTo>
                  <a:pt x="0" y="0"/>
                </a:moveTo>
                <a:lnTo>
                  <a:pt x="2747772" y="0"/>
                </a:lnTo>
                <a:lnTo>
                  <a:pt x="2747772" y="3840479"/>
                </a:lnTo>
                <a:lnTo>
                  <a:pt x="0" y="3840479"/>
                </a:lnTo>
                <a:lnTo>
                  <a:pt x="0" y="0"/>
                </a:lnTo>
                <a:close/>
              </a:path>
            </a:pathLst>
          </a:custGeom>
          <a:solidFill>
            <a:srgbClr val="1D1D1B">
              <a:alpha val="50000"/>
            </a:srgbClr>
          </a:solidFill>
        </p:spPr>
        <p:txBody>
          <a:bodyPr wrap="square" lIns="0" tIns="0" rIns="0" bIns="0" rtlCol="0"/>
          <a:lstStyle/>
          <a:p>
            <a:endParaRPr/>
          </a:p>
        </p:txBody>
      </p:sp>
      <p:sp>
        <p:nvSpPr>
          <p:cNvPr id="12" name="object 12"/>
          <p:cNvSpPr/>
          <p:nvPr/>
        </p:nvSpPr>
        <p:spPr>
          <a:xfrm>
            <a:off x="3859910" y="3366008"/>
            <a:ext cx="2642870" cy="3736975"/>
          </a:xfrm>
          <a:custGeom>
            <a:avLst/>
            <a:gdLst/>
            <a:ahLst/>
            <a:cxnLst/>
            <a:rect l="l" t="t" r="r" b="b"/>
            <a:pathLst>
              <a:path w="2642870" h="3736975">
                <a:moveTo>
                  <a:pt x="0" y="3736797"/>
                </a:moveTo>
                <a:lnTo>
                  <a:pt x="2642616" y="3736797"/>
                </a:lnTo>
                <a:lnTo>
                  <a:pt x="2642616" y="0"/>
                </a:lnTo>
                <a:lnTo>
                  <a:pt x="0" y="0"/>
                </a:lnTo>
                <a:lnTo>
                  <a:pt x="0" y="3736797"/>
                </a:lnTo>
                <a:close/>
              </a:path>
            </a:pathLst>
          </a:custGeom>
          <a:ln w="25399">
            <a:solidFill>
              <a:srgbClr val="FFFFFF"/>
            </a:solidFill>
          </a:ln>
        </p:spPr>
        <p:txBody>
          <a:bodyPr wrap="square" lIns="0" tIns="0" rIns="0" bIns="0" rtlCol="0"/>
          <a:lstStyle/>
          <a:p>
            <a:endParaRPr/>
          </a:p>
        </p:txBody>
      </p:sp>
      <p:sp>
        <p:nvSpPr>
          <p:cNvPr id="13" name="object 13"/>
          <p:cNvSpPr/>
          <p:nvPr/>
        </p:nvSpPr>
        <p:spPr>
          <a:xfrm>
            <a:off x="6681368" y="3338995"/>
            <a:ext cx="2748280" cy="3840479"/>
          </a:xfrm>
          <a:custGeom>
            <a:avLst/>
            <a:gdLst/>
            <a:ahLst/>
            <a:cxnLst/>
            <a:rect l="l" t="t" r="r" b="b"/>
            <a:pathLst>
              <a:path w="2748279" h="3840479">
                <a:moveTo>
                  <a:pt x="0" y="0"/>
                </a:moveTo>
                <a:lnTo>
                  <a:pt x="2747772" y="0"/>
                </a:lnTo>
                <a:lnTo>
                  <a:pt x="2747772" y="3840479"/>
                </a:lnTo>
                <a:lnTo>
                  <a:pt x="0" y="3840479"/>
                </a:lnTo>
                <a:lnTo>
                  <a:pt x="0" y="0"/>
                </a:lnTo>
                <a:close/>
              </a:path>
            </a:pathLst>
          </a:custGeom>
          <a:solidFill>
            <a:srgbClr val="1D1D1B">
              <a:alpha val="50000"/>
            </a:srgbClr>
          </a:solidFill>
        </p:spPr>
        <p:txBody>
          <a:bodyPr wrap="square" lIns="0" tIns="0" rIns="0" bIns="0" rtlCol="0"/>
          <a:lstStyle/>
          <a:p>
            <a:endParaRPr/>
          </a:p>
        </p:txBody>
      </p:sp>
      <p:sp>
        <p:nvSpPr>
          <p:cNvPr id="15" name="object 15"/>
          <p:cNvSpPr/>
          <p:nvPr/>
        </p:nvSpPr>
        <p:spPr>
          <a:xfrm>
            <a:off x="6708393" y="3366008"/>
            <a:ext cx="2642870" cy="3736975"/>
          </a:xfrm>
          <a:custGeom>
            <a:avLst/>
            <a:gdLst/>
            <a:ahLst/>
            <a:cxnLst/>
            <a:rect l="l" t="t" r="r" b="b"/>
            <a:pathLst>
              <a:path w="2642870" h="3736975">
                <a:moveTo>
                  <a:pt x="0" y="3736797"/>
                </a:moveTo>
                <a:lnTo>
                  <a:pt x="2642616" y="3736797"/>
                </a:lnTo>
                <a:lnTo>
                  <a:pt x="2642616" y="0"/>
                </a:lnTo>
                <a:lnTo>
                  <a:pt x="0" y="0"/>
                </a:lnTo>
                <a:lnTo>
                  <a:pt x="0" y="3736797"/>
                </a:lnTo>
                <a:close/>
              </a:path>
            </a:pathLst>
          </a:custGeom>
          <a:ln w="25400">
            <a:solidFill>
              <a:srgbClr val="FFFFFF"/>
            </a:solidFill>
          </a:ln>
        </p:spPr>
        <p:txBody>
          <a:bodyPr wrap="square" lIns="0" tIns="0" rIns="0" bIns="0" rtlCol="0"/>
          <a:lstStyle/>
          <a:p>
            <a:endParaRPr/>
          </a:p>
        </p:txBody>
      </p:sp>
      <p:sp>
        <p:nvSpPr>
          <p:cNvPr id="16" name="object 16"/>
          <p:cNvSpPr/>
          <p:nvPr/>
        </p:nvSpPr>
        <p:spPr>
          <a:xfrm>
            <a:off x="8545500" y="171552"/>
            <a:ext cx="1045845" cy="734604"/>
          </a:xfrm>
          <a:prstGeom prst="rect">
            <a:avLst/>
          </a:prstGeom>
          <a:blipFill>
            <a:blip r:embed="rId2" cstate="print"/>
            <a:stretch>
              <a:fillRect/>
            </a:stretch>
          </a:blipFill>
        </p:spPr>
        <p:txBody>
          <a:bodyPr wrap="square" lIns="0" tIns="0" rIns="0" bIns="0" rtlCol="0"/>
          <a:lstStyle/>
          <a:p>
            <a:endParaRPr/>
          </a:p>
        </p:txBody>
      </p:sp>
      <p:sp>
        <p:nvSpPr>
          <p:cNvPr id="17" name="object 17"/>
          <p:cNvSpPr/>
          <p:nvPr/>
        </p:nvSpPr>
        <p:spPr>
          <a:xfrm>
            <a:off x="9474251" y="144005"/>
            <a:ext cx="1150250" cy="686866"/>
          </a:xfrm>
          <a:prstGeom prst="rect">
            <a:avLst/>
          </a:prstGeom>
          <a:blipFill>
            <a:blip r:embed="rId3" cstate="print"/>
            <a:stretch>
              <a:fillRect/>
            </a:stretch>
          </a:blipFill>
        </p:spPr>
        <p:txBody>
          <a:bodyPr wrap="square" lIns="0" tIns="0" rIns="0" bIns="0" rtlCol="0"/>
          <a:lstStyle/>
          <a:p>
            <a:endParaRPr/>
          </a:p>
        </p:txBody>
      </p:sp>
      <p:pic>
        <p:nvPicPr>
          <p:cNvPr id="18" name="Рисунок 1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17752" y="3377095"/>
            <a:ext cx="2636584" cy="3725020"/>
          </a:xfrm>
          <a:prstGeom prst="rect">
            <a:avLst/>
          </a:prstGeom>
        </p:spPr>
      </p:pic>
      <p:pic>
        <p:nvPicPr>
          <p:cNvPr id="19" name="Рисунок 1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871405" y="3353909"/>
            <a:ext cx="2669882" cy="3724275"/>
          </a:xfrm>
          <a:prstGeom prst="rect">
            <a:avLst/>
          </a:prstGeom>
        </p:spPr>
      </p:pic>
      <p:pic>
        <p:nvPicPr>
          <p:cNvPr id="20" name="Рисунок 1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721119" y="3377095"/>
            <a:ext cx="2630144" cy="370108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spc="135" smtClean="0">
                <a:solidFill>
                  <a:srgbClr val="E63582"/>
                </a:solidFill>
              </a:rPr>
              <a:t>Коммер</a:t>
            </a:r>
            <a:r>
              <a:rPr lang="kk-KZ" spc="135" dirty="0" smtClean="0">
                <a:solidFill>
                  <a:srgbClr val="E63582"/>
                </a:solidFill>
              </a:rPr>
              <a:t>циялық жарнама</a:t>
            </a:r>
            <a:endParaRPr spc="130" dirty="0">
              <a:solidFill>
                <a:srgbClr val="E63582"/>
              </a:solidFill>
            </a:endParaRPr>
          </a:p>
        </p:txBody>
      </p:sp>
      <p:sp>
        <p:nvSpPr>
          <p:cNvPr id="3" name="object 3"/>
          <p:cNvSpPr txBox="1"/>
          <p:nvPr/>
        </p:nvSpPr>
        <p:spPr>
          <a:xfrm>
            <a:off x="502795" y="1144392"/>
            <a:ext cx="5679335" cy="2954655"/>
          </a:xfrm>
          <a:prstGeom prst="rect">
            <a:avLst/>
          </a:prstGeom>
        </p:spPr>
        <p:txBody>
          <a:bodyPr vert="horz" wrap="square" lIns="0" tIns="0" rIns="0" bIns="0" rtlCol="0">
            <a:spAutoFit/>
          </a:bodyPr>
          <a:lstStyle/>
          <a:p>
            <a:pPr>
              <a:buFont typeface="Arial" pitchFamily="34" charset="0"/>
              <a:buChar char="•"/>
            </a:pPr>
            <a:r>
              <a:rPr lang="kk-KZ" sz="3200" dirty="0" smtClean="0"/>
              <a:t>Тауарды жарнамалау</a:t>
            </a:r>
            <a:endParaRPr lang="ru-RU" sz="3200" dirty="0" smtClean="0"/>
          </a:p>
          <a:p>
            <a:pPr>
              <a:buFont typeface="Arial" pitchFamily="34" charset="0"/>
              <a:buChar char="•"/>
            </a:pPr>
            <a:r>
              <a:rPr lang="kk-KZ" sz="3200" dirty="0" smtClean="0"/>
              <a:t>Қызмет түрін жарнамалау</a:t>
            </a:r>
            <a:endParaRPr lang="ru-RU" sz="3200" dirty="0" smtClean="0"/>
          </a:p>
          <a:p>
            <a:pPr>
              <a:buFont typeface="Arial" pitchFamily="34" charset="0"/>
              <a:buChar char="•"/>
            </a:pPr>
            <a:r>
              <a:rPr lang="kk-KZ" sz="3200" dirty="0" smtClean="0"/>
              <a:t>Ұйымның жарнамасы</a:t>
            </a:r>
            <a:endParaRPr lang="ru-RU" sz="3200" dirty="0" smtClean="0"/>
          </a:p>
          <a:p>
            <a:pPr>
              <a:buFont typeface="Arial" pitchFamily="34" charset="0"/>
              <a:buChar char="•"/>
            </a:pPr>
            <a:r>
              <a:rPr lang="kk-KZ" sz="3200" dirty="0" smtClean="0"/>
              <a:t>Тауар белгісінің жарнамасы</a:t>
            </a:r>
            <a:endParaRPr lang="ru-RU" sz="3200" dirty="0" smtClean="0"/>
          </a:p>
          <a:p>
            <a:pPr>
              <a:buFont typeface="Arial" pitchFamily="34" charset="0"/>
              <a:buChar char="•"/>
            </a:pPr>
            <a:r>
              <a:rPr lang="kk-KZ" sz="3200" dirty="0" smtClean="0"/>
              <a:t>Оқиғаны жарнамалау </a:t>
            </a:r>
            <a:endParaRPr lang="ru-RU" sz="3200" dirty="0" smtClean="0"/>
          </a:p>
          <a:p>
            <a:pPr>
              <a:buFont typeface="Arial" pitchFamily="34" charset="0"/>
              <a:buChar char="•"/>
            </a:pPr>
            <a:r>
              <a:rPr lang="kk-KZ" sz="3200" dirty="0" smtClean="0"/>
              <a:t>Идеяны жарнамалау және т.б. </a:t>
            </a:r>
            <a:endParaRPr sz="3200" dirty="0">
              <a:latin typeface="Calibri"/>
              <a:cs typeface="Calibri"/>
            </a:endParaRPr>
          </a:p>
        </p:txBody>
      </p:sp>
      <p:sp>
        <p:nvSpPr>
          <p:cNvPr id="4" name="object 4"/>
          <p:cNvSpPr/>
          <p:nvPr/>
        </p:nvSpPr>
        <p:spPr>
          <a:xfrm>
            <a:off x="430187" y="4296016"/>
            <a:ext cx="5664835" cy="2885440"/>
          </a:xfrm>
          <a:custGeom>
            <a:avLst/>
            <a:gdLst/>
            <a:ahLst/>
            <a:cxnLst/>
            <a:rect l="l" t="t" r="r" b="b"/>
            <a:pathLst>
              <a:path w="5664835" h="2885440">
                <a:moveTo>
                  <a:pt x="0" y="0"/>
                </a:moveTo>
                <a:lnTo>
                  <a:pt x="5664708" y="0"/>
                </a:lnTo>
                <a:lnTo>
                  <a:pt x="5664708" y="2884932"/>
                </a:lnTo>
                <a:lnTo>
                  <a:pt x="0" y="2884932"/>
                </a:lnTo>
                <a:lnTo>
                  <a:pt x="0" y="0"/>
                </a:lnTo>
                <a:close/>
              </a:path>
            </a:pathLst>
          </a:custGeom>
          <a:solidFill>
            <a:srgbClr val="1D1D1B">
              <a:alpha val="50000"/>
            </a:srgbClr>
          </a:solidFill>
        </p:spPr>
        <p:txBody>
          <a:bodyPr wrap="square" lIns="0" tIns="0" rIns="0" bIns="0" rtlCol="0"/>
          <a:lstStyle/>
          <a:p>
            <a:endParaRPr/>
          </a:p>
        </p:txBody>
      </p:sp>
      <p:sp>
        <p:nvSpPr>
          <p:cNvPr id="6" name="object 6"/>
          <p:cNvSpPr/>
          <p:nvPr/>
        </p:nvSpPr>
        <p:spPr>
          <a:xfrm>
            <a:off x="457200" y="4323029"/>
            <a:ext cx="5560060" cy="2780030"/>
          </a:xfrm>
          <a:custGeom>
            <a:avLst/>
            <a:gdLst/>
            <a:ahLst/>
            <a:cxnLst/>
            <a:rect l="l" t="t" r="r" b="b"/>
            <a:pathLst>
              <a:path w="5560060" h="2780029">
                <a:moveTo>
                  <a:pt x="0" y="2779776"/>
                </a:moveTo>
                <a:lnTo>
                  <a:pt x="5559552" y="2779776"/>
                </a:lnTo>
                <a:lnTo>
                  <a:pt x="5559552" y="0"/>
                </a:lnTo>
                <a:lnTo>
                  <a:pt x="0" y="0"/>
                </a:lnTo>
                <a:lnTo>
                  <a:pt x="0" y="2779776"/>
                </a:lnTo>
                <a:close/>
              </a:path>
            </a:pathLst>
          </a:custGeom>
          <a:ln w="25400">
            <a:solidFill>
              <a:srgbClr val="FFFFFF"/>
            </a:solidFill>
          </a:ln>
        </p:spPr>
        <p:txBody>
          <a:bodyPr wrap="square" lIns="0" tIns="0" rIns="0" bIns="0" rtlCol="0"/>
          <a:lstStyle/>
          <a:p>
            <a:endParaRPr/>
          </a:p>
        </p:txBody>
      </p:sp>
      <p:sp>
        <p:nvSpPr>
          <p:cNvPr id="7" name="object 7"/>
          <p:cNvSpPr/>
          <p:nvPr/>
        </p:nvSpPr>
        <p:spPr>
          <a:xfrm>
            <a:off x="6112078" y="1259992"/>
            <a:ext cx="4206240" cy="5920740"/>
          </a:xfrm>
          <a:custGeom>
            <a:avLst/>
            <a:gdLst/>
            <a:ahLst/>
            <a:cxnLst/>
            <a:rect l="l" t="t" r="r" b="b"/>
            <a:pathLst>
              <a:path w="4206240" h="5920740">
                <a:moveTo>
                  <a:pt x="0" y="0"/>
                </a:moveTo>
                <a:lnTo>
                  <a:pt x="4206240" y="0"/>
                </a:lnTo>
                <a:lnTo>
                  <a:pt x="4206240" y="5920740"/>
                </a:lnTo>
                <a:lnTo>
                  <a:pt x="0" y="5920740"/>
                </a:lnTo>
                <a:lnTo>
                  <a:pt x="0" y="0"/>
                </a:lnTo>
                <a:close/>
              </a:path>
            </a:pathLst>
          </a:custGeom>
          <a:solidFill>
            <a:srgbClr val="1D1D1B">
              <a:alpha val="50000"/>
            </a:srgbClr>
          </a:solidFill>
        </p:spPr>
        <p:txBody>
          <a:bodyPr wrap="square" lIns="0" tIns="0" rIns="0" bIns="0" rtlCol="0"/>
          <a:lstStyle/>
          <a:p>
            <a:endParaRPr/>
          </a:p>
        </p:txBody>
      </p:sp>
      <p:sp>
        <p:nvSpPr>
          <p:cNvPr id="9" name="object 9"/>
          <p:cNvSpPr/>
          <p:nvPr/>
        </p:nvSpPr>
        <p:spPr>
          <a:xfrm>
            <a:off x="6139091" y="1287005"/>
            <a:ext cx="4102100" cy="5815965"/>
          </a:xfrm>
          <a:custGeom>
            <a:avLst/>
            <a:gdLst/>
            <a:ahLst/>
            <a:cxnLst/>
            <a:rect l="l" t="t" r="r" b="b"/>
            <a:pathLst>
              <a:path w="4102100" h="5815965">
                <a:moveTo>
                  <a:pt x="0" y="5815799"/>
                </a:moveTo>
                <a:lnTo>
                  <a:pt x="4101820" y="5815799"/>
                </a:lnTo>
                <a:lnTo>
                  <a:pt x="4101820" y="0"/>
                </a:lnTo>
                <a:lnTo>
                  <a:pt x="0" y="0"/>
                </a:lnTo>
                <a:lnTo>
                  <a:pt x="0" y="5815799"/>
                </a:lnTo>
                <a:close/>
              </a:path>
            </a:pathLst>
          </a:custGeom>
          <a:ln w="25400">
            <a:solidFill>
              <a:srgbClr val="FFFFFF"/>
            </a:solidFill>
          </a:ln>
        </p:spPr>
        <p:txBody>
          <a:bodyPr wrap="square" lIns="0" tIns="0" rIns="0" bIns="0" rtlCol="0"/>
          <a:lstStyle/>
          <a:p>
            <a:endParaRPr/>
          </a:p>
        </p:txBody>
      </p:sp>
      <p:sp>
        <p:nvSpPr>
          <p:cNvPr id="10" name="object 10"/>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1" name="object 11"/>
          <p:cNvSpPr/>
          <p:nvPr/>
        </p:nvSpPr>
        <p:spPr>
          <a:xfrm>
            <a:off x="8545500" y="171552"/>
            <a:ext cx="1045845" cy="734604"/>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9474251" y="144005"/>
            <a:ext cx="1150250" cy="686866"/>
          </a:xfrm>
          <a:prstGeom prst="rect">
            <a:avLst/>
          </a:prstGeom>
          <a:blipFill>
            <a:blip r:embed="rId3" cstate="print"/>
            <a:stretch>
              <a:fillRect/>
            </a:stretch>
          </a:blipFill>
        </p:spPr>
        <p:txBody>
          <a:bodyPr wrap="square" lIns="0" tIns="0" rIns="0" bIns="0" rtlCol="0"/>
          <a:lstStyle/>
          <a:p>
            <a:endParaRP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6101" y="4345941"/>
            <a:ext cx="5592724" cy="2756864"/>
          </a:xfrm>
          <a:prstGeom prst="rect">
            <a:avLst/>
          </a:prstGeom>
        </p:spPr>
      </p:pic>
      <p:pic>
        <p:nvPicPr>
          <p:cNvPr id="14" name="Рисунок 1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149151" y="1295544"/>
            <a:ext cx="4092040" cy="58344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lang="kk-KZ" spc="150" dirty="0" smtClean="0">
                <a:solidFill>
                  <a:srgbClr val="E63582"/>
                </a:solidFill>
              </a:rPr>
              <a:t>Әлеуметтік жарнама</a:t>
            </a:r>
            <a:endParaRPr spc="130" dirty="0">
              <a:solidFill>
                <a:srgbClr val="E63582"/>
              </a:solidFill>
            </a:endParaRPr>
          </a:p>
        </p:txBody>
      </p:sp>
      <p:sp>
        <p:nvSpPr>
          <p:cNvPr id="3" name="object 3"/>
          <p:cNvSpPr txBox="1"/>
          <p:nvPr/>
        </p:nvSpPr>
        <p:spPr>
          <a:xfrm>
            <a:off x="442700" y="1370558"/>
            <a:ext cx="9645650" cy="1969770"/>
          </a:xfrm>
          <a:prstGeom prst="rect">
            <a:avLst/>
          </a:prstGeom>
        </p:spPr>
        <p:txBody>
          <a:bodyPr vert="horz" wrap="square" lIns="0" tIns="0" rIns="0" bIns="0" rtlCol="0">
            <a:spAutoFit/>
          </a:bodyPr>
          <a:lstStyle/>
          <a:p>
            <a:r>
              <a:rPr lang="kk-KZ" sz="3200" b="1" dirty="0" smtClean="0"/>
              <a:t>Әлеуметтік жарнама </a:t>
            </a:r>
            <a:r>
              <a:rPr lang="ru-RU" sz="3200" dirty="0" smtClean="0"/>
              <a:t>– </a:t>
            </a:r>
            <a:r>
              <a:rPr lang="kk-KZ" sz="3200" dirty="0" smtClean="0"/>
              <a:t>коммерциялық емес жарнама түрі. Қоғамдық тәртіп моделін өзгертуге және әлеуметтік проблемаларға қоғамның назарын аударуға бағытталады.</a:t>
            </a:r>
            <a:endParaRPr lang="ru-RU" sz="3200" dirty="0"/>
          </a:p>
        </p:txBody>
      </p:sp>
      <p:sp>
        <p:nvSpPr>
          <p:cNvPr id="4" name="object 4"/>
          <p:cNvSpPr/>
          <p:nvPr/>
        </p:nvSpPr>
        <p:spPr>
          <a:xfrm>
            <a:off x="430187" y="3747274"/>
            <a:ext cx="4810125" cy="3434079"/>
          </a:xfrm>
          <a:custGeom>
            <a:avLst/>
            <a:gdLst/>
            <a:ahLst/>
            <a:cxnLst/>
            <a:rect l="l" t="t" r="r" b="b"/>
            <a:pathLst>
              <a:path w="4810125" h="3434079">
                <a:moveTo>
                  <a:pt x="0" y="0"/>
                </a:moveTo>
                <a:lnTo>
                  <a:pt x="4809744" y="0"/>
                </a:lnTo>
                <a:lnTo>
                  <a:pt x="4809744" y="3433572"/>
                </a:lnTo>
                <a:lnTo>
                  <a:pt x="0" y="3433572"/>
                </a:lnTo>
                <a:lnTo>
                  <a:pt x="0" y="0"/>
                </a:lnTo>
                <a:close/>
              </a:path>
            </a:pathLst>
          </a:custGeom>
          <a:solidFill>
            <a:srgbClr val="1D1D1B">
              <a:alpha val="50000"/>
            </a:srgbClr>
          </a:solidFill>
        </p:spPr>
        <p:txBody>
          <a:bodyPr wrap="square" lIns="0" tIns="0" rIns="0" bIns="0" rtlCol="0"/>
          <a:lstStyle/>
          <a:p>
            <a:endParaRPr/>
          </a:p>
        </p:txBody>
      </p:sp>
      <p:sp>
        <p:nvSpPr>
          <p:cNvPr id="6" name="object 6"/>
          <p:cNvSpPr/>
          <p:nvPr/>
        </p:nvSpPr>
        <p:spPr>
          <a:xfrm>
            <a:off x="457200" y="3774287"/>
            <a:ext cx="4704715" cy="3328670"/>
          </a:xfrm>
          <a:custGeom>
            <a:avLst/>
            <a:gdLst/>
            <a:ahLst/>
            <a:cxnLst/>
            <a:rect l="l" t="t" r="r" b="b"/>
            <a:pathLst>
              <a:path w="4704715" h="3328670">
                <a:moveTo>
                  <a:pt x="0" y="3328517"/>
                </a:moveTo>
                <a:lnTo>
                  <a:pt x="4704613" y="3328517"/>
                </a:lnTo>
                <a:lnTo>
                  <a:pt x="4704613" y="0"/>
                </a:lnTo>
                <a:lnTo>
                  <a:pt x="0" y="0"/>
                </a:lnTo>
                <a:lnTo>
                  <a:pt x="0" y="3328517"/>
                </a:lnTo>
                <a:close/>
              </a:path>
            </a:pathLst>
          </a:custGeom>
          <a:ln w="25400">
            <a:solidFill>
              <a:srgbClr val="FFFFFF"/>
            </a:solidFill>
          </a:ln>
        </p:spPr>
        <p:txBody>
          <a:bodyPr wrap="square" lIns="0" tIns="0" rIns="0" bIns="0" rtlCol="0"/>
          <a:lstStyle/>
          <a:p>
            <a:endParaRPr/>
          </a:p>
        </p:txBody>
      </p:sp>
      <p:sp>
        <p:nvSpPr>
          <p:cNvPr id="7" name="object 7"/>
          <p:cNvSpPr/>
          <p:nvPr/>
        </p:nvSpPr>
        <p:spPr>
          <a:xfrm>
            <a:off x="5232272" y="3747274"/>
            <a:ext cx="5080000" cy="3434079"/>
          </a:xfrm>
          <a:custGeom>
            <a:avLst/>
            <a:gdLst/>
            <a:ahLst/>
            <a:cxnLst/>
            <a:rect l="l" t="t" r="r" b="b"/>
            <a:pathLst>
              <a:path w="5080000" h="3434079">
                <a:moveTo>
                  <a:pt x="0" y="0"/>
                </a:moveTo>
                <a:lnTo>
                  <a:pt x="5079492" y="0"/>
                </a:lnTo>
                <a:lnTo>
                  <a:pt x="5079492" y="3433572"/>
                </a:lnTo>
                <a:lnTo>
                  <a:pt x="0" y="3433572"/>
                </a:lnTo>
                <a:lnTo>
                  <a:pt x="0" y="0"/>
                </a:lnTo>
                <a:close/>
              </a:path>
            </a:pathLst>
          </a:custGeom>
          <a:solidFill>
            <a:srgbClr val="1D1D1B">
              <a:alpha val="50000"/>
            </a:srgbClr>
          </a:solidFill>
        </p:spPr>
        <p:txBody>
          <a:bodyPr wrap="square" lIns="0" tIns="0" rIns="0" bIns="0" rtlCol="0"/>
          <a:lstStyle/>
          <a:p>
            <a:endParaRPr/>
          </a:p>
        </p:txBody>
      </p:sp>
      <p:sp>
        <p:nvSpPr>
          <p:cNvPr id="9" name="object 9"/>
          <p:cNvSpPr/>
          <p:nvPr/>
        </p:nvSpPr>
        <p:spPr>
          <a:xfrm>
            <a:off x="5259285" y="3774287"/>
            <a:ext cx="4975860" cy="3328670"/>
          </a:xfrm>
          <a:custGeom>
            <a:avLst/>
            <a:gdLst/>
            <a:ahLst/>
            <a:cxnLst/>
            <a:rect l="l" t="t" r="r" b="b"/>
            <a:pathLst>
              <a:path w="4975859" h="3328670">
                <a:moveTo>
                  <a:pt x="0" y="3328517"/>
                </a:moveTo>
                <a:lnTo>
                  <a:pt x="4975504" y="3328517"/>
                </a:lnTo>
                <a:lnTo>
                  <a:pt x="4975504" y="0"/>
                </a:lnTo>
                <a:lnTo>
                  <a:pt x="0" y="0"/>
                </a:lnTo>
                <a:lnTo>
                  <a:pt x="0" y="3328517"/>
                </a:lnTo>
                <a:close/>
              </a:path>
            </a:pathLst>
          </a:custGeom>
          <a:ln w="25400">
            <a:solidFill>
              <a:srgbClr val="FFFFFF"/>
            </a:solidFill>
          </a:ln>
        </p:spPr>
        <p:txBody>
          <a:bodyPr wrap="square" lIns="0" tIns="0" rIns="0" bIns="0" rtlCol="0"/>
          <a:lstStyle/>
          <a:p>
            <a:endParaRPr/>
          </a:p>
        </p:txBody>
      </p:sp>
      <p:sp>
        <p:nvSpPr>
          <p:cNvPr id="10" name="object 10"/>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11" name="object 11"/>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2" name="object 12"/>
          <p:cNvSpPr/>
          <p:nvPr/>
        </p:nvSpPr>
        <p:spPr>
          <a:xfrm>
            <a:off x="8545500" y="171552"/>
            <a:ext cx="1045845" cy="734604"/>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9474251" y="144005"/>
            <a:ext cx="1150250" cy="686866"/>
          </a:xfrm>
          <a:prstGeom prst="rect">
            <a:avLst/>
          </a:prstGeom>
          <a:blipFill>
            <a:blip r:embed="rId3" cstate="print"/>
            <a:stretch>
              <a:fillRect/>
            </a:stretch>
          </a:blipFill>
        </p:spPr>
        <p:txBody>
          <a:bodyPr wrap="square" lIns="0" tIns="0" rIns="0" bIns="0" rtlCol="0"/>
          <a:lstStyle/>
          <a:p>
            <a:endParaRPr/>
          </a:p>
        </p:txBody>
      </p:sp>
      <p:pic>
        <p:nvPicPr>
          <p:cNvPr id="14" name="Рисунок 1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9544" y="3797045"/>
            <a:ext cx="4685601" cy="3305759"/>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310670" y="3743412"/>
            <a:ext cx="4924476" cy="335939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1999" cy="755999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lang="kk-KZ" spc="270" dirty="0" smtClean="0">
                <a:solidFill>
                  <a:srgbClr val="E63582"/>
                </a:solidFill>
              </a:rPr>
              <a:t>Үгіт</a:t>
            </a:r>
            <a:r>
              <a:rPr lang="ru-RU" spc="270" dirty="0" smtClean="0">
                <a:solidFill>
                  <a:srgbClr val="E63582"/>
                </a:solidFill>
              </a:rPr>
              <a:t>-</a:t>
            </a:r>
            <a:r>
              <a:rPr lang="ru-RU" spc="270" dirty="0" err="1" smtClean="0">
                <a:solidFill>
                  <a:srgbClr val="E63582"/>
                </a:solidFill>
              </a:rPr>
              <a:t>насихат</a:t>
            </a:r>
            <a:endParaRPr spc="150" dirty="0">
              <a:solidFill>
                <a:srgbClr val="E63582"/>
              </a:solidFill>
            </a:endParaRPr>
          </a:p>
        </p:txBody>
      </p:sp>
      <p:sp>
        <p:nvSpPr>
          <p:cNvPr id="4" name="object 4"/>
          <p:cNvSpPr/>
          <p:nvPr/>
        </p:nvSpPr>
        <p:spPr>
          <a:xfrm>
            <a:off x="4500003" y="1584007"/>
            <a:ext cx="5735320" cy="4806315"/>
          </a:xfrm>
          <a:custGeom>
            <a:avLst/>
            <a:gdLst/>
            <a:ahLst/>
            <a:cxnLst/>
            <a:rect l="l" t="t" r="r" b="b"/>
            <a:pathLst>
              <a:path w="5735320" h="4806315">
                <a:moveTo>
                  <a:pt x="5446801" y="0"/>
                </a:moveTo>
                <a:lnTo>
                  <a:pt x="287997" y="0"/>
                </a:lnTo>
                <a:lnTo>
                  <a:pt x="121499" y="4499"/>
                </a:lnTo>
                <a:lnTo>
                  <a:pt x="35999" y="35999"/>
                </a:lnTo>
                <a:lnTo>
                  <a:pt x="4499" y="121499"/>
                </a:lnTo>
                <a:lnTo>
                  <a:pt x="0" y="287997"/>
                </a:lnTo>
                <a:lnTo>
                  <a:pt x="0" y="4517999"/>
                </a:lnTo>
                <a:lnTo>
                  <a:pt x="4499" y="4684498"/>
                </a:lnTo>
                <a:lnTo>
                  <a:pt x="35999" y="4769997"/>
                </a:lnTo>
                <a:lnTo>
                  <a:pt x="121499" y="4801497"/>
                </a:lnTo>
                <a:lnTo>
                  <a:pt x="287997" y="4805997"/>
                </a:lnTo>
                <a:lnTo>
                  <a:pt x="5446801" y="4805997"/>
                </a:lnTo>
                <a:lnTo>
                  <a:pt x="5613300" y="4801497"/>
                </a:lnTo>
                <a:lnTo>
                  <a:pt x="5698799" y="4769997"/>
                </a:lnTo>
                <a:lnTo>
                  <a:pt x="5730299" y="4684498"/>
                </a:lnTo>
                <a:lnTo>
                  <a:pt x="5734799" y="4517999"/>
                </a:lnTo>
                <a:lnTo>
                  <a:pt x="5734799" y="287997"/>
                </a:lnTo>
                <a:lnTo>
                  <a:pt x="5730299" y="121499"/>
                </a:lnTo>
                <a:lnTo>
                  <a:pt x="5698799" y="35999"/>
                </a:lnTo>
                <a:lnTo>
                  <a:pt x="5613300" y="4499"/>
                </a:lnTo>
                <a:lnTo>
                  <a:pt x="5446801" y="0"/>
                </a:lnTo>
                <a:close/>
              </a:path>
            </a:pathLst>
          </a:custGeom>
          <a:solidFill>
            <a:srgbClr val="E63582"/>
          </a:solidFill>
        </p:spPr>
        <p:txBody>
          <a:bodyPr wrap="square" lIns="0" tIns="0" rIns="0" bIns="0" rtlCol="0"/>
          <a:lstStyle/>
          <a:p>
            <a:endParaRPr/>
          </a:p>
        </p:txBody>
      </p:sp>
      <p:sp>
        <p:nvSpPr>
          <p:cNvPr id="5" name="object 5"/>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6" name="object 6"/>
          <p:cNvSpPr txBox="1"/>
          <p:nvPr/>
        </p:nvSpPr>
        <p:spPr>
          <a:xfrm>
            <a:off x="4734331" y="1782279"/>
            <a:ext cx="5360670" cy="4431983"/>
          </a:xfrm>
          <a:prstGeom prst="rect">
            <a:avLst/>
          </a:prstGeom>
        </p:spPr>
        <p:txBody>
          <a:bodyPr vert="horz" wrap="square" lIns="0" tIns="0" rIns="0" bIns="0" rtlCol="0">
            <a:spAutoFit/>
          </a:bodyPr>
          <a:lstStyle/>
          <a:p>
            <a:pPr algn="r"/>
            <a:r>
              <a:rPr lang="kk-KZ" sz="3200" b="1" dirty="0" smtClean="0">
                <a:solidFill>
                  <a:schemeClr val="bg1"/>
                </a:solidFill>
              </a:rPr>
              <a:t>Үгіт-насихат</a:t>
            </a:r>
            <a:r>
              <a:rPr lang="kk-KZ" sz="3200" dirty="0" smtClean="0">
                <a:solidFill>
                  <a:schemeClr val="bg1"/>
                </a:solidFill>
              </a:rPr>
              <a:t> – бұқара халық арасында жүргізілетін ауызша не жазбаша қызмет. Оның мақсаты: халықты саяси қырынан тәрбиелеу үшін және оларды қоғамдық-саяси өмірге белсенді араласуға қатыстыру үшін қандай бір идеяны тарату</a:t>
            </a:r>
            <a:endParaRPr lang="ru-RU" sz="3200" dirty="0">
              <a:solidFill>
                <a:schemeClr val="bg1"/>
              </a:solidFill>
            </a:endParaRPr>
          </a:p>
        </p:txBody>
      </p:sp>
      <p:sp>
        <p:nvSpPr>
          <p:cNvPr id="7" name="object 7"/>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8" name="object 8"/>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0187" y="3887990"/>
            <a:ext cx="6286500" cy="3291840"/>
          </a:xfrm>
          <a:custGeom>
            <a:avLst/>
            <a:gdLst/>
            <a:ahLst/>
            <a:cxnLst/>
            <a:rect l="l" t="t" r="r" b="b"/>
            <a:pathLst>
              <a:path w="6286500" h="3291840">
                <a:moveTo>
                  <a:pt x="0" y="0"/>
                </a:moveTo>
                <a:lnTo>
                  <a:pt x="6286500" y="0"/>
                </a:lnTo>
                <a:lnTo>
                  <a:pt x="6286500" y="3291840"/>
                </a:lnTo>
                <a:lnTo>
                  <a:pt x="0" y="3291840"/>
                </a:lnTo>
                <a:lnTo>
                  <a:pt x="0" y="0"/>
                </a:lnTo>
                <a:close/>
              </a:path>
            </a:pathLst>
          </a:custGeom>
          <a:solidFill>
            <a:srgbClr val="1D1D1B">
              <a:alpha val="50000"/>
            </a:srgbClr>
          </a:solidFill>
        </p:spPr>
        <p:txBody>
          <a:bodyPr wrap="square" lIns="0" tIns="0" rIns="0" bIns="0" rtlCol="0"/>
          <a:lstStyle/>
          <a:p>
            <a:endParaRPr/>
          </a:p>
        </p:txBody>
      </p:sp>
      <p:sp>
        <p:nvSpPr>
          <p:cNvPr id="4" name="object 4"/>
          <p:cNvSpPr/>
          <p:nvPr/>
        </p:nvSpPr>
        <p:spPr>
          <a:xfrm>
            <a:off x="457200" y="3915003"/>
            <a:ext cx="6182995" cy="3188335"/>
          </a:xfrm>
          <a:custGeom>
            <a:avLst/>
            <a:gdLst/>
            <a:ahLst/>
            <a:cxnLst/>
            <a:rect l="l" t="t" r="r" b="b"/>
            <a:pathLst>
              <a:path w="6182995" h="3188334">
                <a:moveTo>
                  <a:pt x="0" y="3187801"/>
                </a:moveTo>
                <a:lnTo>
                  <a:pt x="6182995" y="3187801"/>
                </a:lnTo>
                <a:lnTo>
                  <a:pt x="6182995" y="0"/>
                </a:lnTo>
                <a:lnTo>
                  <a:pt x="0" y="0"/>
                </a:lnTo>
                <a:lnTo>
                  <a:pt x="0" y="3187801"/>
                </a:lnTo>
                <a:close/>
              </a:path>
            </a:pathLst>
          </a:custGeom>
          <a:ln w="25400">
            <a:solidFill>
              <a:srgbClr val="FFFFFF"/>
            </a:solidFill>
          </a:ln>
        </p:spPr>
        <p:txBody>
          <a:bodyPr wrap="square" lIns="0" tIns="0" rIns="0" bIns="0" rtlCol="0"/>
          <a:lstStyle/>
          <a:p>
            <a:endParaRPr/>
          </a:p>
        </p:txBody>
      </p:sp>
      <p:sp>
        <p:nvSpPr>
          <p:cNvPr id="5" name="object 5"/>
          <p:cNvSpPr/>
          <p:nvPr/>
        </p:nvSpPr>
        <p:spPr>
          <a:xfrm>
            <a:off x="6718782" y="3887990"/>
            <a:ext cx="3594100" cy="3291840"/>
          </a:xfrm>
          <a:custGeom>
            <a:avLst/>
            <a:gdLst/>
            <a:ahLst/>
            <a:cxnLst/>
            <a:rect l="l" t="t" r="r" b="b"/>
            <a:pathLst>
              <a:path w="3594100" h="3291840">
                <a:moveTo>
                  <a:pt x="0" y="0"/>
                </a:moveTo>
                <a:lnTo>
                  <a:pt x="3593592" y="0"/>
                </a:lnTo>
                <a:lnTo>
                  <a:pt x="3593592" y="3291840"/>
                </a:lnTo>
                <a:lnTo>
                  <a:pt x="0" y="3291840"/>
                </a:lnTo>
                <a:lnTo>
                  <a:pt x="0" y="0"/>
                </a:lnTo>
                <a:close/>
              </a:path>
            </a:pathLst>
          </a:custGeom>
          <a:solidFill>
            <a:srgbClr val="1D1D1B">
              <a:alpha val="50000"/>
            </a:srgbClr>
          </a:solidFill>
        </p:spPr>
        <p:txBody>
          <a:bodyPr wrap="square" lIns="0" tIns="0" rIns="0" bIns="0" rtlCol="0"/>
          <a:lstStyle/>
          <a:p>
            <a:endParaRPr/>
          </a:p>
        </p:txBody>
      </p:sp>
      <p:sp>
        <p:nvSpPr>
          <p:cNvPr id="7" name="object 7"/>
          <p:cNvSpPr/>
          <p:nvPr/>
        </p:nvSpPr>
        <p:spPr>
          <a:xfrm>
            <a:off x="6745795" y="3915003"/>
            <a:ext cx="3489325" cy="3190240"/>
          </a:xfrm>
          <a:custGeom>
            <a:avLst/>
            <a:gdLst/>
            <a:ahLst/>
            <a:cxnLst/>
            <a:rect l="l" t="t" r="r" b="b"/>
            <a:pathLst>
              <a:path w="3489325" h="3190240">
                <a:moveTo>
                  <a:pt x="0" y="3190240"/>
                </a:moveTo>
                <a:lnTo>
                  <a:pt x="3488994" y="3190240"/>
                </a:lnTo>
                <a:lnTo>
                  <a:pt x="3488994" y="0"/>
                </a:lnTo>
                <a:lnTo>
                  <a:pt x="0" y="0"/>
                </a:lnTo>
                <a:lnTo>
                  <a:pt x="0" y="3190240"/>
                </a:lnTo>
                <a:close/>
              </a:path>
            </a:pathLst>
          </a:custGeom>
          <a:ln w="25400">
            <a:solidFill>
              <a:srgbClr val="FFFFFF"/>
            </a:solidFill>
          </a:ln>
        </p:spPr>
        <p:txBody>
          <a:bodyPr wrap="square" lIns="0" tIns="0" rIns="0" bIns="0" rtlCol="0"/>
          <a:lstStyle/>
          <a:p>
            <a:endParaRPr/>
          </a:p>
        </p:txBody>
      </p:sp>
      <p:sp>
        <p:nvSpPr>
          <p:cNvPr id="8" name="object 8"/>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3970">
              <a:lnSpc>
                <a:spcPct val="100000"/>
              </a:lnSpc>
            </a:pPr>
            <a:r>
              <a:rPr lang="ru-RU" spc="160" dirty="0" err="1" smtClean="0">
                <a:solidFill>
                  <a:srgbClr val="E63582"/>
                </a:solidFill>
              </a:rPr>
              <a:t>Саяси</a:t>
            </a:r>
            <a:r>
              <a:rPr lang="ru-RU" spc="160" dirty="0" smtClean="0">
                <a:solidFill>
                  <a:srgbClr val="E63582"/>
                </a:solidFill>
              </a:rPr>
              <a:t> </a:t>
            </a:r>
            <a:r>
              <a:rPr lang="kk-KZ" spc="160" dirty="0" smtClean="0">
                <a:solidFill>
                  <a:srgbClr val="E63582"/>
                </a:solidFill>
              </a:rPr>
              <a:t>үгіт</a:t>
            </a:r>
            <a:r>
              <a:rPr lang="ru-RU" spc="160" dirty="0" smtClean="0">
                <a:solidFill>
                  <a:srgbClr val="E63582"/>
                </a:solidFill>
              </a:rPr>
              <a:t>-</a:t>
            </a:r>
            <a:r>
              <a:rPr lang="ru-RU" spc="160" dirty="0" err="1" smtClean="0">
                <a:solidFill>
                  <a:srgbClr val="E63582"/>
                </a:solidFill>
              </a:rPr>
              <a:t>насихат</a:t>
            </a:r>
            <a:endParaRPr spc="165" dirty="0">
              <a:solidFill>
                <a:srgbClr val="E63582"/>
              </a:solidFill>
            </a:endParaRPr>
          </a:p>
        </p:txBody>
      </p:sp>
      <p:sp>
        <p:nvSpPr>
          <p:cNvPr id="9" name="object 9"/>
          <p:cNvSpPr txBox="1"/>
          <p:nvPr/>
        </p:nvSpPr>
        <p:spPr>
          <a:xfrm>
            <a:off x="444500" y="1379689"/>
            <a:ext cx="9593580" cy="1969770"/>
          </a:xfrm>
          <a:prstGeom prst="rect">
            <a:avLst/>
          </a:prstGeom>
        </p:spPr>
        <p:txBody>
          <a:bodyPr vert="horz" wrap="square" lIns="0" tIns="0" rIns="0" bIns="0" rtlCol="0">
            <a:spAutoFit/>
          </a:bodyPr>
          <a:lstStyle/>
          <a:p>
            <a:pPr marL="12700" marR="5080">
              <a:lnSpc>
                <a:spcPct val="100000"/>
              </a:lnSpc>
              <a:tabLst>
                <a:tab pos="4675505" algn="l"/>
                <a:tab pos="6641465" algn="l"/>
              </a:tabLst>
            </a:pPr>
            <a:r>
              <a:rPr lang="kk-KZ" sz="3200" b="1" dirty="0" smtClean="0"/>
              <a:t>Саяси үгіт-насихат </a:t>
            </a:r>
            <a:r>
              <a:rPr lang="kk-KZ" sz="3200" dirty="0" smtClean="0"/>
              <a:t>– сайлау науқаны кезінде жүзеге асырылатын жарнама түрі. </a:t>
            </a:r>
          </a:p>
          <a:p>
            <a:pPr marL="12700" marR="5080">
              <a:lnSpc>
                <a:spcPct val="100000"/>
              </a:lnSpc>
              <a:tabLst>
                <a:tab pos="4675505" algn="l"/>
                <a:tab pos="6641465" algn="l"/>
              </a:tabLst>
            </a:pPr>
            <a:r>
              <a:rPr lang="kk-KZ" sz="3200" b="1" i="1" dirty="0" smtClean="0"/>
              <a:t>Мақсаты: </a:t>
            </a:r>
            <a:r>
              <a:rPr lang="kk-KZ" sz="3200" dirty="0" smtClean="0"/>
              <a:t>дауыс берушілерді бір кандитатты жақтап немесе қарсы дауыс беруге үгіттеу. </a:t>
            </a:r>
            <a:endParaRPr sz="3000" dirty="0">
              <a:latin typeface="Calibri"/>
              <a:cs typeface="Calibri"/>
            </a:endParaRPr>
          </a:p>
        </p:txBody>
      </p:sp>
      <p:sp>
        <p:nvSpPr>
          <p:cNvPr id="10" name="object 10"/>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11" name="object 11"/>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2" name="object 12"/>
          <p:cNvSpPr/>
          <p:nvPr/>
        </p:nvSpPr>
        <p:spPr>
          <a:xfrm>
            <a:off x="8545500" y="171552"/>
            <a:ext cx="1045845" cy="734604"/>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9474251" y="144005"/>
            <a:ext cx="1150250" cy="686866"/>
          </a:xfrm>
          <a:prstGeom prst="rect">
            <a:avLst/>
          </a:prstGeom>
          <a:blipFill>
            <a:blip r:embed="rId3" cstate="print"/>
            <a:stretch>
              <a:fillRect/>
            </a:stretch>
          </a:blipFill>
        </p:spPr>
        <p:txBody>
          <a:bodyPr wrap="square" lIns="0" tIns="0" rIns="0" bIns="0" rtlCol="0"/>
          <a:lstStyle/>
          <a:p>
            <a:endParaRPr/>
          </a:p>
        </p:txBody>
      </p:sp>
      <p:pic>
        <p:nvPicPr>
          <p:cNvPr id="14" name="Рисунок 1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756400" y="3915003"/>
            <a:ext cx="3492500" cy="3188335"/>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55104" y="3919378"/>
            <a:ext cx="6170471" cy="318395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700" y="333375"/>
            <a:ext cx="9728835" cy="3670236"/>
          </a:xfrm>
          <a:prstGeom prst="rect">
            <a:avLst/>
          </a:prstGeom>
        </p:spPr>
        <p:txBody>
          <a:bodyPr vert="horz" wrap="square" lIns="0" tIns="0" rIns="0" bIns="0" rtlCol="0">
            <a:spAutoFit/>
          </a:bodyPr>
          <a:lstStyle/>
          <a:p>
            <a:pPr marL="13970">
              <a:lnSpc>
                <a:spcPct val="100000"/>
              </a:lnSpc>
            </a:pPr>
            <a:r>
              <a:rPr lang="kk-KZ" spc="150" dirty="0" smtClean="0">
                <a:solidFill>
                  <a:srgbClr val="E63582"/>
                </a:solidFill>
              </a:rPr>
              <a:t>Насихат</a:t>
            </a:r>
            <a:endParaRPr spc="150" dirty="0">
              <a:solidFill>
                <a:srgbClr val="E63582"/>
              </a:solidFill>
            </a:endParaRPr>
          </a:p>
          <a:p>
            <a:pPr marL="12700" marR="5080">
              <a:lnSpc>
                <a:spcPct val="100000"/>
              </a:lnSpc>
              <a:spcBef>
                <a:spcPts val="935"/>
              </a:spcBef>
              <a:tabLst>
                <a:tab pos="6267450" algn="l"/>
              </a:tabLst>
            </a:pPr>
            <a:r>
              <a:rPr lang="kk-KZ" sz="3200" b="0" dirty="0" smtClean="0">
                <a:solidFill>
                  <a:schemeClr val="tx1"/>
                </a:solidFill>
              </a:rPr>
              <a:t>Қазіргі заманда бұл түсінік көзқарастарды, фактілерді, дәлелдерді, сонымен қатар қасақана бұрмаланған және халықты шатастыратын немесе қоғамдық пікірді қалыптастыратын  немесе насихатшылардың мүддесін көздеген өзге де деректерді ашық түрде тарату деп түсінідіріледі. </a:t>
            </a:r>
            <a:endParaRPr sz="3200" b="0" dirty="0">
              <a:solidFill>
                <a:schemeClr val="tx1"/>
              </a:solidFill>
              <a:latin typeface="Calibri"/>
              <a:cs typeface="Calibri"/>
            </a:endParaRPr>
          </a:p>
        </p:txBody>
      </p:sp>
      <p:sp>
        <p:nvSpPr>
          <p:cNvPr id="3" name="object 3"/>
          <p:cNvSpPr/>
          <p:nvPr/>
        </p:nvSpPr>
        <p:spPr>
          <a:xfrm>
            <a:off x="430187" y="4184993"/>
            <a:ext cx="4288790" cy="2994660"/>
          </a:xfrm>
          <a:custGeom>
            <a:avLst/>
            <a:gdLst/>
            <a:ahLst/>
            <a:cxnLst/>
            <a:rect l="l" t="t" r="r" b="b"/>
            <a:pathLst>
              <a:path w="4288790" h="2994659">
                <a:moveTo>
                  <a:pt x="0" y="0"/>
                </a:moveTo>
                <a:lnTo>
                  <a:pt x="4288536" y="0"/>
                </a:lnTo>
                <a:lnTo>
                  <a:pt x="4288536" y="2994660"/>
                </a:lnTo>
                <a:lnTo>
                  <a:pt x="0" y="2994660"/>
                </a:lnTo>
                <a:lnTo>
                  <a:pt x="0" y="0"/>
                </a:lnTo>
                <a:close/>
              </a:path>
            </a:pathLst>
          </a:custGeom>
          <a:solidFill>
            <a:srgbClr val="1D1D1B">
              <a:alpha val="50000"/>
            </a:srgbClr>
          </a:solidFill>
        </p:spPr>
        <p:txBody>
          <a:bodyPr wrap="square" lIns="0" tIns="0" rIns="0" bIns="0" rtlCol="0"/>
          <a:lstStyle/>
          <a:p>
            <a:endParaRPr/>
          </a:p>
        </p:txBody>
      </p:sp>
      <p:sp>
        <p:nvSpPr>
          <p:cNvPr id="4" name="object 4"/>
          <p:cNvSpPr/>
          <p:nvPr/>
        </p:nvSpPr>
        <p:spPr>
          <a:xfrm>
            <a:off x="457200" y="4212005"/>
            <a:ext cx="4186796" cy="28926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7200" y="4211993"/>
            <a:ext cx="4187190" cy="2893060"/>
          </a:xfrm>
          <a:custGeom>
            <a:avLst/>
            <a:gdLst/>
            <a:ahLst/>
            <a:cxnLst/>
            <a:rect l="l" t="t" r="r" b="b"/>
            <a:pathLst>
              <a:path w="4187190" h="2893059">
                <a:moveTo>
                  <a:pt x="0" y="2892704"/>
                </a:moveTo>
                <a:lnTo>
                  <a:pt x="4186796" y="2892704"/>
                </a:lnTo>
                <a:lnTo>
                  <a:pt x="4186796" y="0"/>
                </a:lnTo>
                <a:lnTo>
                  <a:pt x="0" y="0"/>
                </a:lnTo>
                <a:lnTo>
                  <a:pt x="0" y="2892704"/>
                </a:lnTo>
                <a:close/>
              </a:path>
            </a:pathLst>
          </a:custGeom>
          <a:ln w="25400">
            <a:solidFill>
              <a:srgbClr val="FFFFFF"/>
            </a:solidFill>
          </a:ln>
        </p:spPr>
        <p:txBody>
          <a:bodyPr wrap="square" lIns="0" tIns="0" rIns="0" bIns="0" rtlCol="0"/>
          <a:lstStyle/>
          <a:p>
            <a:endParaRPr/>
          </a:p>
        </p:txBody>
      </p:sp>
      <p:sp>
        <p:nvSpPr>
          <p:cNvPr id="6" name="object 6"/>
          <p:cNvSpPr/>
          <p:nvPr/>
        </p:nvSpPr>
        <p:spPr>
          <a:xfrm>
            <a:off x="5903988" y="4184993"/>
            <a:ext cx="4407535" cy="2990215"/>
          </a:xfrm>
          <a:custGeom>
            <a:avLst/>
            <a:gdLst/>
            <a:ahLst/>
            <a:cxnLst/>
            <a:rect l="l" t="t" r="r" b="b"/>
            <a:pathLst>
              <a:path w="4407534" h="2990215">
                <a:moveTo>
                  <a:pt x="0" y="0"/>
                </a:moveTo>
                <a:lnTo>
                  <a:pt x="4407408" y="0"/>
                </a:lnTo>
                <a:lnTo>
                  <a:pt x="4407408" y="2990088"/>
                </a:lnTo>
                <a:lnTo>
                  <a:pt x="0" y="2990088"/>
                </a:lnTo>
                <a:lnTo>
                  <a:pt x="0" y="0"/>
                </a:lnTo>
                <a:close/>
              </a:path>
            </a:pathLst>
          </a:custGeom>
          <a:solidFill>
            <a:srgbClr val="1D1D1B">
              <a:alpha val="50000"/>
            </a:srgbClr>
          </a:solidFill>
        </p:spPr>
        <p:txBody>
          <a:bodyPr wrap="square" lIns="0" tIns="0" rIns="0" bIns="0" rtlCol="0"/>
          <a:lstStyle/>
          <a:p>
            <a:endParaRPr/>
          </a:p>
        </p:txBody>
      </p:sp>
      <p:sp>
        <p:nvSpPr>
          <p:cNvPr id="7" name="object 7"/>
          <p:cNvSpPr/>
          <p:nvPr/>
        </p:nvSpPr>
        <p:spPr>
          <a:xfrm>
            <a:off x="5931001" y="4212009"/>
            <a:ext cx="4301998" cy="2887713"/>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931001" y="4212005"/>
            <a:ext cx="4302125" cy="2887980"/>
          </a:xfrm>
          <a:custGeom>
            <a:avLst/>
            <a:gdLst/>
            <a:ahLst/>
            <a:cxnLst/>
            <a:rect l="l" t="t" r="r" b="b"/>
            <a:pathLst>
              <a:path w="4302125" h="2887979">
                <a:moveTo>
                  <a:pt x="0" y="2887713"/>
                </a:moveTo>
                <a:lnTo>
                  <a:pt x="4301998" y="2887713"/>
                </a:lnTo>
                <a:lnTo>
                  <a:pt x="4301998" y="0"/>
                </a:lnTo>
                <a:lnTo>
                  <a:pt x="0" y="0"/>
                </a:lnTo>
                <a:lnTo>
                  <a:pt x="0" y="2887713"/>
                </a:lnTo>
                <a:close/>
              </a:path>
            </a:pathLst>
          </a:custGeom>
          <a:ln w="25400">
            <a:solidFill>
              <a:srgbClr val="FFFFFF"/>
            </a:solidFill>
          </a:ln>
        </p:spPr>
        <p:txBody>
          <a:bodyPr wrap="square" lIns="0" tIns="0" rIns="0" bIns="0" rtlCol="0"/>
          <a:lstStyle/>
          <a:p>
            <a:endParaRPr/>
          </a:p>
        </p:txBody>
      </p:sp>
      <p:sp>
        <p:nvSpPr>
          <p:cNvPr id="9" name="object 9"/>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0" name="object 10"/>
          <p:cNvSpPr/>
          <p:nvPr/>
        </p:nvSpPr>
        <p:spPr>
          <a:xfrm>
            <a:off x="8545500" y="171552"/>
            <a:ext cx="1045845" cy="73460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474251" y="144005"/>
            <a:ext cx="1150250" cy="68686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4500" y="333375"/>
            <a:ext cx="9804400" cy="2569934"/>
          </a:xfrm>
          <a:prstGeom prst="rect">
            <a:avLst/>
          </a:prstGeom>
        </p:spPr>
        <p:txBody>
          <a:bodyPr vert="horz" wrap="square" lIns="0" tIns="0" rIns="0" bIns="0" rtlCol="0">
            <a:spAutoFit/>
          </a:bodyPr>
          <a:lstStyle/>
          <a:p>
            <a:pPr marL="13970">
              <a:lnSpc>
                <a:spcPct val="100000"/>
              </a:lnSpc>
            </a:pPr>
            <a:r>
              <a:rPr spc="135" smtClean="0">
                <a:solidFill>
                  <a:srgbClr val="E63582"/>
                </a:solidFill>
              </a:rPr>
              <a:t>PR-кампания</a:t>
            </a:r>
          </a:p>
          <a:p>
            <a:r>
              <a:rPr lang="kk-KZ" sz="3200" b="0" dirty="0" smtClean="0">
                <a:solidFill>
                  <a:schemeClr val="tx1"/>
                </a:solidFill>
              </a:rPr>
              <a:t>PR-кампания – компания ұйымдастырушылары (коммерциялық, саяси немесе әлеуметтік) міндеттерін/мақсаттарын орындаулары үшін ұйымдастырылатын іс-шаралар  </a:t>
            </a:r>
            <a:endParaRPr lang="ru-RU" sz="3200" b="0" dirty="0">
              <a:solidFill>
                <a:schemeClr val="tx1"/>
              </a:solidFill>
            </a:endParaRPr>
          </a:p>
        </p:txBody>
      </p:sp>
      <p:sp>
        <p:nvSpPr>
          <p:cNvPr id="4" name="object 4"/>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5" name="object 5"/>
          <p:cNvSpPr txBox="1"/>
          <p:nvPr/>
        </p:nvSpPr>
        <p:spPr>
          <a:xfrm>
            <a:off x="9886759" y="6587414"/>
            <a:ext cx="208279" cy="509905"/>
          </a:xfrm>
          <a:prstGeom prst="rect">
            <a:avLst/>
          </a:prstGeom>
        </p:spPr>
        <p:txBody>
          <a:bodyPr vert="horz" wrap="square" lIns="0" tIns="0" rIns="0" bIns="0" rtlCol="0">
            <a:spAutoFit/>
          </a:bodyPr>
          <a:lstStyle/>
          <a:p>
            <a:pPr marL="12700">
              <a:lnSpc>
                <a:spcPct val="100000"/>
              </a:lnSpc>
            </a:pPr>
            <a:r>
              <a:rPr sz="3200" b="1" spc="-345" dirty="0">
                <a:solidFill>
                  <a:srgbClr val="FFFFFF"/>
                </a:solidFill>
                <a:latin typeface="Arial"/>
                <a:cs typeface="Arial"/>
              </a:rPr>
              <a:t>9</a:t>
            </a:r>
            <a:endParaRPr sz="3200">
              <a:latin typeface="Arial"/>
              <a:cs typeface="Arial"/>
            </a:endParaRPr>
          </a:p>
        </p:txBody>
      </p:sp>
      <p:sp>
        <p:nvSpPr>
          <p:cNvPr id="6" name="object 6"/>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7" name="object 7"/>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TotalTime>
  <Words>366</Words>
  <Application>Microsoft Office PowerPoint</Application>
  <PresentationFormat>Произвольный</PresentationFormat>
  <Paragraphs>50</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Office Theme</vt:lpstr>
      <vt:lpstr>4-сабақ</vt:lpstr>
      <vt:lpstr>Визуалды материалдардың түрлері</vt:lpstr>
      <vt:lpstr>Ақпараттандыру</vt:lpstr>
      <vt:lpstr>Коммерциялық жарнама</vt:lpstr>
      <vt:lpstr>Әлеуметтік жарнама</vt:lpstr>
      <vt:lpstr>Үгіт-насихат</vt:lpstr>
      <vt:lpstr>Саяси үгіт-насихат</vt:lpstr>
      <vt:lpstr>Насихат Қазіргі заманда бұл түсінік көзқарастарды, фактілерді, дәлелдерді, сонымен қатар қасақана бұрмаланған және халықты шатастыратын немесе қоғамдық пікірді қалыптастыратын  немесе насихатшылардың мүддесін көздеген өзге де деректерді ашық түрде тарату деп түсінідіріледі. </vt:lpstr>
      <vt:lpstr>PR-кампания PR-кампания – компания ұйымдастырушылары (коммерциялық, саяси немесе әлеуметтік) міндеттерін/мақсаттарын орындаулары үшін ұйымдастырылатын іс-шаралар  </vt:lpstr>
      <vt:lpstr>Тіс щеткасына қанша тіс пастасын жағасыз?</vt:lpstr>
      <vt:lpstr>Слайд 11</vt:lpstr>
      <vt:lpstr>Слайд 12</vt:lpstr>
      <vt:lpstr>Сіздің ойыңызша, бұл қандай мақсатпен жасалады?</vt:lpstr>
      <vt:lpstr>Слайд 14</vt:lpstr>
      <vt:lpstr>Слайд 15</vt:lpstr>
      <vt:lpstr>Слайд 16</vt:lpstr>
      <vt:lpstr>Манипуляция</vt:lpstr>
      <vt:lpstr>Слайд 18</vt:lpstr>
      <vt:lpstr>БАҚ пайдасы туралы</vt:lpstr>
      <vt:lpstr>Слайд 20</vt:lpstr>
      <vt:lpstr>Слайд 21</vt:lpstr>
      <vt:lpstr>Слайд 22</vt:lpstr>
      <vt:lpstr>Бұл сабақтардың мақсаты – ақпаратқа сыни тұрғыда қараудың маңызын түсіндіру. Өз-өзіңе сұрақ қою керек, ойлану керек, қосымша ақпарат іздеу керек, сондай-ақ ақпарат арқылы манипуляцияға жол бермеу керек</vt:lpstr>
      <vt:lpstr>Түйін:</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УРОК  № 4</dc:title>
  <dc:creator>pa_msc</dc:creator>
  <cp:lastModifiedBy>user</cp:lastModifiedBy>
  <cp:revision>12</cp:revision>
  <dcterms:created xsi:type="dcterms:W3CDTF">2017-09-11T07:47:59Z</dcterms:created>
  <dcterms:modified xsi:type="dcterms:W3CDTF">2018-10-31T05:50:00Z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2017-09-08T00:00:00Z</vt:filetime>
  </property>
  <property fmtid="{D5CDD505-2E9C-101B-9397-08002B2CF9AE}" pid="3" name="Creator">
    <vt:lpwstr>Adobe InDesign CC 2015 (Windows)</vt:lpwstr>
  </property>
  <property fmtid="{D5CDD505-2E9C-101B-9397-08002B2CF9AE}" pid="4" name="LastSaved">
    <vt:filetime>2017-09-11T00:00:00Z</vt:filetime>
  </property>
</Properties>
</file>