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80"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0693400" cy="7562850"/>
  <p:notesSz cx="10693400" cy="75628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5" d="100"/>
          <a:sy n="75" d="100"/>
        </p:scale>
        <p:origin x="-1301" y="-91"/>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100" b="0" i="0">
                <a:solidFill>
                  <a:srgbClr val="1D1D1B"/>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Calibri"/>
                <a:cs typeface="Calibri"/>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10/30/2018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10/30/2018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10/30/2018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333375"/>
            <a:ext cx="9804400" cy="2192655"/>
          </a:xfrm>
          <a:prstGeom prst="rect">
            <a:avLst/>
          </a:prstGeom>
        </p:spPr>
        <p:txBody>
          <a:bodyPr wrap="square" lIns="0" tIns="0" rIns="0" bIns="0">
            <a:spAutoFit/>
          </a:bodyPr>
          <a:lstStyle>
            <a:lvl1pPr>
              <a:defRPr sz="3900" b="1" i="0">
                <a:solidFill>
                  <a:schemeClr val="bg1"/>
                </a:solidFill>
                <a:latin typeface="Calibri"/>
                <a:cs typeface="Calibri"/>
              </a:defRPr>
            </a:lvl1pPr>
          </a:lstStyle>
          <a:p>
            <a:endParaRPr/>
          </a:p>
        </p:txBody>
      </p:sp>
      <p:sp>
        <p:nvSpPr>
          <p:cNvPr id="3" name="Holder 3"/>
          <p:cNvSpPr>
            <a:spLocks noGrp="1"/>
          </p:cNvSpPr>
          <p:nvPr>
            <p:ph type="body" idx="1"/>
          </p:nvPr>
        </p:nvSpPr>
        <p:spPr>
          <a:xfrm>
            <a:off x="444500" y="1303350"/>
            <a:ext cx="6512559" cy="1889760"/>
          </a:xfrm>
          <a:prstGeom prst="rect">
            <a:avLst/>
          </a:prstGeom>
        </p:spPr>
        <p:txBody>
          <a:bodyPr wrap="square" lIns="0" tIns="0" rIns="0" bIns="0">
            <a:spAutoFit/>
          </a:bodyPr>
          <a:lstStyle>
            <a:lvl1pPr>
              <a:defRPr sz="3100" b="0" i="0">
                <a:solidFill>
                  <a:srgbClr val="1D1D1B"/>
                </a:solidFill>
                <a:latin typeface="Calibri"/>
                <a:cs typeface="Calibri"/>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10/30/2018</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42887" y="0"/>
            <a:ext cx="9857740" cy="7120255"/>
          </a:xfrm>
          <a:custGeom>
            <a:avLst/>
            <a:gdLst/>
            <a:ahLst/>
            <a:cxnLst/>
            <a:rect l="l" t="t" r="r" b="b"/>
            <a:pathLst>
              <a:path w="9857740" h="7120255">
                <a:moveTo>
                  <a:pt x="0" y="0"/>
                </a:moveTo>
                <a:lnTo>
                  <a:pt x="9857232" y="0"/>
                </a:lnTo>
                <a:lnTo>
                  <a:pt x="9857232" y="7120025"/>
                </a:lnTo>
                <a:lnTo>
                  <a:pt x="0" y="7120025"/>
                </a:lnTo>
                <a:lnTo>
                  <a:pt x="0" y="0"/>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457194" y="0"/>
            <a:ext cx="9777730" cy="4010025"/>
          </a:xfrm>
          <a:custGeom>
            <a:avLst/>
            <a:gdLst/>
            <a:ahLst/>
            <a:cxnLst/>
            <a:rect l="l" t="t" r="r" b="b"/>
            <a:pathLst>
              <a:path w="9777730" h="5882640">
                <a:moveTo>
                  <a:pt x="9777116" y="0"/>
                </a:moveTo>
                <a:lnTo>
                  <a:pt x="486" y="0"/>
                </a:lnTo>
                <a:lnTo>
                  <a:pt x="0" y="18008"/>
                </a:lnTo>
                <a:lnTo>
                  <a:pt x="0" y="5738113"/>
                </a:lnTo>
                <a:lnTo>
                  <a:pt x="2250" y="5821366"/>
                </a:lnTo>
                <a:lnTo>
                  <a:pt x="18000" y="5864118"/>
                </a:lnTo>
                <a:lnTo>
                  <a:pt x="60752" y="5879868"/>
                </a:lnTo>
                <a:lnTo>
                  <a:pt x="144005" y="5882119"/>
                </a:lnTo>
                <a:lnTo>
                  <a:pt x="9633610" y="5882119"/>
                </a:lnTo>
                <a:lnTo>
                  <a:pt x="9716856" y="5879868"/>
                </a:lnTo>
                <a:lnTo>
                  <a:pt x="9759603" y="5864118"/>
                </a:lnTo>
                <a:lnTo>
                  <a:pt x="9775353" y="5821366"/>
                </a:lnTo>
                <a:lnTo>
                  <a:pt x="9777603" y="5738113"/>
                </a:lnTo>
                <a:lnTo>
                  <a:pt x="9777603" y="18008"/>
                </a:lnTo>
                <a:lnTo>
                  <a:pt x="9777116" y="0"/>
                </a:lnTo>
                <a:close/>
              </a:path>
            </a:pathLst>
          </a:custGeom>
          <a:solidFill>
            <a:srgbClr val="E63582">
              <a:alpha val="81000"/>
            </a:srgbClr>
          </a:solidFill>
        </p:spPr>
        <p:txBody>
          <a:bodyPr wrap="square" lIns="0" tIns="0" rIns="0" bIns="0" rtlCol="0"/>
          <a:lstStyle/>
          <a:p>
            <a:endParaRPr/>
          </a:p>
        </p:txBody>
      </p:sp>
      <p:sp>
        <p:nvSpPr>
          <p:cNvPr id="5" name="object 5"/>
          <p:cNvSpPr/>
          <p:nvPr/>
        </p:nvSpPr>
        <p:spPr>
          <a:xfrm>
            <a:off x="469900" y="4010025"/>
            <a:ext cx="9706610" cy="1212850"/>
          </a:xfrm>
          <a:custGeom>
            <a:avLst/>
            <a:gdLst/>
            <a:ahLst/>
            <a:cxnLst/>
            <a:rect l="l" t="t" r="r" b="b"/>
            <a:pathLst>
              <a:path w="9706610" h="1212850">
                <a:moveTo>
                  <a:pt x="9598058" y="0"/>
                </a:moveTo>
                <a:lnTo>
                  <a:pt x="108542" y="0"/>
                </a:lnTo>
                <a:lnTo>
                  <a:pt x="27471" y="545"/>
                </a:lnTo>
                <a:lnTo>
                  <a:pt x="0" y="4364"/>
                </a:lnTo>
                <a:lnTo>
                  <a:pt x="25722" y="14728"/>
                </a:lnTo>
                <a:lnTo>
                  <a:pt x="4713587" y="1186586"/>
                </a:lnTo>
                <a:lnTo>
                  <a:pt x="4796541" y="1206224"/>
                </a:lnTo>
                <a:lnTo>
                  <a:pt x="4853298" y="1212770"/>
                </a:lnTo>
                <a:lnTo>
                  <a:pt x="4910053" y="1206224"/>
                </a:lnTo>
                <a:lnTo>
                  <a:pt x="4993000" y="1186586"/>
                </a:lnTo>
                <a:lnTo>
                  <a:pt x="9680865" y="14728"/>
                </a:lnTo>
                <a:lnTo>
                  <a:pt x="9706589" y="4364"/>
                </a:lnTo>
                <a:lnTo>
                  <a:pt x="9679121" y="545"/>
                </a:lnTo>
                <a:lnTo>
                  <a:pt x="9598058" y="0"/>
                </a:lnTo>
                <a:close/>
              </a:path>
            </a:pathLst>
          </a:custGeom>
          <a:solidFill>
            <a:srgbClr val="E63582">
              <a:alpha val="62000"/>
            </a:srgbClr>
          </a:solidFill>
        </p:spPr>
        <p:txBody>
          <a:bodyPr wrap="square" lIns="0" tIns="0" rIns="0" bIns="0" rtlCol="0"/>
          <a:lstStyle/>
          <a:p>
            <a:endParaRPr/>
          </a:p>
        </p:txBody>
      </p:sp>
      <p:sp>
        <p:nvSpPr>
          <p:cNvPr id="6" name="object 6"/>
          <p:cNvSpPr txBox="1">
            <a:spLocks noGrp="1"/>
          </p:cNvSpPr>
          <p:nvPr>
            <p:ph type="title"/>
          </p:nvPr>
        </p:nvSpPr>
        <p:spPr>
          <a:xfrm>
            <a:off x="4101896" y="279400"/>
            <a:ext cx="3835604" cy="861774"/>
          </a:xfrm>
          <a:prstGeom prst="rect">
            <a:avLst/>
          </a:prstGeom>
        </p:spPr>
        <p:txBody>
          <a:bodyPr vert="horz" wrap="square" lIns="0" tIns="0" rIns="0" bIns="0" rtlCol="0">
            <a:spAutoFit/>
          </a:bodyPr>
          <a:lstStyle/>
          <a:p>
            <a:pPr marL="12700">
              <a:lnSpc>
                <a:spcPct val="100000"/>
              </a:lnSpc>
            </a:pPr>
            <a:r>
              <a:rPr lang="tg-Cyrl-TJ" sz="5600" dirty="0" smtClean="0">
                <a:latin typeface="Arial"/>
                <a:cs typeface="Arial"/>
              </a:rPr>
              <a:t>ДАРСИ</a:t>
            </a:r>
            <a:r>
              <a:rPr lang="tg-Cyrl-TJ" sz="5600" spc="-1055" dirty="0" smtClean="0">
                <a:latin typeface="Arial"/>
                <a:cs typeface="Arial"/>
              </a:rPr>
              <a:t>  </a:t>
            </a:r>
            <a:r>
              <a:rPr sz="5600" spc="-1920" dirty="0" smtClean="0">
                <a:latin typeface="Arial"/>
                <a:cs typeface="Arial"/>
              </a:rPr>
              <a:t>№</a:t>
            </a:r>
            <a:r>
              <a:rPr sz="5600" spc="-800" dirty="0" smtClean="0">
                <a:latin typeface="Arial"/>
                <a:cs typeface="Arial"/>
              </a:rPr>
              <a:t> </a:t>
            </a:r>
            <a:r>
              <a:rPr sz="5600" spc="-630" dirty="0">
                <a:latin typeface="Arial"/>
                <a:cs typeface="Arial"/>
              </a:rPr>
              <a:t>4</a:t>
            </a:r>
            <a:endParaRPr sz="5600" dirty="0">
              <a:latin typeface="Arial"/>
              <a:cs typeface="Arial"/>
            </a:endParaRPr>
          </a:p>
        </p:txBody>
      </p:sp>
      <p:sp>
        <p:nvSpPr>
          <p:cNvPr id="7" name="object 7"/>
          <p:cNvSpPr txBox="1"/>
          <p:nvPr/>
        </p:nvSpPr>
        <p:spPr>
          <a:xfrm>
            <a:off x="393700" y="4086225"/>
            <a:ext cx="9850120" cy="2846933"/>
          </a:xfrm>
          <a:prstGeom prst="rect">
            <a:avLst/>
          </a:prstGeom>
          <a:effectLst>
            <a:outerShdw blurRad="50800" dist="50800" dir="5400000" algn="ctr" rotWithShape="0">
              <a:srgbClr val="000000">
                <a:alpha val="33000"/>
              </a:srgbClr>
            </a:outerShdw>
          </a:effectLst>
        </p:spPr>
        <p:txBody>
          <a:bodyPr vert="horz" wrap="square" lIns="0" tIns="0" rIns="0" bIns="0" rtlCol="0">
            <a:spAutoFit/>
          </a:bodyPr>
          <a:lstStyle/>
          <a:p>
            <a:pPr marR="5715" algn="ctr">
              <a:lnSpc>
                <a:spcPts val="5440"/>
              </a:lnSpc>
            </a:pPr>
            <a:r>
              <a:rPr lang="tg-Cyrl-TJ" sz="4800" b="1" spc="-890" dirty="0" smtClean="0">
                <a:solidFill>
                  <a:srgbClr val="FFFFFF"/>
                </a:solidFill>
                <a:latin typeface="Arial"/>
                <a:cs typeface="Arial"/>
              </a:rPr>
              <a:t>мавзӯъ</a:t>
            </a:r>
            <a:endParaRPr sz="4800" dirty="0">
              <a:latin typeface="Arial"/>
              <a:cs typeface="Arial"/>
            </a:endParaRPr>
          </a:p>
          <a:p>
            <a:pPr marL="12700" marR="5080" algn="ctr">
              <a:lnSpc>
                <a:spcPts val="7900"/>
              </a:lnSpc>
              <a:spcBef>
                <a:spcPts val="1040"/>
              </a:spcBef>
            </a:pPr>
            <a:r>
              <a:rPr lang="tg-Cyrl-TJ" sz="7200" b="1" dirty="0" smtClean="0">
                <a:solidFill>
                  <a:srgbClr val="FFFFFF"/>
                </a:solidFill>
                <a:latin typeface="Arial"/>
                <a:cs typeface="Arial"/>
              </a:rPr>
              <a:t>Таъсири иттилоот ба инсон</a:t>
            </a:r>
            <a:endParaRPr sz="7200" dirty="0">
              <a:latin typeface="Arial"/>
              <a:cs typeface="Arial"/>
            </a:endParaRPr>
          </a:p>
        </p:txBody>
      </p:sp>
      <p:sp>
        <p:nvSpPr>
          <p:cNvPr id="8" name="object 8"/>
          <p:cNvSpPr/>
          <p:nvPr/>
        </p:nvSpPr>
        <p:spPr>
          <a:xfrm>
            <a:off x="2140140" y="1347038"/>
            <a:ext cx="3225431" cy="226556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004447" y="1262100"/>
            <a:ext cx="3547414" cy="211830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013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74451" y="1193139"/>
            <a:ext cx="6958965" cy="1346522"/>
          </a:xfrm>
          <a:prstGeom prst="rect">
            <a:avLst/>
          </a:prstGeom>
        </p:spPr>
        <p:txBody>
          <a:bodyPr vert="horz" wrap="square" lIns="0" tIns="0" rIns="0" bIns="0" rtlCol="0">
            <a:spAutoFit/>
          </a:bodyPr>
          <a:lstStyle/>
          <a:p>
            <a:pPr marL="12700" marR="5080">
              <a:lnSpc>
                <a:spcPts val="3450"/>
              </a:lnSpc>
              <a:tabLst>
                <a:tab pos="3223895" algn="l"/>
              </a:tabLst>
            </a:pPr>
            <a:r>
              <a:rPr lang="tg-Cyrl-TJ" sz="3550" spc="130" dirty="0" smtClean="0">
                <a:solidFill>
                  <a:srgbClr val="E63582"/>
                </a:solidFill>
              </a:rPr>
              <a:t>Чӣ қадар хамираи дандоншӯиро ба </a:t>
            </a:r>
            <a:r>
              <a:rPr lang="ru-RU" sz="3550" spc="130" dirty="0" err="1" smtClean="0">
                <a:solidFill>
                  <a:srgbClr val="E63582"/>
                </a:solidFill>
              </a:rPr>
              <a:t>дандонш</a:t>
            </a:r>
            <a:r>
              <a:rPr lang="tg-Cyrl-TJ" sz="3550" spc="130" dirty="0" smtClean="0">
                <a:solidFill>
                  <a:srgbClr val="E63582"/>
                </a:solidFill>
              </a:rPr>
              <a:t>ӯяк мерезед?</a:t>
            </a:r>
            <a:endParaRPr sz="3550" dirty="0"/>
          </a:p>
        </p:txBody>
      </p:sp>
      <p:sp>
        <p:nvSpPr>
          <p:cNvPr id="4" name="object 4"/>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5" name="object 5"/>
          <p:cNvSpPr txBox="1"/>
          <p:nvPr/>
        </p:nvSpPr>
        <p:spPr>
          <a:xfrm>
            <a:off x="9795408" y="6587414"/>
            <a:ext cx="391160"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10</a:t>
            </a:r>
            <a:endParaRPr sz="3200">
              <a:latin typeface="Arial"/>
              <a:cs typeface="Arial"/>
            </a:endParaRPr>
          </a:p>
        </p:txBody>
      </p:sp>
      <p:sp>
        <p:nvSpPr>
          <p:cNvPr id="6" name="object 6"/>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7" name="object 7"/>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97" y="1514856"/>
            <a:ext cx="10692003" cy="604799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58711"/>
            <a:ext cx="8241030" cy="2385268"/>
          </a:xfrm>
          <a:prstGeom prst="rect">
            <a:avLst/>
          </a:prstGeom>
        </p:spPr>
        <p:txBody>
          <a:bodyPr vert="horz" wrap="square" lIns="0" tIns="0" rIns="0" bIns="0" rtlCol="0">
            <a:spAutoFit/>
          </a:bodyPr>
          <a:lstStyle/>
          <a:p>
            <a:pPr marL="12700" marR="5080">
              <a:lnSpc>
                <a:spcPct val="100000"/>
              </a:lnSpc>
            </a:pPr>
            <a:r>
              <a:rPr lang="tg-Cyrl-TJ" sz="3100" b="0" spc="45" dirty="0" smtClean="0">
                <a:solidFill>
                  <a:srgbClr val="1D1D1B"/>
                </a:solidFill>
                <a:latin typeface="Calibri"/>
                <a:cs typeface="Calibri"/>
              </a:rPr>
              <a:t>Дар асл духтурон тавсия медиҳанд, ки хеле кам, як нахӯдӣ хамира</a:t>
            </a:r>
            <a:r>
              <a:rPr lang="tg-Cyrl-TJ" sz="3100" b="0" spc="45" dirty="0" smtClean="0">
                <a:solidFill>
                  <a:srgbClr val="1D1D1B"/>
                </a:solidFill>
              </a:rPr>
              <a:t>и дандоншӯи</a:t>
            </a:r>
            <a:r>
              <a:rPr lang="tg-Cyrl-TJ" sz="3100" b="0" spc="45" dirty="0" smtClean="0">
                <a:solidFill>
                  <a:srgbClr val="1D1D1B"/>
                </a:solidFill>
                <a:latin typeface="Calibri"/>
                <a:cs typeface="Calibri"/>
              </a:rPr>
              <a:t> кифоя аст, ки дандонро тоза </a:t>
            </a:r>
            <a:r>
              <a:rPr lang="tg-Cyrl-TJ" sz="3100" b="0" dirty="0" smtClean="0">
                <a:solidFill>
                  <a:srgbClr val="1D1D1B"/>
                </a:solidFill>
                <a:latin typeface="Calibri"/>
                <a:cs typeface="Calibri"/>
              </a:rPr>
              <a:t>кунад,</a:t>
            </a:r>
            <a:r>
              <a:rPr lang="tg-Cyrl-TJ" sz="3100" b="0" spc="15" dirty="0" smtClean="0">
                <a:solidFill>
                  <a:srgbClr val="1D1D1B"/>
                </a:solidFill>
              </a:rPr>
              <a:t> ва ҳамин тавр истифода кунед шумо метавонед се барорбар камтар хамираи дандоншӯӣ харед.  </a:t>
            </a:r>
            <a:endParaRPr sz="3100" dirty="0">
              <a:latin typeface="Calibri"/>
              <a:cs typeface="Calibri"/>
            </a:endParaRPr>
          </a:p>
        </p:txBody>
      </p:sp>
      <p:sp>
        <p:nvSpPr>
          <p:cNvPr id="4" name="object 4"/>
          <p:cNvSpPr txBox="1">
            <a:spLocks noGrp="1"/>
          </p:cNvSpPr>
          <p:nvPr>
            <p:ph type="body" idx="1"/>
          </p:nvPr>
        </p:nvSpPr>
        <p:spPr>
          <a:xfrm rot="10800000" flipV="1">
            <a:off x="698497" y="3657198"/>
            <a:ext cx="4800601" cy="477054"/>
          </a:xfrm>
          <a:prstGeom prst="rect">
            <a:avLst/>
          </a:prstGeom>
        </p:spPr>
        <p:txBody>
          <a:bodyPr vert="horz" wrap="square" lIns="0" tIns="0" rIns="0" bIns="0" rtlCol="0">
            <a:spAutoFit/>
          </a:bodyPr>
          <a:lstStyle/>
          <a:p>
            <a:pPr marL="12700" marR="5080">
              <a:lnSpc>
                <a:spcPct val="100000"/>
              </a:lnSpc>
            </a:pPr>
            <a:endParaRPr spc="15" dirty="0"/>
          </a:p>
        </p:txBody>
      </p:sp>
      <p:sp>
        <p:nvSpPr>
          <p:cNvPr id="5" name="object 5"/>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6" name="object 6"/>
          <p:cNvSpPr txBox="1"/>
          <p:nvPr/>
        </p:nvSpPr>
        <p:spPr>
          <a:xfrm>
            <a:off x="9795408" y="6587414"/>
            <a:ext cx="391160"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11</a:t>
            </a:r>
            <a:endParaRPr sz="3200">
              <a:latin typeface="Arial"/>
              <a:cs typeface="Arial"/>
            </a:endParaRPr>
          </a:p>
        </p:txBody>
      </p:sp>
      <p:sp>
        <p:nvSpPr>
          <p:cNvPr id="7" name="object 7"/>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8" name="object 8"/>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
            <a:ext cx="10692003" cy="755013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74451" y="1193139"/>
            <a:ext cx="6958965" cy="1346522"/>
          </a:xfrm>
          <a:prstGeom prst="rect">
            <a:avLst/>
          </a:prstGeom>
        </p:spPr>
        <p:txBody>
          <a:bodyPr vert="horz" wrap="square" lIns="0" tIns="0" rIns="0" bIns="0" rtlCol="0">
            <a:spAutoFit/>
          </a:bodyPr>
          <a:lstStyle/>
          <a:p>
            <a:pPr marL="12700" marR="5080">
              <a:lnSpc>
                <a:spcPts val="3450"/>
              </a:lnSpc>
              <a:tabLst>
                <a:tab pos="3223895" algn="l"/>
              </a:tabLst>
            </a:pPr>
            <a:r>
              <a:rPr lang="tg-Cyrl-TJ" sz="3550" spc="130" dirty="0" smtClean="0">
                <a:solidFill>
                  <a:srgbClr val="E63582"/>
                </a:solidFill>
              </a:rPr>
              <a:t>Чӣ қадар хамираи дандоншӯиро ба </a:t>
            </a:r>
            <a:r>
              <a:rPr lang="ru-RU" sz="3550" spc="130" dirty="0" err="1" smtClean="0">
                <a:solidFill>
                  <a:srgbClr val="E63582"/>
                </a:solidFill>
              </a:rPr>
              <a:t>дандонш</a:t>
            </a:r>
            <a:r>
              <a:rPr lang="tg-Cyrl-TJ" sz="3550" spc="130" dirty="0" smtClean="0">
                <a:solidFill>
                  <a:srgbClr val="E63582"/>
                </a:solidFill>
              </a:rPr>
              <a:t>ӯяк мерезед?</a:t>
            </a:r>
            <a:endParaRPr sz="3550" dirty="0"/>
          </a:p>
        </p:txBody>
      </p:sp>
      <p:sp>
        <p:nvSpPr>
          <p:cNvPr id="4" name="object 4"/>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5" name="object 5"/>
          <p:cNvSpPr txBox="1"/>
          <p:nvPr/>
        </p:nvSpPr>
        <p:spPr>
          <a:xfrm>
            <a:off x="9795408" y="6587414"/>
            <a:ext cx="391160"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10</a:t>
            </a:r>
            <a:endParaRPr sz="3200">
              <a:latin typeface="Arial"/>
              <a:cs typeface="Arial"/>
            </a:endParaRPr>
          </a:p>
        </p:txBody>
      </p:sp>
      <p:sp>
        <p:nvSpPr>
          <p:cNvPr id="6" name="object 6"/>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7" name="object 7"/>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3700" y="352425"/>
            <a:ext cx="9800590" cy="3549690"/>
          </a:xfrm>
          <a:prstGeom prst="rect">
            <a:avLst/>
          </a:prstGeom>
        </p:spPr>
        <p:txBody>
          <a:bodyPr vert="horz" wrap="square" lIns="0" tIns="0" rIns="0" bIns="0" rtlCol="0">
            <a:spAutoFit/>
          </a:bodyPr>
          <a:lstStyle/>
          <a:p>
            <a:pPr marL="12700" marR="2288540">
              <a:lnSpc>
                <a:spcPct val="100000"/>
              </a:lnSpc>
            </a:pPr>
            <a:r>
              <a:rPr lang="tg-Cyrl-TJ" sz="3200" b="1" spc="135" dirty="0" smtClean="0">
                <a:solidFill>
                  <a:srgbClr val="1D1D1B"/>
                </a:solidFill>
                <a:latin typeface="Calibri"/>
                <a:cs typeface="Calibri"/>
              </a:rPr>
              <a:t>Намунаҳои он, ки чи тарз реклама ақидаи моро шакл мегиронад:</a:t>
            </a:r>
            <a:endParaRPr sz="3200" dirty="0">
              <a:latin typeface="Calibri"/>
              <a:cs typeface="Calibri"/>
            </a:endParaRPr>
          </a:p>
          <a:p>
            <a:pPr marL="443230" marR="403860" indent="-172085">
              <a:lnSpc>
                <a:spcPct val="100000"/>
              </a:lnSpc>
              <a:spcBef>
                <a:spcPts val="835"/>
              </a:spcBef>
              <a:buChar char="-"/>
              <a:tabLst>
                <a:tab pos="482600" algn="l"/>
              </a:tabLst>
            </a:pPr>
            <a:r>
              <a:rPr lang="tg-Cyrl-TJ" sz="3200" spc="55" dirty="0" smtClean="0">
                <a:solidFill>
                  <a:srgbClr val="1D1D1B"/>
                </a:solidFill>
                <a:latin typeface="Calibri"/>
                <a:cs typeface="Calibri"/>
              </a:rPr>
              <a:t>Ақидаи он, ки дар мизи идонаи шумо ҳатман бояд шишаи кока-кола бошад, дар ҷомеа васеъ паҳн шудааст. </a:t>
            </a:r>
            <a:endParaRPr sz="3200" dirty="0">
              <a:latin typeface="Calibri"/>
              <a:cs typeface="Calibri"/>
            </a:endParaRPr>
          </a:p>
          <a:p>
            <a:pPr marL="443230" marR="5080" indent="-172085">
              <a:lnSpc>
                <a:spcPct val="100000"/>
              </a:lnSpc>
              <a:buChar char="-"/>
              <a:tabLst>
                <a:tab pos="482600" algn="l"/>
              </a:tabLst>
            </a:pPr>
            <a:r>
              <a:rPr lang="tg-Cyrl-TJ" sz="3200" spc="-10" dirty="0" smtClean="0">
                <a:solidFill>
                  <a:srgbClr val="1D1D1B"/>
                </a:solidFill>
                <a:latin typeface="Calibri"/>
                <a:cs typeface="Calibri"/>
              </a:rPr>
              <a:t>Ё ки якбора ду болиштаки сақичро ба даҳон партофтан. </a:t>
            </a:r>
            <a:endParaRPr sz="3200" dirty="0">
              <a:latin typeface="Calibri"/>
              <a:cs typeface="Calibri"/>
            </a:endParaRPr>
          </a:p>
        </p:txBody>
      </p:sp>
      <p:sp>
        <p:nvSpPr>
          <p:cNvPr id="3" name="object 3"/>
          <p:cNvSpPr/>
          <p:nvPr/>
        </p:nvSpPr>
        <p:spPr>
          <a:xfrm>
            <a:off x="424738" y="4031602"/>
            <a:ext cx="5971540" cy="3164205"/>
          </a:xfrm>
          <a:custGeom>
            <a:avLst/>
            <a:gdLst/>
            <a:ahLst/>
            <a:cxnLst/>
            <a:rect l="l" t="t" r="r" b="b"/>
            <a:pathLst>
              <a:path w="5971540" h="3164204">
                <a:moveTo>
                  <a:pt x="0" y="0"/>
                </a:moveTo>
                <a:lnTo>
                  <a:pt x="5971032" y="0"/>
                </a:lnTo>
                <a:lnTo>
                  <a:pt x="5971032" y="3163824"/>
                </a:lnTo>
                <a:lnTo>
                  <a:pt x="0" y="3163824"/>
                </a:lnTo>
                <a:lnTo>
                  <a:pt x="0" y="0"/>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457200" y="4064056"/>
            <a:ext cx="5842800" cy="303733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7200" y="4064063"/>
            <a:ext cx="5843270" cy="3037840"/>
          </a:xfrm>
          <a:custGeom>
            <a:avLst/>
            <a:gdLst/>
            <a:ahLst/>
            <a:cxnLst/>
            <a:rect l="l" t="t" r="r" b="b"/>
            <a:pathLst>
              <a:path w="5843270" h="3037840">
                <a:moveTo>
                  <a:pt x="0" y="3037344"/>
                </a:moveTo>
                <a:lnTo>
                  <a:pt x="5842800" y="3037344"/>
                </a:lnTo>
                <a:lnTo>
                  <a:pt x="5842800" y="0"/>
                </a:lnTo>
                <a:lnTo>
                  <a:pt x="0" y="0"/>
                </a:lnTo>
                <a:lnTo>
                  <a:pt x="0" y="3037344"/>
                </a:lnTo>
                <a:close/>
              </a:path>
            </a:pathLst>
          </a:custGeom>
          <a:ln w="25400">
            <a:solidFill>
              <a:srgbClr val="FFFFFF"/>
            </a:solidFill>
          </a:ln>
        </p:spPr>
        <p:txBody>
          <a:bodyPr wrap="square" lIns="0" tIns="0" rIns="0" bIns="0" rtlCol="0"/>
          <a:lstStyle/>
          <a:p>
            <a:endParaRPr/>
          </a:p>
        </p:txBody>
      </p:sp>
      <p:sp>
        <p:nvSpPr>
          <p:cNvPr id="6" name="object 6"/>
          <p:cNvSpPr/>
          <p:nvPr/>
        </p:nvSpPr>
        <p:spPr>
          <a:xfrm>
            <a:off x="6420561" y="4031627"/>
            <a:ext cx="3909060" cy="3164205"/>
          </a:xfrm>
          <a:custGeom>
            <a:avLst/>
            <a:gdLst/>
            <a:ahLst/>
            <a:cxnLst/>
            <a:rect l="l" t="t" r="r" b="b"/>
            <a:pathLst>
              <a:path w="3909059" h="3164204">
                <a:moveTo>
                  <a:pt x="0" y="0"/>
                </a:moveTo>
                <a:lnTo>
                  <a:pt x="3909060" y="0"/>
                </a:lnTo>
                <a:lnTo>
                  <a:pt x="3909060" y="3163824"/>
                </a:lnTo>
                <a:lnTo>
                  <a:pt x="0" y="3163824"/>
                </a:lnTo>
                <a:lnTo>
                  <a:pt x="0" y="0"/>
                </a:lnTo>
                <a:close/>
              </a:path>
            </a:pathLst>
          </a:custGeom>
          <a:solidFill>
            <a:srgbClr val="1D1D1B">
              <a:alpha val="50000"/>
            </a:srgbClr>
          </a:solidFill>
        </p:spPr>
        <p:txBody>
          <a:bodyPr wrap="square" lIns="0" tIns="0" rIns="0" bIns="0" rtlCol="0"/>
          <a:lstStyle/>
          <a:p>
            <a:endParaRPr/>
          </a:p>
        </p:txBody>
      </p:sp>
      <p:sp>
        <p:nvSpPr>
          <p:cNvPr id="7" name="object 7"/>
          <p:cNvSpPr/>
          <p:nvPr/>
        </p:nvSpPr>
        <p:spPr>
          <a:xfrm>
            <a:off x="6452996" y="4064068"/>
            <a:ext cx="3781793" cy="303732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452996" y="4064063"/>
            <a:ext cx="3782060" cy="3037840"/>
          </a:xfrm>
          <a:custGeom>
            <a:avLst/>
            <a:gdLst/>
            <a:ahLst/>
            <a:cxnLst/>
            <a:rect l="l" t="t" r="r" b="b"/>
            <a:pathLst>
              <a:path w="3782059" h="3037840">
                <a:moveTo>
                  <a:pt x="0" y="3037344"/>
                </a:moveTo>
                <a:lnTo>
                  <a:pt x="3781805" y="3037344"/>
                </a:lnTo>
                <a:lnTo>
                  <a:pt x="3781805" y="0"/>
                </a:lnTo>
                <a:lnTo>
                  <a:pt x="0" y="0"/>
                </a:lnTo>
                <a:lnTo>
                  <a:pt x="0" y="3037344"/>
                </a:lnTo>
                <a:close/>
              </a:path>
            </a:pathLst>
          </a:custGeom>
          <a:ln w="25400">
            <a:solidFill>
              <a:srgbClr val="FFFFFF"/>
            </a:solidFill>
          </a:ln>
        </p:spPr>
        <p:txBody>
          <a:bodyPr wrap="square" lIns="0" tIns="0" rIns="0" bIns="0" rtlCol="0"/>
          <a:lstStyle/>
          <a:p>
            <a:endParaRPr/>
          </a:p>
        </p:txBody>
      </p:sp>
      <p:sp>
        <p:nvSpPr>
          <p:cNvPr id="9" name="object 9"/>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0" name="object 10"/>
          <p:cNvSpPr/>
          <p:nvPr/>
        </p:nvSpPr>
        <p:spPr>
          <a:xfrm>
            <a:off x="8545500" y="171552"/>
            <a:ext cx="1045845" cy="73460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474251" y="144005"/>
            <a:ext cx="1150250" cy="68686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41625"/>
            <a:ext cx="3480435" cy="2238049"/>
          </a:xfrm>
          <a:prstGeom prst="rect">
            <a:avLst/>
          </a:prstGeom>
        </p:spPr>
        <p:txBody>
          <a:bodyPr vert="horz" wrap="square" lIns="0" tIns="0" rIns="0" bIns="0" rtlCol="0">
            <a:spAutoFit/>
          </a:bodyPr>
          <a:lstStyle/>
          <a:p>
            <a:pPr marL="12700" marR="5080">
              <a:lnSpc>
                <a:spcPct val="100699"/>
              </a:lnSpc>
            </a:pPr>
            <a:r>
              <a:rPr lang="tg-Cyrl-TJ" sz="3600" spc="150" dirty="0" smtClean="0">
                <a:solidFill>
                  <a:srgbClr val="E63582"/>
                </a:solidFill>
              </a:rPr>
              <a:t>Ба фикри шумо ин бо чӣ мақсад тавсия мешавад</a:t>
            </a:r>
            <a:r>
              <a:rPr sz="3600" spc="105" dirty="0" smtClean="0">
                <a:solidFill>
                  <a:srgbClr val="E63582"/>
                </a:solidFill>
              </a:rPr>
              <a:t>?</a:t>
            </a:r>
            <a:endParaRPr sz="3600" dirty="0"/>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0187" y="430187"/>
            <a:ext cx="5375275" cy="3127375"/>
          </a:xfrm>
          <a:custGeom>
            <a:avLst/>
            <a:gdLst/>
            <a:ahLst/>
            <a:cxnLst/>
            <a:rect l="l" t="t" r="r" b="b"/>
            <a:pathLst>
              <a:path w="5375275" h="3127375">
                <a:moveTo>
                  <a:pt x="0" y="3127248"/>
                </a:moveTo>
                <a:lnTo>
                  <a:pt x="5374792" y="3127248"/>
                </a:lnTo>
                <a:lnTo>
                  <a:pt x="5374792" y="0"/>
                </a:lnTo>
                <a:lnTo>
                  <a:pt x="0" y="0"/>
                </a:lnTo>
                <a:lnTo>
                  <a:pt x="0" y="3127248"/>
                </a:lnTo>
                <a:close/>
              </a:path>
            </a:pathLst>
          </a:custGeom>
          <a:solidFill>
            <a:srgbClr val="1D1D1B">
              <a:alpha val="50000"/>
            </a:srgbClr>
          </a:solidFill>
        </p:spPr>
        <p:txBody>
          <a:bodyPr wrap="square" lIns="0" tIns="0" rIns="0" bIns="0" rtlCol="0"/>
          <a:lstStyle/>
          <a:p>
            <a:endParaRPr/>
          </a:p>
        </p:txBody>
      </p:sp>
      <p:sp>
        <p:nvSpPr>
          <p:cNvPr id="3" name="object 3"/>
          <p:cNvSpPr/>
          <p:nvPr/>
        </p:nvSpPr>
        <p:spPr>
          <a:xfrm>
            <a:off x="457200" y="457212"/>
            <a:ext cx="5374792" cy="302524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7200" y="457212"/>
            <a:ext cx="5375275" cy="3025775"/>
          </a:xfrm>
          <a:custGeom>
            <a:avLst/>
            <a:gdLst/>
            <a:ahLst/>
            <a:cxnLst/>
            <a:rect l="l" t="t" r="r" b="b"/>
            <a:pathLst>
              <a:path w="5375275" h="3025775">
                <a:moveTo>
                  <a:pt x="0" y="3025241"/>
                </a:moveTo>
                <a:lnTo>
                  <a:pt x="5374805" y="3025241"/>
                </a:lnTo>
                <a:lnTo>
                  <a:pt x="5374805" y="0"/>
                </a:lnTo>
                <a:lnTo>
                  <a:pt x="0" y="0"/>
                </a:lnTo>
                <a:lnTo>
                  <a:pt x="0" y="3025241"/>
                </a:lnTo>
                <a:close/>
              </a:path>
            </a:pathLst>
          </a:custGeom>
          <a:ln w="25400">
            <a:solidFill>
              <a:srgbClr val="FFFFFF"/>
            </a:solidFill>
          </a:ln>
        </p:spPr>
        <p:txBody>
          <a:bodyPr wrap="square" lIns="0" tIns="0" rIns="0" bIns="0" rtlCol="0"/>
          <a:lstStyle/>
          <a:p>
            <a:endParaRPr/>
          </a:p>
        </p:txBody>
      </p:sp>
      <p:sp>
        <p:nvSpPr>
          <p:cNvPr id="5" name="object 5"/>
          <p:cNvSpPr/>
          <p:nvPr/>
        </p:nvSpPr>
        <p:spPr>
          <a:xfrm>
            <a:off x="5804979" y="430187"/>
            <a:ext cx="4508500" cy="3127375"/>
          </a:xfrm>
          <a:custGeom>
            <a:avLst/>
            <a:gdLst/>
            <a:ahLst/>
            <a:cxnLst/>
            <a:rect l="l" t="t" r="r" b="b"/>
            <a:pathLst>
              <a:path w="4508500" h="3127375">
                <a:moveTo>
                  <a:pt x="0" y="0"/>
                </a:moveTo>
                <a:lnTo>
                  <a:pt x="4507992" y="0"/>
                </a:lnTo>
                <a:lnTo>
                  <a:pt x="4507992" y="3127248"/>
                </a:lnTo>
                <a:lnTo>
                  <a:pt x="0" y="3127248"/>
                </a:lnTo>
                <a:lnTo>
                  <a:pt x="0" y="0"/>
                </a:lnTo>
                <a:close/>
              </a:path>
            </a:pathLst>
          </a:custGeom>
          <a:solidFill>
            <a:srgbClr val="1D1D1B">
              <a:alpha val="50000"/>
            </a:srgbClr>
          </a:solidFill>
        </p:spPr>
        <p:txBody>
          <a:bodyPr wrap="square" lIns="0" tIns="0" rIns="0" bIns="0" rtlCol="0"/>
          <a:lstStyle/>
          <a:p>
            <a:endParaRPr/>
          </a:p>
        </p:txBody>
      </p:sp>
      <p:sp>
        <p:nvSpPr>
          <p:cNvPr id="6" name="object 6"/>
          <p:cNvSpPr/>
          <p:nvPr/>
        </p:nvSpPr>
        <p:spPr>
          <a:xfrm>
            <a:off x="5835700" y="457212"/>
            <a:ext cx="4399102" cy="302524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832005" y="457212"/>
            <a:ext cx="4403090" cy="3025775"/>
          </a:xfrm>
          <a:custGeom>
            <a:avLst/>
            <a:gdLst/>
            <a:ahLst/>
            <a:cxnLst/>
            <a:rect l="l" t="t" r="r" b="b"/>
            <a:pathLst>
              <a:path w="4403090" h="3025775">
                <a:moveTo>
                  <a:pt x="0" y="3025241"/>
                </a:moveTo>
                <a:lnTo>
                  <a:pt x="4402797" y="3025241"/>
                </a:lnTo>
                <a:lnTo>
                  <a:pt x="4402797" y="0"/>
                </a:lnTo>
                <a:lnTo>
                  <a:pt x="0" y="0"/>
                </a:lnTo>
                <a:lnTo>
                  <a:pt x="0" y="3025241"/>
                </a:lnTo>
                <a:close/>
              </a:path>
            </a:pathLst>
          </a:custGeom>
          <a:ln w="25400">
            <a:solidFill>
              <a:srgbClr val="FFFFFF"/>
            </a:solidFill>
          </a:ln>
        </p:spPr>
        <p:txBody>
          <a:bodyPr wrap="square" lIns="0" tIns="0" rIns="0" bIns="0" rtlCol="0"/>
          <a:lstStyle/>
          <a:p>
            <a:endParaRPr/>
          </a:p>
        </p:txBody>
      </p:sp>
      <p:sp>
        <p:nvSpPr>
          <p:cNvPr id="8" name="object 8"/>
          <p:cNvSpPr/>
          <p:nvPr/>
        </p:nvSpPr>
        <p:spPr>
          <a:xfrm>
            <a:off x="430187" y="4050550"/>
            <a:ext cx="5375275" cy="3127375"/>
          </a:xfrm>
          <a:custGeom>
            <a:avLst/>
            <a:gdLst/>
            <a:ahLst/>
            <a:cxnLst/>
            <a:rect l="l" t="t" r="r" b="b"/>
            <a:pathLst>
              <a:path w="5375275" h="3127375">
                <a:moveTo>
                  <a:pt x="0" y="3127248"/>
                </a:moveTo>
                <a:lnTo>
                  <a:pt x="5374792" y="3127248"/>
                </a:lnTo>
                <a:lnTo>
                  <a:pt x="5374792" y="0"/>
                </a:lnTo>
                <a:lnTo>
                  <a:pt x="0" y="0"/>
                </a:lnTo>
                <a:lnTo>
                  <a:pt x="0" y="3127248"/>
                </a:lnTo>
                <a:close/>
              </a:path>
            </a:pathLst>
          </a:custGeom>
          <a:solidFill>
            <a:srgbClr val="1D1D1B">
              <a:alpha val="50000"/>
            </a:srgbClr>
          </a:solidFill>
        </p:spPr>
        <p:txBody>
          <a:bodyPr wrap="square" lIns="0" tIns="0" rIns="0" bIns="0" rtlCol="0"/>
          <a:lstStyle/>
          <a:p>
            <a:endParaRPr/>
          </a:p>
        </p:txBody>
      </p:sp>
      <p:sp>
        <p:nvSpPr>
          <p:cNvPr id="9" name="object 9"/>
          <p:cNvSpPr/>
          <p:nvPr/>
        </p:nvSpPr>
        <p:spPr>
          <a:xfrm>
            <a:off x="457200" y="4077563"/>
            <a:ext cx="5374792" cy="302524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57200" y="4077563"/>
            <a:ext cx="5375275" cy="3025775"/>
          </a:xfrm>
          <a:custGeom>
            <a:avLst/>
            <a:gdLst/>
            <a:ahLst/>
            <a:cxnLst/>
            <a:rect l="l" t="t" r="r" b="b"/>
            <a:pathLst>
              <a:path w="5375275" h="3025775">
                <a:moveTo>
                  <a:pt x="0" y="3025241"/>
                </a:moveTo>
                <a:lnTo>
                  <a:pt x="5374805" y="3025241"/>
                </a:lnTo>
                <a:lnTo>
                  <a:pt x="5374805" y="0"/>
                </a:lnTo>
                <a:lnTo>
                  <a:pt x="0" y="0"/>
                </a:lnTo>
                <a:lnTo>
                  <a:pt x="0" y="3025241"/>
                </a:lnTo>
                <a:close/>
              </a:path>
            </a:pathLst>
          </a:custGeom>
          <a:ln w="25400">
            <a:solidFill>
              <a:srgbClr val="FFFFFF"/>
            </a:solidFill>
          </a:ln>
        </p:spPr>
        <p:txBody>
          <a:bodyPr wrap="square" lIns="0" tIns="0" rIns="0" bIns="0" rtlCol="0"/>
          <a:lstStyle/>
          <a:p>
            <a:endParaRPr/>
          </a:p>
        </p:txBody>
      </p:sp>
      <p:sp>
        <p:nvSpPr>
          <p:cNvPr id="11" name="object 11"/>
          <p:cNvSpPr/>
          <p:nvPr/>
        </p:nvSpPr>
        <p:spPr>
          <a:xfrm>
            <a:off x="5804979" y="4050550"/>
            <a:ext cx="4508500" cy="3127375"/>
          </a:xfrm>
          <a:custGeom>
            <a:avLst/>
            <a:gdLst/>
            <a:ahLst/>
            <a:cxnLst/>
            <a:rect l="l" t="t" r="r" b="b"/>
            <a:pathLst>
              <a:path w="4508500" h="3127375">
                <a:moveTo>
                  <a:pt x="0" y="0"/>
                </a:moveTo>
                <a:lnTo>
                  <a:pt x="4507992" y="0"/>
                </a:lnTo>
                <a:lnTo>
                  <a:pt x="4507992" y="3127248"/>
                </a:lnTo>
                <a:lnTo>
                  <a:pt x="0" y="3127248"/>
                </a:lnTo>
                <a:lnTo>
                  <a:pt x="0" y="0"/>
                </a:lnTo>
                <a:close/>
              </a:path>
            </a:pathLst>
          </a:custGeom>
          <a:solidFill>
            <a:srgbClr val="1D1D1B">
              <a:alpha val="50000"/>
            </a:srgbClr>
          </a:solidFill>
        </p:spPr>
        <p:txBody>
          <a:bodyPr wrap="square" lIns="0" tIns="0" rIns="0" bIns="0" rtlCol="0"/>
          <a:lstStyle/>
          <a:p>
            <a:endParaRPr/>
          </a:p>
        </p:txBody>
      </p:sp>
      <p:sp>
        <p:nvSpPr>
          <p:cNvPr id="12" name="object 12"/>
          <p:cNvSpPr/>
          <p:nvPr/>
        </p:nvSpPr>
        <p:spPr>
          <a:xfrm>
            <a:off x="5831992" y="4077563"/>
            <a:ext cx="4402797" cy="3025241"/>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832005" y="4077563"/>
            <a:ext cx="4403090" cy="3025775"/>
          </a:xfrm>
          <a:custGeom>
            <a:avLst/>
            <a:gdLst/>
            <a:ahLst/>
            <a:cxnLst/>
            <a:rect l="l" t="t" r="r" b="b"/>
            <a:pathLst>
              <a:path w="4403090" h="3025775">
                <a:moveTo>
                  <a:pt x="0" y="3025241"/>
                </a:moveTo>
                <a:lnTo>
                  <a:pt x="4402797" y="3025241"/>
                </a:lnTo>
                <a:lnTo>
                  <a:pt x="4402797" y="0"/>
                </a:lnTo>
                <a:lnTo>
                  <a:pt x="0" y="0"/>
                </a:lnTo>
                <a:lnTo>
                  <a:pt x="0" y="3025241"/>
                </a:lnTo>
                <a:close/>
              </a:path>
            </a:pathLst>
          </a:custGeom>
          <a:ln w="25400">
            <a:solidFill>
              <a:srgbClr val="FFFFFF"/>
            </a:solidFill>
          </a:ln>
        </p:spPr>
        <p:txBody>
          <a:bodyPr wrap="square" lIns="0" tIns="0" rIns="0" bIns="0" rtlCol="0"/>
          <a:lstStyle/>
          <a:p>
            <a:endParaRPr/>
          </a:p>
        </p:txBody>
      </p:sp>
      <p:sp>
        <p:nvSpPr>
          <p:cNvPr id="14" name="object 14"/>
          <p:cNvSpPr/>
          <p:nvPr/>
        </p:nvSpPr>
        <p:spPr>
          <a:xfrm>
            <a:off x="4960010" y="1893684"/>
            <a:ext cx="1801495" cy="1801495"/>
          </a:xfrm>
          <a:custGeom>
            <a:avLst/>
            <a:gdLst/>
            <a:ahLst/>
            <a:cxnLst/>
            <a:rect l="l" t="t" r="r" b="b"/>
            <a:pathLst>
              <a:path w="1801495" h="1801495">
                <a:moveTo>
                  <a:pt x="0" y="0"/>
                </a:moveTo>
                <a:lnTo>
                  <a:pt x="1801368" y="0"/>
                </a:lnTo>
                <a:lnTo>
                  <a:pt x="1801368" y="1801367"/>
                </a:lnTo>
                <a:lnTo>
                  <a:pt x="0" y="1801367"/>
                </a:lnTo>
                <a:lnTo>
                  <a:pt x="0" y="0"/>
                </a:lnTo>
                <a:close/>
              </a:path>
            </a:pathLst>
          </a:custGeom>
          <a:solidFill>
            <a:srgbClr val="1D1D1B">
              <a:alpha val="50000"/>
            </a:srgbClr>
          </a:solidFill>
        </p:spPr>
        <p:txBody>
          <a:bodyPr wrap="square" lIns="0" tIns="0" rIns="0" bIns="0" rtlCol="0"/>
          <a:lstStyle/>
          <a:p>
            <a:endParaRPr/>
          </a:p>
        </p:txBody>
      </p:sp>
      <p:sp>
        <p:nvSpPr>
          <p:cNvPr id="15" name="object 15"/>
          <p:cNvSpPr/>
          <p:nvPr/>
        </p:nvSpPr>
        <p:spPr>
          <a:xfrm>
            <a:off x="4987023" y="1920709"/>
            <a:ext cx="1697355" cy="1697354"/>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4987023" y="1920709"/>
            <a:ext cx="1697355" cy="1697355"/>
          </a:xfrm>
          <a:custGeom>
            <a:avLst/>
            <a:gdLst/>
            <a:ahLst/>
            <a:cxnLst/>
            <a:rect l="l" t="t" r="r" b="b"/>
            <a:pathLst>
              <a:path w="1697354" h="1697354">
                <a:moveTo>
                  <a:pt x="848677" y="1697354"/>
                </a:moveTo>
                <a:lnTo>
                  <a:pt x="896835" y="1696011"/>
                </a:lnTo>
                <a:lnTo>
                  <a:pt x="944289" y="1692028"/>
                </a:lnTo>
                <a:lnTo>
                  <a:pt x="990966" y="1685478"/>
                </a:lnTo>
                <a:lnTo>
                  <a:pt x="1036796" y="1676432"/>
                </a:lnTo>
                <a:lnTo>
                  <a:pt x="1081705" y="1664961"/>
                </a:lnTo>
                <a:lnTo>
                  <a:pt x="1125624" y="1651138"/>
                </a:lnTo>
                <a:lnTo>
                  <a:pt x="1168479" y="1635034"/>
                </a:lnTo>
                <a:lnTo>
                  <a:pt x="1210200" y="1616721"/>
                </a:lnTo>
                <a:lnTo>
                  <a:pt x="1250714" y="1596270"/>
                </a:lnTo>
                <a:lnTo>
                  <a:pt x="1289951" y="1573753"/>
                </a:lnTo>
                <a:lnTo>
                  <a:pt x="1327838" y="1549242"/>
                </a:lnTo>
                <a:lnTo>
                  <a:pt x="1364304" y="1522808"/>
                </a:lnTo>
                <a:lnTo>
                  <a:pt x="1399277" y="1494522"/>
                </a:lnTo>
                <a:lnTo>
                  <a:pt x="1432685" y="1464458"/>
                </a:lnTo>
                <a:lnTo>
                  <a:pt x="1464458" y="1432685"/>
                </a:lnTo>
                <a:lnTo>
                  <a:pt x="1494522" y="1399277"/>
                </a:lnTo>
                <a:lnTo>
                  <a:pt x="1522808" y="1364304"/>
                </a:lnTo>
                <a:lnTo>
                  <a:pt x="1549242" y="1327838"/>
                </a:lnTo>
                <a:lnTo>
                  <a:pt x="1573753" y="1289951"/>
                </a:lnTo>
                <a:lnTo>
                  <a:pt x="1596270" y="1250714"/>
                </a:lnTo>
                <a:lnTo>
                  <a:pt x="1616721" y="1210200"/>
                </a:lnTo>
                <a:lnTo>
                  <a:pt x="1635034" y="1168479"/>
                </a:lnTo>
                <a:lnTo>
                  <a:pt x="1651138" y="1125624"/>
                </a:lnTo>
                <a:lnTo>
                  <a:pt x="1664961" y="1081705"/>
                </a:lnTo>
                <a:lnTo>
                  <a:pt x="1676432" y="1036796"/>
                </a:lnTo>
                <a:lnTo>
                  <a:pt x="1685478" y="990966"/>
                </a:lnTo>
                <a:lnTo>
                  <a:pt x="1692028" y="944289"/>
                </a:lnTo>
                <a:lnTo>
                  <a:pt x="1696011" y="896835"/>
                </a:lnTo>
                <a:lnTo>
                  <a:pt x="1697354" y="848677"/>
                </a:lnTo>
                <a:lnTo>
                  <a:pt x="1696011" y="800519"/>
                </a:lnTo>
                <a:lnTo>
                  <a:pt x="1692028" y="753065"/>
                </a:lnTo>
                <a:lnTo>
                  <a:pt x="1685478" y="706388"/>
                </a:lnTo>
                <a:lnTo>
                  <a:pt x="1676432" y="660558"/>
                </a:lnTo>
                <a:lnTo>
                  <a:pt x="1664961" y="615649"/>
                </a:lnTo>
                <a:lnTo>
                  <a:pt x="1651138" y="571730"/>
                </a:lnTo>
                <a:lnTo>
                  <a:pt x="1635034" y="528875"/>
                </a:lnTo>
                <a:lnTo>
                  <a:pt x="1616721" y="487154"/>
                </a:lnTo>
                <a:lnTo>
                  <a:pt x="1596270" y="446640"/>
                </a:lnTo>
                <a:lnTo>
                  <a:pt x="1573753" y="407403"/>
                </a:lnTo>
                <a:lnTo>
                  <a:pt x="1549242" y="369516"/>
                </a:lnTo>
                <a:lnTo>
                  <a:pt x="1522808" y="333050"/>
                </a:lnTo>
                <a:lnTo>
                  <a:pt x="1494522" y="298077"/>
                </a:lnTo>
                <a:lnTo>
                  <a:pt x="1464458" y="264669"/>
                </a:lnTo>
                <a:lnTo>
                  <a:pt x="1432685" y="232896"/>
                </a:lnTo>
                <a:lnTo>
                  <a:pt x="1399277" y="202832"/>
                </a:lnTo>
                <a:lnTo>
                  <a:pt x="1364304" y="174546"/>
                </a:lnTo>
                <a:lnTo>
                  <a:pt x="1327838" y="148112"/>
                </a:lnTo>
                <a:lnTo>
                  <a:pt x="1289951" y="123601"/>
                </a:lnTo>
                <a:lnTo>
                  <a:pt x="1250714" y="101084"/>
                </a:lnTo>
                <a:lnTo>
                  <a:pt x="1210200" y="80633"/>
                </a:lnTo>
                <a:lnTo>
                  <a:pt x="1168479" y="62320"/>
                </a:lnTo>
                <a:lnTo>
                  <a:pt x="1125624" y="46216"/>
                </a:lnTo>
                <a:lnTo>
                  <a:pt x="1081705" y="32393"/>
                </a:lnTo>
                <a:lnTo>
                  <a:pt x="1036796" y="20922"/>
                </a:lnTo>
                <a:lnTo>
                  <a:pt x="990966" y="11876"/>
                </a:lnTo>
                <a:lnTo>
                  <a:pt x="944289" y="5326"/>
                </a:lnTo>
                <a:lnTo>
                  <a:pt x="896835" y="1343"/>
                </a:lnTo>
                <a:lnTo>
                  <a:pt x="848677" y="0"/>
                </a:lnTo>
                <a:lnTo>
                  <a:pt x="800519" y="1343"/>
                </a:lnTo>
                <a:lnTo>
                  <a:pt x="753065" y="5326"/>
                </a:lnTo>
                <a:lnTo>
                  <a:pt x="706388" y="11876"/>
                </a:lnTo>
                <a:lnTo>
                  <a:pt x="660558" y="20922"/>
                </a:lnTo>
                <a:lnTo>
                  <a:pt x="615649" y="32393"/>
                </a:lnTo>
                <a:lnTo>
                  <a:pt x="571730" y="46216"/>
                </a:lnTo>
                <a:lnTo>
                  <a:pt x="528875" y="62320"/>
                </a:lnTo>
                <a:lnTo>
                  <a:pt x="487154" y="80633"/>
                </a:lnTo>
                <a:lnTo>
                  <a:pt x="446640" y="101084"/>
                </a:lnTo>
                <a:lnTo>
                  <a:pt x="407403" y="123601"/>
                </a:lnTo>
                <a:lnTo>
                  <a:pt x="369516" y="148112"/>
                </a:lnTo>
                <a:lnTo>
                  <a:pt x="333050" y="174546"/>
                </a:lnTo>
                <a:lnTo>
                  <a:pt x="298077" y="202832"/>
                </a:lnTo>
                <a:lnTo>
                  <a:pt x="264669" y="232896"/>
                </a:lnTo>
                <a:lnTo>
                  <a:pt x="232896" y="264669"/>
                </a:lnTo>
                <a:lnTo>
                  <a:pt x="202832" y="298077"/>
                </a:lnTo>
                <a:lnTo>
                  <a:pt x="174546" y="333050"/>
                </a:lnTo>
                <a:lnTo>
                  <a:pt x="148112" y="369516"/>
                </a:lnTo>
                <a:lnTo>
                  <a:pt x="123601" y="407403"/>
                </a:lnTo>
                <a:lnTo>
                  <a:pt x="101084" y="446640"/>
                </a:lnTo>
                <a:lnTo>
                  <a:pt x="80633" y="487154"/>
                </a:lnTo>
                <a:lnTo>
                  <a:pt x="62320" y="528875"/>
                </a:lnTo>
                <a:lnTo>
                  <a:pt x="46216" y="571730"/>
                </a:lnTo>
                <a:lnTo>
                  <a:pt x="32393" y="615649"/>
                </a:lnTo>
                <a:lnTo>
                  <a:pt x="20922" y="660558"/>
                </a:lnTo>
                <a:lnTo>
                  <a:pt x="11876" y="706388"/>
                </a:lnTo>
                <a:lnTo>
                  <a:pt x="5326" y="753065"/>
                </a:lnTo>
                <a:lnTo>
                  <a:pt x="1343" y="800519"/>
                </a:lnTo>
                <a:lnTo>
                  <a:pt x="0" y="848677"/>
                </a:lnTo>
                <a:lnTo>
                  <a:pt x="1343" y="896835"/>
                </a:lnTo>
                <a:lnTo>
                  <a:pt x="5326" y="944289"/>
                </a:lnTo>
                <a:lnTo>
                  <a:pt x="11876" y="990966"/>
                </a:lnTo>
                <a:lnTo>
                  <a:pt x="20922" y="1036796"/>
                </a:lnTo>
                <a:lnTo>
                  <a:pt x="32393" y="1081705"/>
                </a:lnTo>
                <a:lnTo>
                  <a:pt x="46216" y="1125624"/>
                </a:lnTo>
                <a:lnTo>
                  <a:pt x="62320" y="1168479"/>
                </a:lnTo>
                <a:lnTo>
                  <a:pt x="80633" y="1210200"/>
                </a:lnTo>
                <a:lnTo>
                  <a:pt x="101084" y="1250714"/>
                </a:lnTo>
                <a:lnTo>
                  <a:pt x="123601" y="1289951"/>
                </a:lnTo>
                <a:lnTo>
                  <a:pt x="148112" y="1327838"/>
                </a:lnTo>
                <a:lnTo>
                  <a:pt x="174546" y="1364304"/>
                </a:lnTo>
                <a:lnTo>
                  <a:pt x="202832" y="1399277"/>
                </a:lnTo>
                <a:lnTo>
                  <a:pt x="232896" y="1432685"/>
                </a:lnTo>
                <a:lnTo>
                  <a:pt x="264669" y="1464458"/>
                </a:lnTo>
                <a:lnTo>
                  <a:pt x="298077" y="1494522"/>
                </a:lnTo>
                <a:lnTo>
                  <a:pt x="333050" y="1522808"/>
                </a:lnTo>
                <a:lnTo>
                  <a:pt x="369516" y="1549242"/>
                </a:lnTo>
                <a:lnTo>
                  <a:pt x="407403" y="1573753"/>
                </a:lnTo>
                <a:lnTo>
                  <a:pt x="446640" y="1596270"/>
                </a:lnTo>
                <a:lnTo>
                  <a:pt x="487154" y="1616721"/>
                </a:lnTo>
                <a:lnTo>
                  <a:pt x="528875" y="1635034"/>
                </a:lnTo>
                <a:lnTo>
                  <a:pt x="571730" y="1651138"/>
                </a:lnTo>
                <a:lnTo>
                  <a:pt x="615649" y="1664961"/>
                </a:lnTo>
                <a:lnTo>
                  <a:pt x="660558" y="1676432"/>
                </a:lnTo>
                <a:lnTo>
                  <a:pt x="706388" y="1685478"/>
                </a:lnTo>
                <a:lnTo>
                  <a:pt x="753065" y="1692028"/>
                </a:lnTo>
                <a:lnTo>
                  <a:pt x="800519" y="1696011"/>
                </a:lnTo>
                <a:lnTo>
                  <a:pt x="848677" y="1697354"/>
                </a:lnTo>
                <a:close/>
              </a:path>
            </a:pathLst>
          </a:custGeom>
          <a:ln w="25400">
            <a:solidFill>
              <a:srgbClr val="FFFFFF"/>
            </a:solidFill>
          </a:ln>
        </p:spPr>
        <p:txBody>
          <a:bodyPr wrap="square" lIns="0" tIns="0" rIns="0" bIns="0" rtlCol="0"/>
          <a:lstStyle/>
          <a:p>
            <a:endParaRPr/>
          </a:p>
        </p:txBody>
      </p:sp>
      <p:sp>
        <p:nvSpPr>
          <p:cNvPr id="17" name="object 17"/>
          <p:cNvSpPr/>
          <p:nvPr/>
        </p:nvSpPr>
        <p:spPr>
          <a:xfrm>
            <a:off x="4969002" y="3853116"/>
            <a:ext cx="1801495" cy="1801495"/>
          </a:xfrm>
          <a:custGeom>
            <a:avLst/>
            <a:gdLst/>
            <a:ahLst/>
            <a:cxnLst/>
            <a:rect l="l" t="t" r="r" b="b"/>
            <a:pathLst>
              <a:path w="1801495" h="1801495">
                <a:moveTo>
                  <a:pt x="0" y="0"/>
                </a:moveTo>
                <a:lnTo>
                  <a:pt x="1801368" y="0"/>
                </a:lnTo>
                <a:lnTo>
                  <a:pt x="1801368" y="1801368"/>
                </a:lnTo>
                <a:lnTo>
                  <a:pt x="0" y="1801368"/>
                </a:lnTo>
                <a:lnTo>
                  <a:pt x="0" y="0"/>
                </a:lnTo>
                <a:close/>
              </a:path>
            </a:pathLst>
          </a:custGeom>
          <a:solidFill>
            <a:srgbClr val="1D1D1B">
              <a:alpha val="50000"/>
            </a:srgbClr>
          </a:solidFill>
        </p:spPr>
        <p:txBody>
          <a:bodyPr wrap="square" lIns="0" tIns="0" rIns="0" bIns="0" rtlCol="0"/>
          <a:lstStyle/>
          <a:p>
            <a:endParaRPr/>
          </a:p>
        </p:txBody>
      </p:sp>
      <p:sp>
        <p:nvSpPr>
          <p:cNvPr id="18" name="object 18"/>
          <p:cNvSpPr/>
          <p:nvPr/>
        </p:nvSpPr>
        <p:spPr>
          <a:xfrm>
            <a:off x="4996014" y="3880129"/>
            <a:ext cx="1697367" cy="1697355"/>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4996027" y="3880129"/>
            <a:ext cx="1697355" cy="1697355"/>
          </a:xfrm>
          <a:custGeom>
            <a:avLst/>
            <a:gdLst/>
            <a:ahLst/>
            <a:cxnLst/>
            <a:rect l="l" t="t" r="r" b="b"/>
            <a:pathLst>
              <a:path w="1697354" h="1697354">
                <a:moveTo>
                  <a:pt x="848677" y="1697355"/>
                </a:moveTo>
                <a:lnTo>
                  <a:pt x="896835" y="1696011"/>
                </a:lnTo>
                <a:lnTo>
                  <a:pt x="944289" y="1692028"/>
                </a:lnTo>
                <a:lnTo>
                  <a:pt x="990966" y="1685478"/>
                </a:lnTo>
                <a:lnTo>
                  <a:pt x="1036796" y="1676432"/>
                </a:lnTo>
                <a:lnTo>
                  <a:pt x="1081705" y="1664961"/>
                </a:lnTo>
                <a:lnTo>
                  <a:pt x="1125624" y="1651138"/>
                </a:lnTo>
                <a:lnTo>
                  <a:pt x="1168479" y="1635034"/>
                </a:lnTo>
                <a:lnTo>
                  <a:pt x="1210200" y="1616721"/>
                </a:lnTo>
                <a:lnTo>
                  <a:pt x="1250714" y="1596270"/>
                </a:lnTo>
                <a:lnTo>
                  <a:pt x="1289951" y="1573753"/>
                </a:lnTo>
                <a:lnTo>
                  <a:pt x="1327838" y="1549242"/>
                </a:lnTo>
                <a:lnTo>
                  <a:pt x="1364304" y="1522808"/>
                </a:lnTo>
                <a:lnTo>
                  <a:pt x="1399277" y="1494522"/>
                </a:lnTo>
                <a:lnTo>
                  <a:pt x="1432685" y="1464458"/>
                </a:lnTo>
                <a:lnTo>
                  <a:pt x="1464458" y="1432685"/>
                </a:lnTo>
                <a:lnTo>
                  <a:pt x="1494522" y="1399277"/>
                </a:lnTo>
                <a:lnTo>
                  <a:pt x="1522808" y="1364304"/>
                </a:lnTo>
                <a:lnTo>
                  <a:pt x="1549242" y="1327838"/>
                </a:lnTo>
                <a:lnTo>
                  <a:pt x="1573753" y="1289951"/>
                </a:lnTo>
                <a:lnTo>
                  <a:pt x="1596270" y="1250714"/>
                </a:lnTo>
                <a:lnTo>
                  <a:pt x="1616721" y="1210200"/>
                </a:lnTo>
                <a:lnTo>
                  <a:pt x="1635034" y="1168479"/>
                </a:lnTo>
                <a:lnTo>
                  <a:pt x="1651138" y="1125624"/>
                </a:lnTo>
                <a:lnTo>
                  <a:pt x="1664961" y="1081705"/>
                </a:lnTo>
                <a:lnTo>
                  <a:pt x="1676432" y="1036796"/>
                </a:lnTo>
                <a:lnTo>
                  <a:pt x="1685478" y="990966"/>
                </a:lnTo>
                <a:lnTo>
                  <a:pt x="1692028" y="944289"/>
                </a:lnTo>
                <a:lnTo>
                  <a:pt x="1696011" y="896835"/>
                </a:lnTo>
                <a:lnTo>
                  <a:pt x="1697354" y="848677"/>
                </a:lnTo>
                <a:lnTo>
                  <a:pt x="1696011" y="800519"/>
                </a:lnTo>
                <a:lnTo>
                  <a:pt x="1692028" y="753065"/>
                </a:lnTo>
                <a:lnTo>
                  <a:pt x="1685478" y="706388"/>
                </a:lnTo>
                <a:lnTo>
                  <a:pt x="1676432" y="660558"/>
                </a:lnTo>
                <a:lnTo>
                  <a:pt x="1664961" y="615649"/>
                </a:lnTo>
                <a:lnTo>
                  <a:pt x="1651138" y="571730"/>
                </a:lnTo>
                <a:lnTo>
                  <a:pt x="1635034" y="528875"/>
                </a:lnTo>
                <a:lnTo>
                  <a:pt x="1616721" y="487154"/>
                </a:lnTo>
                <a:lnTo>
                  <a:pt x="1596270" y="446640"/>
                </a:lnTo>
                <a:lnTo>
                  <a:pt x="1573753" y="407403"/>
                </a:lnTo>
                <a:lnTo>
                  <a:pt x="1549242" y="369516"/>
                </a:lnTo>
                <a:lnTo>
                  <a:pt x="1522808" y="333050"/>
                </a:lnTo>
                <a:lnTo>
                  <a:pt x="1494522" y="298077"/>
                </a:lnTo>
                <a:lnTo>
                  <a:pt x="1464458" y="264669"/>
                </a:lnTo>
                <a:lnTo>
                  <a:pt x="1432685" y="232896"/>
                </a:lnTo>
                <a:lnTo>
                  <a:pt x="1399277" y="202832"/>
                </a:lnTo>
                <a:lnTo>
                  <a:pt x="1364304" y="174546"/>
                </a:lnTo>
                <a:lnTo>
                  <a:pt x="1327838" y="148112"/>
                </a:lnTo>
                <a:lnTo>
                  <a:pt x="1289951" y="123601"/>
                </a:lnTo>
                <a:lnTo>
                  <a:pt x="1250714" y="101084"/>
                </a:lnTo>
                <a:lnTo>
                  <a:pt x="1210200" y="80633"/>
                </a:lnTo>
                <a:lnTo>
                  <a:pt x="1168479" y="62320"/>
                </a:lnTo>
                <a:lnTo>
                  <a:pt x="1125624" y="46216"/>
                </a:lnTo>
                <a:lnTo>
                  <a:pt x="1081705" y="32393"/>
                </a:lnTo>
                <a:lnTo>
                  <a:pt x="1036796" y="20922"/>
                </a:lnTo>
                <a:lnTo>
                  <a:pt x="990966" y="11876"/>
                </a:lnTo>
                <a:lnTo>
                  <a:pt x="944289" y="5326"/>
                </a:lnTo>
                <a:lnTo>
                  <a:pt x="896835" y="1343"/>
                </a:lnTo>
                <a:lnTo>
                  <a:pt x="848677" y="0"/>
                </a:lnTo>
                <a:lnTo>
                  <a:pt x="800519" y="1343"/>
                </a:lnTo>
                <a:lnTo>
                  <a:pt x="753065" y="5326"/>
                </a:lnTo>
                <a:lnTo>
                  <a:pt x="706388" y="11876"/>
                </a:lnTo>
                <a:lnTo>
                  <a:pt x="660558" y="20922"/>
                </a:lnTo>
                <a:lnTo>
                  <a:pt x="615649" y="32393"/>
                </a:lnTo>
                <a:lnTo>
                  <a:pt x="571730" y="46216"/>
                </a:lnTo>
                <a:lnTo>
                  <a:pt x="528875" y="62320"/>
                </a:lnTo>
                <a:lnTo>
                  <a:pt x="487154" y="80633"/>
                </a:lnTo>
                <a:lnTo>
                  <a:pt x="446640" y="101084"/>
                </a:lnTo>
                <a:lnTo>
                  <a:pt x="407403" y="123601"/>
                </a:lnTo>
                <a:lnTo>
                  <a:pt x="369516" y="148112"/>
                </a:lnTo>
                <a:lnTo>
                  <a:pt x="333050" y="174546"/>
                </a:lnTo>
                <a:lnTo>
                  <a:pt x="298077" y="202832"/>
                </a:lnTo>
                <a:lnTo>
                  <a:pt x="264669" y="232896"/>
                </a:lnTo>
                <a:lnTo>
                  <a:pt x="232896" y="264669"/>
                </a:lnTo>
                <a:lnTo>
                  <a:pt x="202832" y="298077"/>
                </a:lnTo>
                <a:lnTo>
                  <a:pt x="174546" y="333050"/>
                </a:lnTo>
                <a:lnTo>
                  <a:pt x="148112" y="369516"/>
                </a:lnTo>
                <a:lnTo>
                  <a:pt x="123601" y="407403"/>
                </a:lnTo>
                <a:lnTo>
                  <a:pt x="101084" y="446640"/>
                </a:lnTo>
                <a:lnTo>
                  <a:pt x="80633" y="487154"/>
                </a:lnTo>
                <a:lnTo>
                  <a:pt x="62320" y="528875"/>
                </a:lnTo>
                <a:lnTo>
                  <a:pt x="46216" y="571730"/>
                </a:lnTo>
                <a:lnTo>
                  <a:pt x="32393" y="615649"/>
                </a:lnTo>
                <a:lnTo>
                  <a:pt x="20922" y="660558"/>
                </a:lnTo>
                <a:lnTo>
                  <a:pt x="11876" y="706388"/>
                </a:lnTo>
                <a:lnTo>
                  <a:pt x="5326" y="753065"/>
                </a:lnTo>
                <a:lnTo>
                  <a:pt x="1343" y="800519"/>
                </a:lnTo>
                <a:lnTo>
                  <a:pt x="0" y="848677"/>
                </a:lnTo>
                <a:lnTo>
                  <a:pt x="1343" y="896835"/>
                </a:lnTo>
                <a:lnTo>
                  <a:pt x="5326" y="944289"/>
                </a:lnTo>
                <a:lnTo>
                  <a:pt x="11876" y="990966"/>
                </a:lnTo>
                <a:lnTo>
                  <a:pt x="20922" y="1036796"/>
                </a:lnTo>
                <a:lnTo>
                  <a:pt x="32393" y="1081705"/>
                </a:lnTo>
                <a:lnTo>
                  <a:pt x="46216" y="1125624"/>
                </a:lnTo>
                <a:lnTo>
                  <a:pt x="62320" y="1168479"/>
                </a:lnTo>
                <a:lnTo>
                  <a:pt x="80633" y="1210200"/>
                </a:lnTo>
                <a:lnTo>
                  <a:pt x="101084" y="1250714"/>
                </a:lnTo>
                <a:lnTo>
                  <a:pt x="123601" y="1289951"/>
                </a:lnTo>
                <a:lnTo>
                  <a:pt x="148112" y="1327838"/>
                </a:lnTo>
                <a:lnTo>
                  <a:pt x="174546" y="1364304"/>
                </a:lnTo>
                <a:lnTo>
                  <a:pt x="202832" y="1399277"/>
                </a:lnTo>
                <a:lnTo>
                  <a:pt x="232896" y="1432685"/>
                </a:lnTo>
                <a:lnTo>
                  <a:pt x="264669" y="1464458"/>
                </a:lnTo>
                <a:lnTo>
                  <a:pt x="298077" y="1494522"/>
                </a:lnTo>
                <a:lnTo>
                  <a:pt x="333050" y="1522808"/>
                </a:lnTo>
                <a:lnTo>
                  <a:pt x="369516" y="1549242"/>
                </a:lnTo>
                <a:lnTo>
                  <a:pt x="407403" y="1573753"/>
                </a:lnTo>
                <a:lnTo>
                  <a:pt x="446640" y="1596270"/>
                </a:lnTo>
                <a:lnTo>
                  <a:pt x="487154" y="1616721"/>
                </a:lnTo>
                <a:lnTo>
                  <a:pt x="528875" y="1635034"/>
                </a:lnTo>
                <a:lnTo>
                  <a:pt x="571730" y="1651138"/>
                </a:lnTo>
                <a:lnTo>
                  <a:pt x="615649" y="1664961"/>
                </a:lnTo>
                <a:lnTo>
                  <a:pt x="660558" y="1676432"/>
                </a:lnTo>
                <a:lnTo>
                  <a:pt x="706388" y="1685478"/>
                </a:lnTo>
                <a:lnTo>
                  <a:pt x="753065" y="1692028"/>
                </a:lnTo>
                <a:lnTo>
                  <a:pt x="800519" y="1696011"/>
                </a:lnTo>
                <a:lnTo>
                  <a:pt x="848677" y="1697355"/>
                </a:lnTo>
                <a:close/>
              </a:path>
            </a:pathLst>
          </a:custGeom>
          <a:ln w="25400">
            <a:solidFill>
              <a:srgbClr val="FFFFFF"/>
            </a:solidFill>
          </a:ln>
        </p:spPr>
        <p:txBody>
          <a:bodyPr wrap="square" lIns="0" tIns="0" rIns="0" bIns="0" rtlCol="0"/>
          <a:lstStyle/>
          <a:p>
            <a:endParaRPr/>
          </a:p>
        </p:txBody>
      </p:sp>
      <p:sp>
        <p:nvSpPr>
          <p:cNvPr id="20" name="object 20"/>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21" name="object 21"/>
          <p:cNvSpPr/>
          <p:nvPr/>
        </p:nvSpPr>
        <p:spPr>
          <a:xfrm>
            <a:off x="8545500" y="171552"/>
            <a:ext cx="1045845" cy="734604"/>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9474251" y="144005"/>
            <a:ext cx="1150250" cy="68686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457212"/>
            <a:ext cx="9777603" cy="662640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4" name="object 4"/>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spc="114" dirty="0" err="1" smtClean="0">
                <a:solidFill>
                  <a:srgbClr val="E63582"/>
                </a:solidFill>
              </a:rPr>
              <a:t>Манип</a:t>
            </a:r>
            <a:r>
              <a:rPr spc="55" dirty="0" err="1" smtClean="0">
                <a:solidFill>
                  <a:srgbClr val="E63582"/>
                </a:solidFill>
              </a:rPr>
              <a:t>у</a:t>
            </a:r>
            <a:r>
              <a:rPr spc="150" dirty="0" err="1" smtClean="0">
                <a:solidFill>
                  <a:srgbClr val="E63582"/>
                </a:solidFill>
              </a:rPr>
              <a:t>ля</a:t>
            </a:r>
            <a:r>
              <a:rPr lang="tg-Cyrl-TJ" spc="150" dirty="0" smtClean="0">
                <a:solidFill>
                  <a:srgbClr val="E63582"/>
                </a:solidFill>
              </a:rPr>
              <a:t>тс</a:t>
            </a:r>
            <a:r>
              <a:rPr spc="150" dirty="0" err="1" smtClean="0">
                <a:solidFill>
                  <a:srgbClr val="E63582"/>
                </a:solidFill>
              </a:rPr>
              <a:t>ия</a:t>
            </a:r>
            <a:endParaRPr spc="150" dirty="0">
              <a:solidFill>
                <a:srgbClr val="E63582"/>
              </a:solidFill>
            </a:endParaRPr>
          </a:p>
        </p:txBody>
      </p:sp>
      <p:sp>
        <p:nvSpPr>
          <p:cNvPr id="4" name="object 4"/>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5" name="object 5"/>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6" name="object 6"/>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4" name="object 4"/>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3" name="object 3"/>
          <p:cNvSpPr txBox="1"/>
          <p:nvPr/>
        </p:nvSpPr>
        <p:spPr>
          <a:xfrm>
            <a:off x="9886759" y="6587414"/>
            <a:ext cx="208279"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2</a:t>
            </a:r>
            <a:endParaRPr sz="3200">
              <a:latin typeface="Arial"/>
              <a:cs typeface="Arial"/>
            </a:endParaRPr>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lang="tg-Cyrl-TJ" spc="150" dirty="0" smtClean="0">
                <a:solidFill>
                  <a:srgbClr val="E63582"/>
                </a:solidFill>
              </a:rPr>
              <a:t>Намудҳои маводҳои визуалӣ</a:t>
            </a:r>
            <a:endParaRPr spc="140" dirty="0">
              <a:solidFill>
                <a:srgbClr val="E63582"/>
              </a:solidFill>
            </a:endParaRPr>
          </a:p>
        </p:txBody>
      </p:sp>
      <p:sp>
        <p:nvSpPr>
          <p:cNvPr id="6" name="object 6"/>
          <p:cNvSpPr txBox="1"/>
          <p:nvPr/>
        </p:nvSpPr>
        <p:spPr>
          <a:xfrm>
            <a:off x="1931301" y="1221803"/>
            <a:ext cx="7653020" cy="3674110"/>
          </a:xfrm>
          <a:prstGeom prst="rect">
            <a:avLst/>
          </a:prstGeom>
        </p:spPr>
        <p:txBody>
          <a:bodyPr vert="horz" wrap="square" lIns="0" tIns="0" rIns="0" bIns="0" rtlCol="0">
            <a:spAutoFit/>
          </a:bodyPr>
          <a:lstStyle/>
          <a:p>
            <a:pPr marL="12700">
              <a:lnSpc>
                <a:spcPts val="4135"/>
              </a:lnSpc>
            </a:pPr>
            <a:r>
              <a:rPr sz="3450" b="1" spc="135" dirty="0" err="1" smtClean="0">
                <a:solidFill>
                  <a:srgbClr val="1D1D1B"/>
                </a:solidFill>
                <a:latin typeface="Calibri"/>
                <a:cs typeface="Calibri"/>
              </a:rPr>
              <a:t>Функ</a:t>
            </a:r>
            <a:r>
              <a:rPr lang="tg-Cyrl-TJ" sz="3450" b="1" spc="135" dirty="0" smtClean="0">
                <a:solidFill>
                  <a:srgbClr val="1D1D1B"/>
                </a:solidFill>
                <a:latin typeface="Calibri"/>
                <a:cs typeface="Calibri"/>
              </a:rPr>
              <a:t>сияҳои маводҳои ВАО</a:t>
            </a:r>
            <a:endParaRPr sz="3450" dirty="0">
              <a:latin typeface="Calibri"/>
              <a:cs typeface="Calibri"/>
            </a:endParaRPr>
          </a:p>
          <a:p>
            <a:pPr marL="424815" indent="-227329">
              <a:lnSpc>
                <a:spcPts val="4130"/>
              </a:lnSpc>
              <a:buChar char="-"/>
              <a:tabLst>
                <a:tab pos="425450" algn="l"/>
              </a:tabLst>
            </a:pPr>
            <a:r>
              <a:rPr lang="tg-Cyrl-TJ" sz="3450" spc="45" dirty="0" smtClean="0">
                <a:solidFill>
                  <a:srgbClr val="1D1D1B"/>
                </a:solidFill>
                <a:latin typeface="Calibri"/>
                <a:cs typeface="Calibri"/>
              </a:rPr>
              <a:t>иттилоот</a:t>
            </a:r>
            <a:endParaRPr sz="3450" dirty="0">
              <a:latin typeface="Calibri"/>
              <a:cs typeface="Calibri"/>
            </a:endParaRPr>
          </a:p>
          <a:p>
            <a:pPr marL="424815" indent="-227329">
              <a:lnSpc>
                <a:spcPts val="4130"/>
              </a:lnSpc>
              <a:buChar char="-"/>
              <a:tabLst>
                <a:tab pos="425450" algn="l"/>
              </a:tabLst>
            </a:pPr>
            <a:r>
              <a:rPr sz="3450" spc="-10" dirty="0">
                <a:solidFill>
                  <a:srgbClr val="1D1D1B"/>
                </a:solidFill>
                <a:latin typeface="Calibri"/>
                <a:cs typeface="Calibri"/>
              </a:rPr>
              <a:t>реклама: </a:t>
            </a:r>
            <a:r>
              <a:rPr lang="tg-Cyrl-TJ" sz="3450" spc="30" dirty="0" smtClean="0">
                <a:solidFill>
                  <a:srgbClr val="1D1D1B"/>
                </a:solidFill>
                <a:latin typeface="Calibri"/>
                <a:cs typeface="Calibri"/>
              </a:rPr>
              <a:t>тиҷоратӣ ва иҷтимоӣ</a:t>
            </a:r>
            <a:endParaRPr sz="3450" dirty="0">
              <a:latin typeface="Calibri"/>
              <a:cs typeface="Calibri"/>
            </a:endParaRPr>
          </a:p>
          <a:p>
            <a:pPr marL="424815" indent="-227329">
              <a:lnSpc>
                <a:spcPts val="4130"/>
              </a:lnSpc>
              <a:buChar char="-"/>
              <a:tabLst>
                <a:tab pos="425450" algn="l"/>
              </a:tabLst>
            </a:pPr>
            <a:r>
              <a:rPr sz="3450" spc="40" dirty="0" err="1" smtClean="0">
                <a:solidFill>
                  <a:srgbClr val="1D1D1B"/>
                </a:solidFill>
                <a:latin typeface="Calibri"/>
                <a:cs typeface="Calibri"/>
              </a:rPr>
              <a:t>агита</a:t>
            </a:r>
            <a:r>
              <a:rPr lang="tg-Cyrl-TJ" sz="3450" spc="40" dirty="0" smtClean="0">
                <a:solidFill>
                  <a:srgbClr val="1D1D1B"/>
                </a:solidFill>
                <a:latin typeface="Calibri"/>
                <a:cs typeface="Calibri"/>
              </a:rPr>
              <a:t>тс</a:t>
            </a:r>
            <a:r>
              <a:rPr sz="3450" spc="40" dirty="0" err="1" smtClean="0">
                <a:solidFill>
                  <a:srgbClr val="1D1D1B"/>
                </a:solidFill>
                <a:latin typeface="Calibri"/>
                <a:cs typeface="Calibri"/>
              </a:rPr>
              <a:t>ия</a:t>
            </a:r>
            <a:endParaRPr sz="3450" dirty="0">
              <a:latin typeface="Calibri"/>
              <a:cs typeface="Calibri"/>
            </a:endParaRPr>
          </a:p>
          <a:p>
            <a:pPr marL="424815" indent="-227329">
              <a:lnSpc>
                <a:spcPts val="4130"/>
              </a:lnSpc>
              <a:buChar char="-"/>
              <a:tabLst>
                <a:tab pos="425450" algn="l"/>
              </a:tabLst>
            </a:pPr>
            <a:r>
              <a:rPr lang="tg-Cyrl-TJ" sz="3450" spc="50" dirty="0" smtClean="0">
                <a:solidFill>
                  <a:srgbClr val="1D1D1B"/>
                </a:solidFill>
                <a:latin typeface="Calibri"/>
                <a:cs typeface="Calibri"/>
              </a:rPr>
              <a:t>агитатсияи сиесӣ</a:t>
            </a:r>
            <a:endParaRPr sz="3450" dirty="0">
              <a:latin typeface="Calibri"/>
              <a:cs typeface="Calibri"/>
            </a:endParaRPr>
          </a:p>
          <a:p>
            <a:pPr marL="424815" indent="-227329">
              <a:lnSpc>
                <a:spcPts val="4130"/>
              </a:lnSpc>
              <a:buChar char="-"/>
              <a:tabLst>
                <a:tab pos="425450" algn="l"/>
              </a:tabLst>
            </a:pPr>
            <a:r>
              <a:rPr sz="3450" spc="35" dirty="0">
                <a:solidFill>
                  <a:srgbClr val="1D1D1B"/>
                </a:solidFill>
                <a:latin typeface="Calibri"/>
                <a:cs typeface="Calibri"/>
              </a:rPr>
              <a:t>пропаганда</a:t>
            </a:r>
            <a:endParaRPr sz="3450" dirty="0">
              <a:latin typeface="Calibri"/>
              <a:cs typeface="Calibri"/>
            </a:endParaRPr>
          </a:p>
          <a:p>
            <a:pPr marL="424815" indent="-227329">
              <a:lnSpc>
                <a:spcPts val="4135"/>
              </a:lnSpc>
              <a:buChar char="-"/>
              <a:tabLst>
                <a:tab pos="425450" algn="l"/>
              </a:tabLst>
            </a:pPr>
            <a:r>
              <a:rPr sz="3450" spc="15" dirty="0">
                <a:solidFill>
                  <a:srgbClr val="1D1D1B"/>
                </a:solidFill>
                <a:latin typeface="Calibri"/>
                <a:cs typeface="Calibri"/>
              </a:rPr>
              <a:t>PR-кампания</a:t>
            </a:r>
            <a:endParaRPr sz="3450" dirty="0">
              <a:latin typeface="Calibri"/>
              <a:cs typeface="Calibri"/>
            </a:endParaRPr>
          </a:p>
        </p:txBody>
      </p:sp>
      <p:sp>
        <p:nvSpPr>
          <p:cNvPr id="7" name="object 7"/>
          <p:cNvSpPr/>
          <p:nvPr/>
        </p:nvSpPr>
        <p:spPr>
          <a:xfrm>
            <a:off x="0" y="4368246"/>
            <a:ext cx="10692003" cy="3191758"/>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239395">
              <a:lnSpc>
                <a:spcPct val="100000"/>
              </a:lnSpc>
            </a:pPr>
            <a:r>
              <a:rPr lang="tg-Cyrl-TJ" spc="155" dirty="0" smtClean="0">
                <a:solidFill>
                  <a:srgbClr val="E63582"/>
                </a:solidFill>
              </a:rPr>
              <a:t>Манфиати ВАО</a:t>
            </a:r>
            <a:endParaRPr spc="95" dirty="0">
              <a:solidFill>
                <a:srgbClr val="E63582"/>
              </a:solidFill>
            </a:endParaRPr>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5333301" cy="39472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700" y="12700"/>
            <a:ext cx="5320665" cy="3935095"/>
          </a:xfrm>
          <a:custGeom>
            <a:avLst/>
            <a:gdLst/>
            <a:ahLst/>
            <a:cxnLst/>
            <a:rect l="l" t="t" r="r" b="b"/>
            <a:pathLst>
              <a:path w="5320665" h="3935095">
                <a:moveTo>
                  <a:pt x="0" y="3934599"/>
                </a:moveTo>
                <a:lnTo>
                  <a:pt x="5320601" y="3934599"/>
                </a:lnTo>
                <a:lnTo>
                  <a:pt x="5320601" y="0"/>
                </a:lnTo>
                <a:lnTo>
                  <a:pt x="0" y="0"/>
                </a:lnTo>
                <a:lnTo>
                  <a:pt x="0" y="3934599"/>
                </a:lnTo>
                <a:close/>
              </a:path>
            </a:pathLst>
          </a:custGeom>
          <a:ln w="25400">
            <a:solidFill>
              <a:srgbClr val="FFFFFF"/>
            </a:solidFill>
          </a:ln>
        </p:spPr>
        <p:txBody>
          <a:bodyPr wrap="square" lIns="0" tIns="0" rIns="0" bIns="0" rtlCol="0"/>
          <a:lstStyle/>
          <a:p>
            <a:endParaRPr/>
          </a:p>
        </p:txBody>
      </p:sp>
      <p:sp>
        <p:nvSpPr>
          <p:cNvPr id="4" name="object 4"/>
          <p:cNvSpPr/>
          <p:nvPr/>
        </p:nvSpPr>
        <p:spPr>
          <a:xfrm>
            <a:off x="5327561" y="0"/>
            <a:ext cx="5364441" cy="39456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361330" y="15341"/>
            <a:ext cx="5330190" cy="3929379"/>
          </a:xfrm>
          <a:custGeom>
            <a:avLst/>
            <a:gdLst/>
            <a:ahLst/>
            <a:cxnLst/>
            <a:rect l="l" t="t" r="r" b="b"/>
            <a:pathLst>
              <a:path w="5330190" h="3929379">
                <a:moveTo>
                  <a:pt x="0" y="3929341"/>
                </a:moveTo>
                <a:lnTo>
                  <a:pt x="5329872" y="3929341"/>
                </a:lnTo>
                <a:lnTo>
                  <a:pt x="5329872" y="0"/>
                </a:lnTo>
                <a:lnTo>
                  <a:pt x="0" y="0"/>
                </a:lnTo>
                <a:lnTo>
                  <a:pt x="0" y="3929341"/>
                </a:lnTo>
                <a:close/>
              </a:path>
            </a:pathLst>
          </a:custGeom>
          <a:ln w="30657">
            <a:solidFill>
              <a:srgbClr val="FFFFFF"/>
            </a:solidFill>
          </a:ln>
        </p:spPr>
        <p:txBody>
          <a:bodyPr wrap="square" lIns="0" tIns="0" rIns="0" bIns="0" rtlCol="0"/>
          <a:lstStyle/>
          <a:p>
            <a:endParaRPr/>
          </a:p>
        </p:txBody>
      </p:sp>
      <p:sp>
        <p:nvSpPr>
          <p:cNvPr id="6" name="object 6"/>
          <p:cNvSpPr/>
          <p:nvPr/>
        </p:nvSpPr>
        <p:spPr>
          <a:xfrm>
            <a:off x="0" y="3945686"/>
            <a:ext cx="10692003" cy="361431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2700" y="3972699"/>
            <a:ext cx="10666730" cy="3575050"/>
          </a:xfrm>
          <a:custGeom>
            <a:avLst/>
            <a:gdLst/>
            <a:ahLst/>
            <a:cxnLst/>
            <a:rect l="l" t="t" r="r" b="b"/>
            <a:pathLst>
              <a:path w="10666730" h="3575050">
                <a:moveTo>
                  <a:pt x="0" y="3574605"/>
                </a:moveTo>
                <a:lnTo>
                  <a:pt x="10666603" y="3574605"/>
                </a:lnTo>
                <a:lnTo>
                  <a:pt x="10666603" y="0"/>
                </a:lnTo>
                <a:lnTo>
                  <a:pt x="0" y="0"/>
                </a:lnTo>
                <a:lnTo>
                  <a:pt x="0" y="3574605"/>
                </a:lnTo>
                <a:close/>
              </a:path>
            </a:pathLst>
          </a:custGeom>
          <a:ln w="25400">
            <a:solidFill>
              <a:srgbClr val="FFFFFF"/>
            </a:solidFill>
          </a:ln>
        </p:spPr>
        <p:txBody>
          <a:bodyPr wrap="square" lIns="0" tIns="0" rIns="0" bIns="0" rtlCol="0"/>
          <a:lstStyle/>
          <a:p>
            <a:endParaRPr/>
          </a:p>
        </p:txBody>
      </p:sp>
      <p:sp>
        <p:nvSpPr>
          <p:cNvPr id="8" name="object 8"/>
          <p:cNvSpPr/>
          <p:nvPr/>
        </p:nvSpPr>
        <p:spPr>
          <a:xfrm>
            <a:off x="10682999" y="3574884"/>
            <a:ext cx="0" cy="3985260"/>
          </a:xfrm>
          <a:custGeom>
            <a:avLst/>
            <a:gdLst/>
            <a:ahLst/>
            <a:cxnLst/>
            <a:rect l="l" t="t" r="r" b="b"/>
            <a:pathLst>
              <a:path h="3985259">
                <a:moveTo>
                  <a:pt x="0" y="0"/>
                </a:moveTo>
                <a:lnTo>
                  <a:pt x="0" y="3985120"/>
                </a:lnTo>
              </a:path>
            </a:pathLst>
          </a:custGeom>
          <a:ln w="18008">
            <a:solidFill>
              <a:srgbClr val="1D1D1B"/>
            </a:solidFill>
          </a:ln>
        </p:spPr>
        <p:txBody>
          <a:bodyPr wrap="square" lIns="0" tIns="0" rIns="0" bIns="0" rtlCol="0"/>
          <a:lstStyle/>
          <a:p>
            <a:endParaRPr/>
          </a:p>
        </p:txBody>
      </p:sp>
      <p:sp>
        <p:nvSpPr>
          <p:cNvPr id="9" name="object 9"/>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0" name="object 10"/>
          <p:cNvSpPr/>
          <p:nvPr/>
        </p:nvSpPr>
        <p:spPr>
          <a:xfrm>
            <a:off x="8545500" y="171552"/>
            <a:ext cx="1045845" cy="734604"/>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9474251" y="144005"/>
            <a:ext cx="1150250" cy="68686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230" y="0"/>
            <a:ext cx="5377305" cy="359472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228" y="12712"/>
            <a:ext cx="5373370" cy="3582035"/>
          </a:xfrm>
          <a:custGeom>
            <a:avLst/>
            <a:gdLst/>
            <a:ahLst/>
            <a:cxnLst/>
            <a:rect l="l" t="t" r="r" b="b"/>
            <a:pathLst>
              <a:path w="5373370" h="3582035">
                <a:moveTo>
                  <a:pt x="0" y="3582009"/>
                </a:moveTo>
                <a:lnTo>
                  <a:pt x="5373014" y="3582009"/>
                </a:lnTo>
                <a:lnTo>
                  <a:pt x="5373014" y="0"/>
                </a:lnTo>
                <a:lnTo>
                  <a:pt x="0" y="0"/>
                </a:lnTo>
                <a:lnTo>
                  <a:pt x="0" y="3582009"/>
                </a:lnTo>
                <a:close/>
              </a:path>
            </a:pathLst>
          </a:custGeom>
          <a:ln w="25400">
            <a:solidFill>
              <a:srgbClr val="FFFFFF"/>
            </a:solidFill>
          </a:ln>
        </p:spPr>
        <p:txBody>
          <a:bodyPr wrap="square" lIns="0" tIns="0" rIns="0" bIns="0" rtlCol="0"/>
          <a:lstStyle/>
          <a:p>
            <a:endParaRPr/>
          </a:p>
        </p:txBody>
      </p:sp>
      <p:sp>
        <p:nvSpPr>
          <p:cNvPr id="4" name="object 4"/>
          <p:cNvSpPr/>
          <p:nvPr/>
        </p:nvSpPr>
        <p:spPr>
          <a:xfrm>
            <a:off x="5404535" y="0"/>
            <a:ext cx="5287467" cy="359556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424804" y="11861"/>
            <a:ext cx="5255895" cy="3583940"/>
          </a:xfrm>
          <a:custGeom>
            <a:avLst/>
            <a:gdLst/>
            <a:ahLst/>
            <a:cxnLst/>
            <a:rect l="l" t="t" r="r" b="b"/>
            <a:pathLst>
              <a:path w="5255895" h="3583940">
                <a:moveTo>
                  <a:pt x="0" y="3583698"/>
                </a:moveTo>
                <a:lnTo>
                  <a:pt x="5255336" y="3583698"/>
                </a:lnTo>
                <a:lnTo>
                  <a:pt x="5255336" y="0"/>
                </a:lnTo>
                <a:lnTo>
                  <a:pt x="0" y="0"/>
                </a:lnTo>
                <a:lnTo>
                  <a:pt x="0" y="3583698"/>
                </a:lnTo>
                <a:close/>
              </a:path>
            </a:pathLst>
          </a:custGeom>
          <a:ln w="23710">
            <a:solidFill>
              <a:srgbClr val="FFFFFF"/>
            </a:solidFill>
          </a:ln>
        </p:spPr>
        <p:txBody>
          <a:bodyPr wrap="square" lIns="0" tIns="0" rIns="0" bIns="0" rtlCol="0"/>
          <a:lstStyle/>
          <a:p>
            <a:endParaRPr/>
          </a:p>
        </p:txBody>
      </p:sp>
      <p:sp>
        <p:nvSpPr>
          <p:cNvPr id="6" name="object 6"/>
          <p:cNvSpPr/>
          <p:nvPr/>
        </p:nvSpPr>
        <p:spPr>
          <a:xfrm>
            <a:off x="0" y="0"/>
            <a:ext cx="94615" cy="3575050"/>
          </a:xfrm>
          <a:custGeom>
            <a:avLst/>
            <a:gdLst/>
            <a:ahLst/>
            <a:cxnLst/>
            <a:rect l="l" t="t" r="r" b="b"/>
            <a:pathLst>
              <a:path w="94615" h="3575050">
                <a:moveTo>
                  <a:pt x="0" y="3574884"/>
                </a:moveTo>
                <a:lnTo>
                  <a:pt x="94534" y="3574884"/>
                </a:lnTo>
                <a:lnTo>
                  <a:pt x="94534" y="0"/>
                </a:lnTo>
                <a:lnTo>
                  <a:pt x="0" y="0"/>
                </a:lnTo>
                <a:lnTo>
                  <a:pt x="0" y="3574884"/>
                </a:lnTo>
                <a:close/>
              </a:path>
            </a:pathLst>
          </a:custGeom>
          <a:solidFill>
            <a:srgbClr val="1D1D1B">
              <a:alpha val="50000"/>
            </a:srgbClr>
          </a:solidFill>
        </p:spPr>
        <p:txBody>
          <a:bodyPr wrap="square" lIns="0" tIns="0" rIns="0" bIns="0" rtlCol="0"/>
          <a:lstStyle/>
          <a:p>
            <a:endParaRPr/>
          </a:p>
        </p:txBody>
      </p:sp>
      <p:sp>
        <p:nvSpPr>
          <p:cNvPr id="7" name="object 7"/>
          <p:cNvSpPr/>
          <p:nvPr/>
        </p:nvSpPr>
        <p:spPr>
          <a:xfrm>
            <a:off x="0" y="3574884"/>
            <a:ext cx="5398820" cy="398512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0967" y="3613848"/>
            <a:ext cx="5373370" cy="3927475"/>
          </a:xfrm>
          <a:custGeom>
            <a:avLst/>
            <a:gdLst/>
            <a:ahLst/>
            <a:cxnLst/>
            <a:rect l="l" t="t" r="r" b="b"/>
            <a:pathLst>
              <a:path w="5373370" h="3927475">
                <a:moveTo>
                  <a:pt x="0" y="3927017"/>
                </a:moveTo>
                <a:lnTo>
                  <a:pt x="5372849" y="3927017"/>
                </a:lnTo>
                <a:lnTo>
                  <a:pt x="5372849" y="0"/>
                </a:lnTo>
                <a:lnTo>
                  <a:pt x="0" y="0"/>
                </a:lnTo>
                <a:lnTo>
                  <a:pt x="0" y="3927017"/>
                </a:lnTo>
                <a:close/>
              </a:path>
            </a:pathLst>
          </a:custGeom>
          <a:ln w="38277">
            <a:solidFill>
              <a:srgbClr val="FFFFFF"/>
            </a:solidFill>
          </a:ln>
        </p:spPr>
        <p:txBody>
          <a:bodyPr wrap="square" lIns="0" tIns="0" rIns="0" bIns="0" rtlCol="0"/>
          <a:lstStyle/>
          <a:p>
            <a:endParaRPr/>
          </a:p>
        </p:txBody>
      </p:sp>
      <p:sp>
        <p:nvSpPr>
          <p:cNvPr id="9" name="object 9"/>
          <p:cNvSpPr/>
          <p:nvPr/>
        </p:nvSpPr>
        <p:spPr>
          <a:xfrm>
            <a:off x="5398820" y="3593300"/>
            <a:ext cx="5293182" cy="396670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428450" y="3622916"/>
            <a:ext cx="5248275" cy="3923029"/>
          </a:xfrm>
          <a:custGeom>
            <a:avLst/>
            <a:gdLst/>
            <a:ahLst/>
            <a:cxnLst/>
            <a:rect l="l" t="t" r="r" b="b"/>
            <a:pathLst>
              <a:path w="5248275" h="3923029">
                <a:moveTo>
                  <a:pt x="0" y="3922572"/>
                </a:moveTo>
                <a:lnTo>
                  <a:pt x="5248059" y="3922572"/>
                </a:lnTo>
                <a:lnTo>
                  <a:pt x="5248059" y="0"/>
                </a:lnTo>
                <a:lnTo>
                  <a:pt x="0" y="0"/>
                </a:lnTo>
                <a:lnTo>
                  <a:pt x="0" y="3922572"/>
                </a:lnTo>
                <a:close/>
              </a:path>
            </a:pathLst>
          </a:custGeom>
          <a:ln w="30987">
            <a:solidFill>
              <a:srgbClr val="FFFFFF"/>
            </a:solidFill>
          </a:ln>
        </p:spPr>
        <p:txBody>
          <a:bodyPr wrap="square" lIns="0" tIns="0" rIns="0" bIns="0" rtlCol="0"/>
          <a:lstStyle/>
          <a:p>
            <a:endParaRPr/>
          </a:p>
        </p:txBody>
      </p:sp>
      <p:sp>
        <p:nvSpPr>
          <p:cNvPr id="11" name="object 11"/>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12" name="object 12"/>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3" name="object 13"/>
          <p:cNvSpPr/>
          <p:nvPr/>
        </p:nvSpPr>
        <p:spPr>
          <a:xfrm>
            <a:off x="8545500" y="171552"/>
            <a:ext cx="1045845" cy="734604"/>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474251" y="144005"/>
            <a:ext cx="1150250" cy="686866"/>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65773" y="0"/>
            <a:ext cx="75565" cy="4932680"/>
          </a:xfrm>
          <a:custGeom>
            <a:avLst/>
            <a:gdLst/>
            <a:ahLst/>
            <a:cxnLst/>
            <a:rect l="l" t="t" r="r" b="b"/>
            <a:pathLst>
              <a:path w="75564" h="4932680">
                <a:moveTo>
                  <a:pt x="0" y="4932489"/>
                </a:moveTo>
                <a:lnTo>
                  <a:pt x="74993" y="4932489"/>
                </a:lnTo>
                <a:lnTo>
                  <a:pt x="74993" y="0"/>
                </a:lnTo>
                <a:lnTo>
                  <a:pt x="0" y="0"/>
                </a:lnTo>
                <a:lnTo>
                  <a:pt x="0" y="4932489"/>
                </a:lnTo>
                <a:close/>
              </a:path>
            </a:pathLst>
          </a:custGeom>
          <a:solidFill>
            <a:srgbClr val="1D1D1B">
              <a:alpha val="50000"/>
            </a:srgbClr>
          </a:solidFill>
        </p:spPr>
        <p:txBody>
          <a:bodyPr wrap="square" lIns="0" tIns="0" rIns="0" bIns="0" rtlCol="0"/>
          <a:lstStyle/>
          <a:p>
            <a:endParaRPr/>
          </a:p>
        </p:txBody>
      </p:sp>
      <p:sp>
        <p:nvSpPr>
          <p:cNvPr id="3" name="object 3"/>
          <p:cNvSpPr/>
          <p:nvPr/>
        </p:nvSpPr>
        <p:spPr>
          <a:xfrm>
            <a:off x="0" y="0"/>
            <a:ext cx="6265760" cy="756000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700" y="12700"/>
            <a:ext cx="6253480" cy="7534909"/>
          </a:xfrm>
          <a:custGeom>
            <a:avLst/>
            <a:gdLst/>
            <a:ahLst/>
            <a:cxnLst/>
            <a:rect l="l" t="t" r="r" b="b"/>
            <a:pathLst>
              <a:path w="6253480" h="7534909">
                <a:moveTo>
                  <a:pt x="0" y="7534605"/>
                </a:moveTo>
                <a:lnTo>
                  <a:pt x="6253073" y="7534605"/>
                </a:lnTo>
                <a:lnTo>
                  <a:pt x="6253073" y="0"/>
                </a:lnTo>
                <a:lnTo>
                  <a:pt x="0" y="0"/>
                </a:lnTo>
                <a:lnTo>
                  <a:pt x="0" y="7534605"/>
                </a:lnTo>
                <a:close/>
              </a:path>
            </a:pathLst>
          </a:custGeom>
          <a:ln w="25400">
            <a:solidFill>
              <a:srgbClr val="FFFFFF"/>
            </a:solidFill>
          </a:ln>
        </p:spPr>
        <p:txBody>
          <a:bodyPr wrap="square" lIns="0" tIns="0" rIns="0" bIns="0" rtlCol="0"/>
          <a:lstStyle/>
          <a:p>
            <a:endParaRPr/>
          </a:p>
        </p:txBody>
      </p:sp>
      <p:sp>
        <p:nvSpPr>
          <p:cNvPr id="5" name="object 5"/>
          <p:cNvSpPr/>
          <p:nvPr/>
        </p:nvSpPr>
        <p:spPr>
          <a:xfrm>
            <a:off x="6266929" y="0"/>
            <a:ext cx="4425073" cy="267133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293942" y="12700"/>
            <a:ext cx="4385945" cy="2658745"/>
          </a:xfrm>
          <a:custGeom>
            <a:avLst/>
            <a:gdLst/>
            <a:ahLst/>
            <a:cxnLst/>
            <a:rect l="l" t="t" r="r" b="b"/>
            <a:pathLst>
              <a:path w="4385945" h="2658745">
                <a:moveTo>
                  <a:pt x="0" y="2658630"/>
                </a:moveTo>
                <a:lnTo>
                  <a:pt x="4385360" y="2658630"/>
                </a:lnTo>
                <a:lnTo>
                  <a:pt x="4385360" y="0"/>
                </a:lnTo>
                <a:lnTo>
                  <a:pt x="0" y="0"/>
                </a:lnTo>
                <a:lnTo>
                  <a:pt x="0" y="2658630"/>
                </a:lnTo>
                <a:close/>
              </a:path>
            </a:pathLst>
          </a:custGeom>
          <a:ln w="25400">
            <a:solidFill>
              <a:srgbClr val="FFFFFF"/>
            </a:solidFill>
          </a:ln>
        </p:spPr>
        <p:txBody>
          <a:bodyPr wrap="square" lIns="0" tIns="0" rIns="0" bIns="0" rtlCol="0"/>
          <a:lstStyle/>
          <a:p>
            <a:endParaRPr/>
          </a:p>
        </p:txBody>
      </p:sp>
      <p:sp>
        <p:nvSpPr>
          <p:cNvPr id="7" name="object 7"/>
          <p:cNvSpPr/>
          <p:nvPr/>
        </p:nvSpPr>
        <p:spPr>
          <a:xfrm>
            <a:off x="6266929" y="2669717"/>
            <a:ext cx="4425073" cy="2264384"/>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293942" y="2696730"/>
            <a:ext cx="4385945" cy="2237740"/>
          </a:xfrm>
          <a:custGeom>
            <a:avLst/>
            <a:gdLst/>
            <a:ahLst/>
            <a:cxnLst/>
            <a:rect l="l" t="t" r="r" b="b"/>
            <a:pathLst>
              <a:path w="4385945" h="2237740">
                <a:moveTo>
                  <a:pt x="0" y="2237371"/>
                </a:moveTo>
                <a:lnTo>
                  <a:pt x="4385360" y="2237371"/>
                </a:lnTo>
                <a:lnTo>
                  <a:pt x="4385360" y="0"/>
                </a:lnTo>
                <a:lnTo>
                  <a:pt x="0" y="0"/>
                </a:lnTo>
                <a:lnTo>
                  <a:pt x="0" y="2237371"/>
                </a:lnTo>
                <a:close/>
              </a:path>
            </a:pathLst>
          </a:custGeom>
          <a:ln w="25400">
            <a:solidFill>
              <a:srgbClr val="FFFFFF"/>
            </a:solidFill>
          </a:ln>
        </p:spPr>
        <p:txBody>
          <a:bodyPr wrap="square" lIns="0" tIns="0" rIns="0" bIns="0" rtlCol="0"/>
          <a:lstStyle/>
          <a:p>
            <a:endParaRPr/>
          </a:p>
        </p:txBody>
      </p:sp>
      <p:sp>
        <p:nvSpPr>
          <p:cNvPr id="9" name="object 9"/>
          <p:cNvSpPr/>
          <p:nvPr/>
        </p:nvSpPr>
        <p:spPr>
          <a:xfrm>
            <a:off x="6264147" y="4932489"/>
            <a:ext cx="4427855" cy="262751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291173" y="4959502"/>
            <a:ext cx="4388485" cy="2588260"/>
          </a:xfrm>
          <a:custGeom>
            <a:avLst/>
            <a:gdLst/>
            <a:ahLst/>
            <a:cxnLst/>
            <a:rect l="l" t="t" r="r" b="b"/>
            <a:pathLst>
              <a:path w="4388484" h="2588259">
                <a:moveTo>
                  <a:pt x="0" y="2587802"/>
                </a:moveTo>
                <a:lnTo>
                  <a:pt x="4388129" y="2587802"/>
                </a:lnTo>
                <a:lnTo>
                  <a:pt x="4388129" y="0"/>
                </a:lnTo>
                <a:lnTo>
                  <a:pt x="0" y="0"/>
                </a:lnTo>
                <a:lnTo>
                  <a:pt x="0" y="2587802"/>
                </a:lnTo>
                <a:close/>
              </a:path>
            </a:pathLst>
          </a:custGeom>
          <a:ln w="25400">
            <a:solidFill>
              <a:srgbClr val="FFFFFF"/>
            </a:solidFill>
          </a:ln>
        </p:spPr>
        <p:txBody>
          <a:bodyPr wrap="square" lIns="0" tIns="0" rIns="0" bIns="0" rtlCol="0"/>
          <a:lstStyle/>
          <a:p>
            <a:endParaRPr/>
          </a:p>
        </p:txBody>
      </p:sp>
      <p:sp>
        <p:nvSpPr>
          <p:cNvPr id="11" name="object 11"/>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2" name="object 12"/>
          <p:cNvSpPr/>
          <p:nvPr/>
        </p:nvSpPr>
        <p:spPr>
          <a:xfrm>
            <a:off x="8545500" y="171552"/>
            <a:ext cx="1045845" cy="734604"/>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9474251" y="144005"/>
            <a:ext cx="1150250" cy="686866"/>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1665010"/>
            <a:ext cx="9777603" cy="58949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64769" cy="2670175"/>
          </a:xfrm>
          <a:custGeom>
            <a:avLst/>
            <a:gdLst/>
            <a:ahLst/>
            <a:cxnLst/>
            <a:rect l="l" t="t" r="r" b="b"/>
            <a:pathLst>
              <a:path w="64769" h="2670175">
                <a:moveTo>
                  <a:pt x="0" y="2669717"/>
                </a:moveTo>
                <a:lnTo>
                  <a:pt x="64627" y="2669717"/>
                </a:lnTo>
                <a:lnTo>
                  <a:pt x="64627" y="0"/>
                </a:lnTo>
                <a:lnTo>
                  <a:pt x="0" y="0"/>
                </a:lnTo>
                <a:lnTo>
                  <a:pt x="0" y="2669717"/>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0" y="2669717"/>
            <a:ext cx="64769" cy="2341245"/>
          </a:xfrm>
          <a:custGeom>
            <a:avLst/>
            <a:gdLst/>
            <a:ahLst/>
            <a:cxnLst/>
            <a:rect l="l" t="t" r="r" b="b"/>
            <a:pathLst>
              <a:path w="64769" h="2341245">
                <a:moveTo>
                  <a:pt x="0" y="0"/>
                </a:moveTo>
                <a:lnTo>
                  <a:pt x="0" y="2340864"/>
                </a:lnTo>
                <a:lnTo>
                  <a:pt x="64627" y="2340864"/>
                </a:lnTo>
                <a:lnTo>
                  <a:pt x="64627" y="0"/>
                </a:lnTo>
                <a:lnTo>
                  <a:pt x="0" y="0"/>
                </a:lnTo>
                <a:close/>
              </a:path>
            </a:pathLst>
          </a:custGeom>
          <a:solidFill>
            <a:srgbClr val="1D1D1B">
              <a:alpha val="50000"/>
            </a:srgbClr>
          </a:solidFill>
        </p:spPr>
        <p:txBody>
          <a:bodyPr wrap="square" lIns="0" tIns="0" rIns="0" bIns="0" rtlCol="0"/>
          <a:lstStyle/>
          <a:p>
            <a:endParaRPr/>
          </a:p>
        </p:txBody>
      </p:sp>
      <p:sp>
        <p:nvSpPr>
          <p:cNvPr id="5" name="object 5"/>
          <p:cNvSpPr/>
          <p:nvPr/>
        </p:nvSpPr>
        <p:spPr>
          <a:xfrm>
            <a:off x="30928" y="4932489"/>
            <a:ext cx="0" cy="2627630"/>
          </a:xfrm>
          <a:custGeom>
            <a:avLst/>
            <a:gdLst/>
            <a:ahLst/>
            <a:cxnLst/>
            <a:rect l="l" t="t" r="r" b="b"/>
            <a:pathLst>
              <a:path h="2627629">
                <a:moveTo>
                  <a:pt x="0" y="0"/>
                </a:moveTo>
                <a:lnTo>
                  <a:pt x="0" y="2627515"/>
                </a:lnTo>
              </a:path>
            </a:pathLst>
          </a:custGeom>
          <a:ln w="61857">
            <a:solidFill>
              <a:srgbClr val="1D1D1B"/>
            </a:solidFill>
          </a:ln>
        </p:spPr>
        <p:txBody>
          <a:bodyPr wrap="square" lIns="0" tIns="0" rIns="0" bIns="0" rtlCol="0"/>
          <a:lstStyle/>
          <a:p>
            <a:endParaRPr/>
          </a:p>
        </p:txBody>
      </p:sp>
      <p:sp>
        <p:nvSpPr>
          <p:cNvPr id="6" name="object 6"/>
          <p:cNvSpPr txBox="1">
            <a:spLocks noGrp="1"/>
          </p:cNvSpPr>
          <p:nvPr>
            <p:ph type="title"/>
          </p:nvPr>
        </p:nvSpPr>
        <p:spPr>
          <a:xfrm>
            <a:off x="444500" y="371475"/>
            <a:ext cx="9240520" cy="2077492"/>
          </a:xfrm>
          <a:prstGeom prst="rect">
            <a:avLst/>
          </a:prstGeom>
        </p:spPr>
        <p:txBody>
          <a:bodyPr vert="horz" wrap="square" lIns="0" tIns="0" rIns="0" bIns="0" rtlCol="0">
            <a:spAutoFit/>
          </a:bodyPr>
          <a:lstStyle/>
          <a:p>
            <a:pPr marL="12700" marR="5080">
              <a:lnSpc>
                <a:spcPct val="100000"/>
              </a:lnSpc>
            </a:pPr>
            <a:r>
              <a:rPr lang="tg-Cyrl-TJ" sz="2700" b="0" spc="25" dirty="0" smtClean="0">
                <a:solidFill>
                  <a:srgbClr val="1D1D1B"/>
                </a:solidFill>
                <a:latin typeface="Calibri"/>
                <a:cs typeface="Calibri"/>
              </a:rPr>
              <a:t>Мақсади ин дарсҳо, фаҳмонидани он, ки ба иттилоот боидрок муносибат кардан муҳим аст, мебошад. </a:t>
            </a:r>
            <a:r>
              <a:rPr lang="tg-Cyrl-TJ" sz="2700" b="0" spc="25" dirty="0" smtClean="0">
                <a:solidFill>
                  <a:srgbClr val="1D1D1B"/>
                </a:solidFill>
              </a:rPr>
              <a:t>То</a:t>
            </a:r>
            <a:r>
              <a:rPr lang="tg-Cyrl-TJ" sz="2700" b="0" spc="25" dirty="0" smtClean="0">
                <a:solidFill>
                  <a:srgbClr val="1D1D1B"/>
                </a:solidFill>
                <a:latin typeface="Calibri"/>
                <a:cs typeface="Calibri"/>
              </a:rPr>
              <a:t> ки ба воситаи иттилоот шуморо манипулятсия накунанд, шумо бояд савол диҳед, фикр кунед, маълумоти иловагӣ ҷустучӯ кунед. </a:t>
            </a:r>
            <a:endParaRPr sz="2700" dirty="0">
              <a:latin typeface="Calibri"/>
              <a:cs typeface="Calibri"/>
            </a:endParaRPr>
          </a:p>
        </p:txBody>
      </p:sp>
      <p:sp>
        <p:nvSpPr>
          <p:cNvPr id="7" name="object 7"/>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8" name="object 8"/>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9" name="object 9"/>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E63582"/>
          </a:solidFill>
        </p:spPr>
        <p:txBody>
          <a:bodyPr wrap="square" lIns="0" tIns="0" rIns="0" bIns="0" rtlCol="0"/>
          <a:lstStyle/>
          <a:p>
            <a:endParaRPr/>
          </a:p>
        </p:txBody>
      </p:sp>
      <p:sp>
        <p:nvSpPr>
          <p:cNvPr id="3" name="object 3"/>
          <p:cNvSpPr txBox="1"/>
          <p:nvPr/>
        </p:nvSpPr>
        <p:spPr>
          <a:xfrm>
            <a:off x="1211299" y="1698231"/>
            <a:ext cx="6675120" cy="565150"/>
          </a:xfrm>
          <a:prstGeom prst="rect">
            <a:avLst/>
          </a:prstGeom>
        </p:spPr>
        <p:txBody>
          <a:bodyPr vert="horz" wrap="square" lIns="0" tIns="0" rIns="0" bIns="0" rtlCol="0">
            <a:spAutoFit/>
          </a:bodyPr>
          <a:lstStyle/>
          <a:p>
            <a:pPr marL="12700">
              <a:lnSpc>
                <a:spcPct val="100000"/>
              </a:lnSpc>
            </a:pPr>
            <a:r>
              <a:rPr sz="3600" spc="15" dirty="0" smtClean="0">
                <a:solidFill>
                  <a:srgbClr val="FFFFFF"/>
                </a:solidFill>
                <a:latin typeface="Calibri"/>
                <a:cs typeface="Calibri"/>
              </a:rPr>
              <a:t>.</a:t>
            </a:r>
            <a:endParaRPr sz="3600" dirty="0">
              <a:latin typeface="Calibri"/>
              <a:cs typeface="Calibri"/>
            </a:endParaRPr>
          </a:p>
        </p:txBody>
      </p:sp>
      <p:sp>
        <p:nvSpPr>
          <p:cNvPr id="4" name="object 4"/>
          <p:cNvSpPr txBox="1"/>
          <p:nvPr/>
        </p:nvSpPr>
        <p:spPr>
          <a:xfrm>
            <a:off x="1003300" y="4010025"/>
            <a:ext cx="7049770" cy="553998"/>
          </a:xfrm>
          <a:prstGeom prst="rect">
            <a:avLst/>
          </a:prstGeom>
        </p:spPr>
        <p:txBody>
          <a:bodyPr vert="horz" wrap="square" lIns="0" tIns="0" rIns="0" bIns="0" rtlCol="0">
            <a:spAutoFit/>
          </a:bodyPr>
          <a:lstStyle/>
          <a:p>
            <a:pPr marL="12700">
              <a:lnSpc>
                <a:spcPct val="100000"/>
              </a:lnSpc>
            </a:pPr>
            <a:r>
              <a:rPr lang="tg-Cyrl-TJ" sz="3600" spc="95" dirty="0" smtClean="0">
                <a:solidFill>
                  <a:srgbClr val="FFFFFF"/>
                </a:solidFill>
                <a:latin typeface="Calibri"/>
                <a:cs typeface="Calibri"/>
              </a:rPr>
              <a:t>  бехатарии миллӣ мебошад </a:t>
            </a:r>
            <a:r>
              <a:rPr sz="3600" spc="35" dirty="0" smtClean="0">
                <a:solidFill>
                  <a:srgbClr val="FFFFFF"/>
                </a:solidFill>
                <a:latin typeface="Calibri"/>
                <a:cs typeface="Calibri"/>
              </a:rPr>
              <a:t>.</a:t>
            </a:r>
            <a:endParaRPr sz="3600" dirty="0">
              <a:latin typeface="Calibri"/>
              <a:cs typeface="Calibri"/>
            </a:endParaRPr>
          </a:p>
        </p:txBody>
      </p:sp>
      <p:sp>
        <p:nvSpPr>
          <p:cNvPr id="5" name="object 5"/>
          <p:cNvSpPr txBox="1"/>
          <p:nvPr/>
        </p:nvSpPr>
        <p:spPr>
          <a:xfrm>
            <a:off x="1211298" y="5355018"/>
            <a:ext cx="8936001" cy="1795363"/>
          </a:xfrm>
          <a:prstGeom prst="rect">
            <a:avLst/>
          </a:prstGeom>
        </p:spPr>
        <p:txBody>
          <a:bodyPr vert="horz" wrap="square" lIns="0" tIns="0" rIns="0" bIns="0" rtlCol="0">
            <a:spAutoFit/>
          </a:bodyPr>
          <a:lstStyle/>
          <a:p>
            <a:pPr marL="12700" marR="5080">
              <a:lnSpc>
                <a:spcPts val="3500"/>
              </a:lnSpc>
            </a:pPr>
            <a:r>
              <a:rPr lang="tg-Cyrl-TJ" sz="3600" spc="65" dirty="0" smtClean="0">
                <a:solidFill>
                  <a:srgbClr val="FFFFFF"/>
                </a:solidFill>
                <a:latin typeface="Calibri"/>
                <a:cs typeface="Calibri"/>
              </a:rPr>
              <a:t>Ин ба шаҳрвандон натанҳо имконияти таъмин кардани бехатарии шахсӣ  </a:t>
            </a:r>
            <a:r>
              <a:rPr lang="tg-Cyrl-TJ" sz="3600" spc="25" dirty="0" smtClean="0">
                <a:solidFill>
                  <a:srgbClr val="FFFFFF"/>
                </a:solidFill>
                <a:latin typeface="Calibri"/>
                <a:cs typeface="Calibri"/>
              </a:rPr>
              <a:t>балки</a:t>
            </a:r>
            <a:r>
              <a:rPr sz="3600" spc="30" dirty="0" smtClean="0">
                <a:solidFill>
                  <a:srgbClr val="FFFFFF"/>
                </a:solidFill>
                <a:latin typeface="Calibri"/>
                <a:cs typeface="Calibri"/>
              </a:rPr>
              <a:t>,</a:t>
            </a:r>
            <a:r>
              <a:rPr lang="tg-Cyrl-TJ" sz="3600" spc="30" dirty="0" smtClean="0">
                <a:solidFill>
                  <a:srgbClr val="FFFFFF"/>
                </a:solidFill>
                <a:latin typeface="Calibri"/>
                <a:cs typeface="Calibri"/>
              </a:rPr>
              <a:t> барои</a:t>
            </a:r>
            <a:r>
              <a:rPr sz="3600" spc="30" dirty="0" smtClean="0">
                <a:solidFill>
                  <a:srgbClr val="FFFFFF"/>
                </a:solidFill>
                <a:latin typeface="Calibri"/>
                <a:cs typeface="Calibri"/>
              </a:rPr>
              <a:t>  </a:t>
            </a:r>
            <a:r>
              <a:rPr lang="tg-Cyrl-TJ" sz="3600" spc="30" dirty="0" smtClean="0">
                <a:solidFill>
                  <a:srgbClr val="FFFFFF"/>
                </a:solidFill>
                <a:latin typeface="Calibri"/>
                <a:cs typeface="Calibri"/>
              </a:rPr>
              <a:t>қабули қарорҳои дуруст оиди бехатарии миллӣ мадад мерасонад</a:t>
            </a:r>
            <a:r>
              <a:rPr sz="3600" spc="35" dirty="0" smtClean="0">
                <a:solidFill>
                  <a:srgbClr val="FFFFFF"/>
                </a:solidFill>
                <a:latin typeface="Calibri"/>
                <a:cs typeface="Calibri"/>
              </a:rPr>
              <a:t>.</a:t>
            </a:r>
            <a:endParaRPr sz="3600" dirty="0">
              <a:latin typeface="Calibri"/>
              <a:cs typeface="Calibri"/>
            </a:endParaRPr>
          </a:p>
        </p:txBody>
      </p:sp>
      <p:sp>
        <p:nvSpPr>
          <p:cNvPr id="6" name="object 6"/>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lang="tg-Cyrl-TJ" spc="200" dirty="0" smtClean="0"/>
              <a:t>Хулоса</a:t>
            </a:r>
            <a:endParaRPr spc="140" dirty="0"/>
          </a:p>
        </p:txBody>
      </p:sp>
      <p:sp>
        <p:nvSpPr>
          <p:cNvPr id="7" name="object 7"/>
          <p:cNvSpPr txBox="1"/>
          <p:nvPr/>
        </p:nvSpPr>
        <p:spPr>
          <a:xfrm>
            <a:off x="727606" y="1063332"/>
            <a:ext cx="7971893" cy="1892826"/>
          </a:xfrm>
          <a:prstGeom prst="rect">
            <a:avLst/>
          </a:prstGeom>
        </p:spPr>
        <p:txBody>
          <a:bodyPr vert="horz" wrap="square" lIns="0" tIns="0" rIns="0" bIns="0" rtlCol="0">
            <a:spAutoFit/>
          </a:bodyPr>
          <a:lstStyle/>
          <a:p>
            <a:pPr marL="12700">
              <a:lnSpc>
                <a:spcPct val="100000"/>
              </a:lnSpc>
            </a:pPr>
            <a:r>
              <a:rPr sz="7650" b="1" spc="-862" baseline="-10893" dirty="0">
                <a:solidFill>
                  <a:srgbClr val="FFFFFF"/>
                </a:solidFill>
                <a:latin typeface="Arial"/>
                <a:cs typeface="Arial"/>
              </a:rPr>
              <a:t>#  </a:t>
            </a:r>
            <a:r>
              <a:rPr lang="tg-Cyrl-TJ" sz="3600" spc="-10" dirty="0" smtClean="0">
                <a:solidFill>
                  <a:srgbClr val="FFFFFF"/>
                </a:solidFill>
                <a:latin typeface="Calibri"/>
                <a:cs typeface="Arial"/>
              </a:rPr>
              <a:t>Дар ВАО роҳҳои гуногуни манипулятсия бо воситаи иттилоот вуҷуд дорад.</a:t>
            </a:r>
            <a:r>
              <a:rPr sz="3600" spc="-10" dirty="0" smtClean="0">
                <a:solidFill>
                  <a:srgbClr val="FFFFFF"/>
                </a:solidFill>
                <a:latin typeface="Calibri"/>
                <a:cs typeface="Calibri"/>
              </a:rPr>
              <a:t> </a:t>
            </a:r>
            <a:r>
              <a:rPr sz="3600" spc="10" dirty="0" smtClean="0">
                <a:solidFill>
                  <a:srgbClr val="FFFFFF"/>
                </a:solidFill>
                <a:latin typeface="Calibri"/>
                <a:cs typeface="Calibri"/>
              </a:rPr>
              <a:t> </a:t>
            </a:r>
            <a:r>
              <a:rPr sz="3600" spc="75" dirty="0" smtClean="0">
                <a:solidFill>
                  <a:srgbClr val="FFFFFF"/>
                </a:solidFill>
                <a:latin typeface="Calibri"/>
                <a:cs typeface="Calibri"/>
              </a:rPr>
              <a:t> </a:t>
            </a:r>
            <a:r>
              <a:rPr sz="3600" spc="-500" dirty="0" smtClean="0">
                <a:solidFill>
                  <a:srgbClr val="FFFFFF"/>
                </a:solidFill>
                <a:latin typeface="Calibri"/>
                <a:cs typeface="Calibri"/>
              </a:rPr>
              <a:t> </a:t>
            </a:r>
            <a:endParaRPr sz="3600" dirty="0">
              <a:latin typeface="Calibri"/>
              <a:cs typeface="Calibri"/>
            </a:endParaRPr>
          </a:p>
        </p:txBody>
      </p:sp>
      <p:sp>
        <p:nvSpPr>
          <p:cNvPr id="9" name="object 9"/>
          <p:cNvSpPr txBox="1"/>
          <p:nvPr/>
        </p:nvSpPr>
        <p:spPr>
          <a:xfrm>
            <a:off x="727607" y="3285325"/>
            <a:ext cx="8772525" cy="784830"/>
          </a:xfrm>
          <a:prstGeom prst="rect">
            <a:avLst/>
          </a:prstGeom>
        </p:spPr>
        <p:txBody>
          <a:bodyPr vert="horz" wrap="square" lIns="0" tIns="0" rIns="0" bIns="0" rtlCol="0">
            <a:spAutoFit/>
          </a:bodyPr>
          <a:lstStyle/>
          <a:p>
            <a:pPr marL="12700">
              <a:lnSpc>
                <a:spcPct val="100000"/>
              </a:lnSpc>
            </a:pPr>
            <a:r>
              <a:rPr sz="7650" b="1" spc="-862" baseline="-8714" dirty="0">
                <a:solidFill>
                  <a:srgbClr val="FFFFFF"/>
                </a:solidFill>
                <a:latin typeface="Arial"/>
                <a:cs typeface="Arial"/>
              </a:rPr>
              <a:t>#  </a:t>
            </a:r>
            <a:r>
              <a:rPr lang="tg-Cyrl-TJ" sz="3600" spc="40" dirty="0" smtClean="0">
                <a:solidFill>
                  <a:srgbClr val="FFFFFF"/>
                </a:solidFill>
                <a:latin typeface="Calibri"/>
                <a:cs typeface="Arial"/>
              </a:rPr>
              <a:t>Бехатарии иттилоотӣ</a:t>
            </a:r>
            <a:r>
              <a:rPr sz="3600" spc="5" dirty="0" smtClean="0">
                <a:solidFill>
                  <a:srgbClr val="FFFFFF"/>
                </a:solidFill>
                <a:latin typeface="Calibri"/>
                <a:cs typeface="Calibri"/>
              </a:rPr>
              <a:t>–</a:t>
            </a:r>
            <a:r>
              <a:rPr lang="tg-Cyrl-TJ" sz="3600" spc="95" dirty="0" smtClean="0">
                <a:solidFill>
                  <a:srgbClr val="FFFFFF"/>
                </a:solidFill>
                <a:cs typeface="Calibri"/>
              </a:rPr>
              <a:t>ин қисми муҳими </a:t>
            </a:r>
            <a:endParaRPr sz="3600" dirty="0">
              <a:latin typeface="Calibri"/>
              <a:cs typeface="Calibri"/>
            </a:endParaRPr>
          </a:p>
        </p:txBody>
      </p:sp>
      <p:sp>
        <p:nvSpPr>
          <p:cNvPr id="10" name="object 10"/>
          <p:cNvSpPr txBox="1"/>
          <p:nvPr/>
        </p:nvSpPr>
        <p:spPr>
          <a:xfrm>
            <a:off x="727607" y="4618519"/>
            <a:ext cx="9343493" cy="784830"/>
          </a:xfrm>
          <a:prstGeom prst="rect">
            <a:avLst/>
          </a:prstGeom>
        </p:spPr>
        <p:txBody>
          <a:bodyPr vert="horz" wrap="square" lIns="0" tIns="0" rIns="0" bIns="0" rtlCol="0">
            <a:spAutoFit/>
          </a:bodyPr>
          <a:lstStyle/>
          <a:p>
            <a:pPr marL="12700">
              <a:lnSpc>
                <a:spcPct val="100000"/>
              </a:lnSpc>
            </a:pPr>
            <a:r>
              <a:rPr sz="7650" b="1" spc="-862" baseline="-8714" dirty="0">
                <a:solidFill>
                  <a:srgbClr val="FFFFFF"/>
                </a:solidFill>
                <a:latin typeface="Arial"/>
                <a:cs typeface="Arial"/>
              </a:rPr>
              <a:t>#  </a:t>
            </a:r>
            <a:r>
              <a:rPr lang="tg-Cyrl-TJ" sz="3600" spc="-95" dirty="0" smtClean="0">
                <a:solidFill>
                  <a:srgbClr val="FFFFFF"/>
                </a:solidFill>
                <a:latin typeface="Calibri"/>
                <a:cs typeface="Calibri"/>
              </a:rPr>
              <a:t>Мо бояд саводнокии иттилоотӣ дошта бошем. </a:t>
            </a:r>
            <a:endParaRPr sz="3600" dirty="0">
              <a:latin typeface="Calibri"/>
              <a:cs typeface="Calibri"/>
            </a:endParaRPr>
          </a:p>
        </p:txBody>
      </p:sp>
      <p:sp>
        <p:nvSpPr>
          <p:cNvPr id="11" name="object 11"/>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2" name="object 12"/>
          <p:cNvSpPr/>
          <p:nvPr/>
        </p:nvSpPr>
        <p:spPr>
          <a:xfrm>
            <a:off x="8545500" y="171552"/>
            <a:ext cx="1045845" cy="734604"/>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9474251" y="144005"/>
            <a:ext cx="1150250" cy="68686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3" name="object 3"/>
          <p:cNvSpPr txBox="1"/>
          <p:nvPr/>
        </p:nvSpPr>
        <p:spPr>
          <a:xfrm>
            <a:off x="9886759" y="6587414"/>
            <a:ext cx="208279"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3</a:t>
            </a:r>
            <a:endParaRPr sz="3200">
              <a:latin typeface="Arial"/>
              <a:cs typeface="Arial"/>
            </a:endParaRPr>
          </a:p>
        </p:txBody>
      </p:sp>
      <p:sp>
        <p:nvSpPr>
          <p:cNvPr id="4" name="object 4"/>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5" name="object 5"/>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spc="150" dirty="0" smtClean="0">
                <a:solidFill>
                  <a:srgbClr val="E63582"/>
                </a:solidFill>
              </a:rPr>
              <a:t>И</a:t>
            </a:r>
            <a:r>
              <a:rPr lang="tg-Cyrl-TJ" spc="150" dirty="0" smtClean="0">
                <a:solidFill>
                  <a:srgbClr val="E63582"/>
                </a:solidFill>
              </a:rPr>
              <a:t>ттилоот</a:t>
            </a:r>
            <a:endParaRPr spc="150" dirty="0">
              <a:solidFill>
                <a:srgbClr val="E63582"/>
              </a:solidFill>
            </a:endParaRPr>
          </a:p>
        </p:txBody>
      </p:sp>
      <p:sp>
        <p:nvSpPr>
          <p:cNvPr id="6" name="object 6"/>
          <p:cNvSpPr txBox="1"/>
          <p:nvPr/>
        </p:nvSpPr>
        <p:spPr>
          <a:xfrm>
            <a:off x="444500" y="1230401"/>
            <a:ext cx="9117330" cy="1477328"/>
          </a:xfrm>
          <a:prstGeom prst="rect">
            <a:avLst/>
          </a:prstGeom>
        </p:spPr>
        <p:txBody>
          <a:bodyPr vert="horz" wrap="square" lIns="0" tIns="0" rIns="0" bIns="0" rtlCol="0">
            <a:spAutoFit/>
          </a:bodyPr>
          <a:lstStyle/>
          <a:p>
            <a:pPr marL="12700" marR="5080">
              <a:lnSpc>
                <a:spcPct val="100000"/>
              </a:lnSpc>
              <a:tabLst>
                <a:tab pos="3825240" algn="l"/>
              </a:tabLst>
            </a:pPr>
            <a:r>
              <a:rPr sz="3200" b="1" spc="125" dirty="0" smtClean="0">
                <a:solidFill>
                  <a:srgbClr val="1D1D1B"/>
                </a:solidFill>
                <a:latin typeface="Calibri"/>
                <a:cs typeface="Calibri"/>
              </a:rPr>
              <a:t>И</a:t>
            </a:r>
            <a:r>
              <a:rPr lang="tg-Cyrl-TJ" sz="3200" b="1" spc="125" dirty="0" smtClean="0">
                <a:solidFill>
                  <a:srgbClr val="1D1D1B"/>
                </a:solidFill>
                <a:latin typeface="Calibri"/>
                <a:cs typeface="Calibri"/>
              </a:rPr>
              <a:t>ттилоот</a:t>
            </a:r>
            <a:r>
              <a:rPr sz="3200" b="1" spc="-40" dirty="0" smtClean="0">
                <a:solidFill>
                  <a:srgbClr val="1D1D1B"/>
                </a:solidFill>
                <a:latin typeface="Calibri"/>
                <a:cs typeface="Calibri"/>
              </a:rPr>
              <a:t> </a:t>
            </a:r>
            <a:r>
              <a:rPr lang="ru-RU" sz="3200" dirty="0" smtClean="0">
                <a:solidFill>
                  <a:srgbClr val="1D1D1B"/>
                </a:solidFill>
                <a:latin typeface="Calibri"/>
                <a:cs typeface="Calibri"/>
              </a:rPr>
              <a:t>–</a:t>
            </a:r>
            <a:r>
              <a:rPr lang="tg-Cyrl-TJ" sz="3200" dirty="0" smtClean="0">
                <a:solidFill>
                  <a:srgbClr val="1D1D1B"/>
                </a:solidFill>
                <a:latin typeface="Calibri"/>
                <a:cs typeface="Calibri"/>
              </a:rPr>
              <a:t> хабар дар бораи он, ки чи рӯй дод ва ё рӯй медиҳад. Яъне иттилоъ барои маълумот дода мешавад, то ки хонанда аз ҳодиса бохабар бошад</a:t>
            </a:r>
            <a:r>
              <a:rPr sz="3200" spc="-15" dirty="0" smtClean="0">
                <a:solidFill>
                  <a:srgbClr val="1D1D1B"/>
                </a:solidFill>
                <a:latin typeface="Calibri"/>
                <a:cs typeface="Calibri"/>
              </a:rPr>
              <a:t>.</a:t>
            </a:r>
            <a:endParaRPr sz="3200" dirty="0">
              <a:latin typeface="Calibri"/>
              <a:cs typeface="Calibri"/>
            </a:endParaRPr>
          </a:p>
        </p:txBody>
      </p:sp>
      <p:sp>
        <p:nvSpPr>
          <p:cNvPr id="7" name="object 7"/>
          <p:cNvSpPr/>
          <p:nvPr/>
        </p:nvSpPr>
        <p:spPr>
          <a:xfrm>
            <a:off x="992695" y="3338995"/>
            <a:ext cx="2738755" cy="3840479"/>
          </a:xfrm>
          <a:custGeom>
            <a:avLst/>
            <a:gdLst/>
            <a:ahLst/>
            <a:cxnLst/>
            <a:rect l="l" t="t" r="r" b="b"/>
            <a:pathLst>
              <a:path w="2738754" h="3840479">
                <a:moveTo>
                  <a:pt x="0" y="0"/>
                </a:moveTo>
                <a:lnTo>
                  <a:pt x="2738628" y="0"/>
                </a:lnTo>
                <a:lnTo>
                  <a:pt x="2738628" y="3840479"/>
                </a:lnTo>
                <a:lnTo>
                  <a:pt x="0" y="3840479"/>
                </a:lnTo>
                <a:lnTo>
                  <a:pt x="0" y="0"/>
                </a:lnTo>
                <a:close/>
              </a:path>
            </a:pathLst>
          </a:custGeom>
          <a:solidFill>
            <a:srgbClr val="1D1D1B">
              <a:alpha val="50000"/>
            </a:srgbClr>
          </a:solidFill>
        </p:spPr>
        <p:txBody>
          <a:bodyPr wrap="square" lIns="0" tIns="0" rIns="0" bIns="0" rtlCol="0"/>
          <a:lstStyle/>
          <a:p>
            <a:endParaRPr/>
          </a:p>
        </p:txBody>
      </p:sp>
      <p:sp>
        <p:nvSpPr>
          <p:cNvPr id="8" name="object 8"/>
          <p:cNvSpPr/>
          <p:nvPr/>
        </p:nvSpPr>
        <p:spPr>
          <a:xfrm>
            <a:off x="1019717" y="3366008"/>
            <a:ext cx="2634322" cy="3736797"/>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019721" y="3366008"/>
            <a:ext cx="2634615" cy="3736975"/>
          </a:xfrm>
          <a:custGeom>
            <a:avLst/>
            <a:gdLst/>
            <a:ahLst/>
            <a:cxnLst/>
            <a:rect l="l" t="t" r="r" b="b"/>
            <a:pathLst>
              <a:path w="2634615" h="3736975">
                <a:moveTo>
                  <a:pt x="0" y="3736797"/>
                </a:moveTo>
                <a:lnTo>
                  <a:pt x="2634322" y="3736797"/>
                </a:lnTo>
                <a:lnTo>
                  <a:pt x="2634322" y="0"/>
                </a:lnTo>
                <a:lnTo>
                  <a:pt x="0" y="0"/>
                </a:lnTo>
                <a:lnTo>
                  <a:pt x="0" y="3736797"/>
                </a:lnTo>
                <a:close/>
              </a:path>
            </a:pathLst>
          </a:custGeom>
          <a:ln w="25400">
            <a:solidFill>
              <a:srgbClr val="FFFFFF"/>
            </a:solidFill>
          </a:ln>
        </p:spPr>
        <p:txBody>
          <a:bodyPr wrap="square" lIns="0" tIns="0" rIns="0" bIns="0" rtlCol="0"/>
          <a:lstStyle/>
          <a:p>
            <a:endParaRPr/>
          </a:p>
        </p:txBody>
      </p:sp>
      <p:sp>
        <p:nvSpPr>
          <p:cNvPr id="10" name="object 10"/>
          <p:cNvSpPr/>
          <p:nvPr/>
        </p:nvSpPr>
        <p:spPr>
          <a:xfrm>
            <a:off x="3832885" y="3338995"/>
            <a:ext cx="2748280" cy="3840479"/>
          </a:xfrm>
          <a:custGeom>
            <a:avLst/>
            <a:gdLst/>
            <a:ahLst/>
            <a:cxnLst/>
            <a:rect l="l" t="t" r="r" b="b"/>
            <a:pathLst>
              <a:path w="2748279" h="3840479">
                <a:moveTo>
                  <a:pt x="0" y="0"/>
                </a:moveTo>
                <a:lnTo>
                  <a:pt x="2747772" y="0"/>
                </a:lnTo>
                <a:lnTo>
                  <a:pt x="2747772" y="3840479"/>
                </a:lnTo>
                <a:lnTo>
                  <a:pt x="0" y="3840479"/>
                </a:lnTo>
                <a:lnTo>
                  <a:pt x="0" y="0"/>
                </a:lnTo>
                <a:close/>
              </a:path>
            </a:pathLst>
          </a:custGeom>
          <a:solidFill>
            <a:srgbClr val="1D1D1B">
              <a:alpha val="50000"/>
            </a:srgbClr>
          </a:solidFill>
        </p:spPr>
        <p:txBody>
          <a:bodyPr wrap="square" lIns="0" tIns="0" rIns="0" bIns="0" rtlCol="0"/>
          <a:lstStyle/>
          <a:p>
            <a:endParaRPr/>
          </a:p>
        </p:txBody>
      </p:sp>
      <p:sp>
        <p:nvSpPr>
          <p:cNvPr id="11" name="object 11"/>
          <p:cNvSpPr/>
          <p:nvPr/>
        </p:nvSpPr>
        <p:spPr>
          <a:xfrm>
            <a:off x="3859910" y="3366010"/>
            <a:ext cx="2642603" cy="3736794"/>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3859910" y="3366008"/>
            <a:ext cx="2642870" cy="3736975"/>
          </a:xfrm>
          <a:custGeom>
            <a:avLst/>
            <a:gdLst/>
            <a:ahLst/>
            <a:cxnLst/>
            <a:rect l="l" t="t" r="r" b="b"/>
            <a:pathLst>
              <a:path w="2642870" h="3736975">
                <a:moveTo>
                  <a:pt x="0" y="3736797"/>
                </a:moveTo>
                <a:lnTo>
                  <a:pt x="2642616" y="3736797"/>
                </a:lnTo>
                <a:lnTo>
                  <a:pt x="2642616" y="0"/>
                </a:lnTo>
                <a:lnTo>
                  <a:pt x="0" y="0"/>
                </a:lnTo>
                <a:lnTo>
                  <a:pt x="0" y="3736797"/>
                </a:lnTo>
                <a:close/>
              </a:path>
            </a:pathLst>
          </a:custGeom>
          <a:ln w="25399">
            <a:solidFill>
              <a:srgbClr val="FFFFFF"/>
            </a:solidFill>
          </a:ln>
        </p:spPr>
        <p:txBody>
          <a:bodyPr wrap="square" lIns="0" tIns="0" rIns="0" bIns="0" rtlCol="0"/>
          <a:lstStyle/>
          <a:p>
            <a:endParaRPr/>
          </a:p>
        </p:txBody>
      </p:sp>
      <p:sp>
        <p:nvSpPr>
          <p:cNvPr id="13" name="object 13"/>
          <p:cNvSpPr/>
          <p:nvPr/>
        </p:nvSpPr>
        <p:spPr>
          <a:xfrm>
            <a:off x="6681368" y="3338995"/>
            <a:ext cx="2748280" cy="3840479"/>
          </a:xfrm>
          <a:custGeom>
            <a:avLst/>
            <a:gdLst/>
            <a:ahLst/>
            <a:cxnLst/>
            <a:rect l="l" t="t" r="r" b="b"/>
            <a:pathLst>
              <a:path w="2748279" h="3840479">
                <a:moveTo>
                  <a:pt x="0" y="0"/>
                </a:moveTo>
                <a:lnTo>
                  <a:pt x="2747772" y="0"/>
                </a:lnTo>
                <a:lnTo>
                  <a:pt x="2747772" y="3840479"/>
                </a:lnTo>
                <a:lnTo>
                  <a:pt x="0" y="3840479"/>
                </a:lnTo>
                <a:lnTo>
                  <a:pt x="0" y="0"/>
                </a:lnTo>
                <a:close/>
              </a:path>
            </a:pathLst>
          </a:custGeom>
          <a:solidFill>
            <a:srgbClr val="1D1D1B">
              <a:alpha val="50000"/>
            </a:srgbClr>
          </a:solidFill>
        </p:spPr>
        <p:txBody>
          <a:bodyPr wrap="square" lIns="0" tIns="0" rIns="0" bIns="0" rtlCol="0"/>
          <a:lstStyle/>
          <a:p>
            <a:endParaRPr/>
          </a:p>
        </p:txBody>
      </p:sp>
      <p:sp>
        <p:nvSpPr>
          <p:cNvPr id="14" name="object 14"/>
          <p:cNvSpPr/>
          <p:nvPr/>
        </p:nvSpPr>
        <p:spPr>
          <a:xfrm>
            <a:off x="6708393" y="3366008"/>
            <a:ext cx="2642603" cy="3734887"/>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6708393" y="3366008"/>
            <a:ext cx="2642870" cy="3736975"/>
          </a:xfrm>
          <a:custGeom>
            <a:avLst/>
            <a:gdLst/>
            <a:ahLst/>
            <a:cxnLst/>
            <a:rect l="l" t="t" r="r" b="b"/>
            <a:pathLst>
              <a:path w="2642870" h="3736975">
                <a:moveTo>
                  <a:pt x="0" y="3736797"/>
                </a:moveTo>
                <a:lnTo>
                  <a:pt x="2642616" y="3736797"/>
                </a:lnTo>
                <a:lnTo>
                  <a:pt x="2642616" y="0"/>
                </a:lnTo>
                <a:lnTo>
                  <a:pt x="0" y="0"/>
                </a:lnTo>
                <a:lnTo>
                  <a:pt x="0" y="3736797"/>
                </a:lnTo>
                <a:close/>
              </a:path>
            </a:pathLst>
          </a:custGeom>
          <a:ln w="25400">
            <a:solidFill>
              <a:srgbClr val="FFFFFF"/>
            </a:solidFill>
          </a:ln>
        </p:spPr>
        <p:txBody>
          <a:bodyPr wrap="square" lIns="0" tIns="0" rIns="0" bIns="0" rtlCol="0"/>
          <a:lstStyle/>
          <a:p>
            <a:endParaRPr/>
          </a:p>
        </p:txBody>
      </p:sp>
      <p:sp>
        <p:nvSpPr>
          <p:cNvPr id="16" name="object 16"/>
          <p:cNvSpPr/>
          <p:nvPr/>
        </p:nvSpPr>
        <p:spPr>
          <a:xfrm>
            <a:off x="8545500" y="171552"/>
            <a:ext cx="1045845" cy="734604"/>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9474251" y="144005"/>
            <a:ext cx="1150250" cy="68686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lang="tg-Cyrl-TJ" spc="130" dirty="0" smtClean="0">
                <a:solidFill>
                  <a:srgbClr val="E63582"/>
                </a:solidFill>
              </a:rPr>
              <a:t>Р</a:t>
            </a:r>
            <a:r>
              <a:rPr spc="130" dirty="0" err="1" smtClean="0">
                <a:solidFill>
                  <a:srgbClr val="E63582"/>
                </a:solidFill>
              </a:rPr>
              <a:t>еклама</a:t>
            </a:r>
            <a:r>
              <a:rPr lang="tg-Cyrl-TJ" spc="130" dirty="0" smtClean="0">
                <a:solidFill>
                  <a:srgbClr val="E63582"/>
                </a:solidFill>
              </a:rPr>
              <a:t>и тиҷоратӣ</a:t>
            </a:r>
            <a:endParaRPr spc="130" dirty="0">
              <a:solidFill>
                <a:srgbClr val="E63582"/>
              </a:solidFill>
            </a:endParaRPr>
          </a:p>
        </p:txBody>
      </p:sp>
      <p:sp>
        <p:nvSpPr>
          <p:cNvPr id="3" name="object 3"/>
          <p:cNvSpPr txBox="1"/>
          <p:nvPr/>
        </p:nvSpPr>
        <p:spPr>
          <a:xfrm>
            <a:off x="442700" y="962025"/>
            <a:ext cx="4707255" cy="3447098"/>
          </a:xfrm>
          <a:prstGeom prst="rect">
            <a:avLst/>
          </a:prstGeom>
        </p:spPr>
        <p:txBody>
          <a:bodyPr vert="horz" wrap="square" lIns="0" tIns="0" rIns="0" bIns="0" rtlCol="0">
            <a:spAutoFit/>
          </a:bodyPr>
          <a:lstStyle/>
          <a:p>
            <a:pPr marL="223520" indent="-210820">
              <a:lnSpc>
                <a:spcPct val="100000"/>
              </a:lnSpc>
              <a:buChar char="-"/>
              <a:tabLst>
                <a:tab pos="224154" algn="l"/>
              </a:tabLst>
            </a:pPr>
            <a:r>
              <a:rPr sz="3200" spc="-5" dirty="0" err="1" smtClean="0">
                <a:solidFill>
                  <a:srgbClr val="1D1D1B"/>
                </a:solidFill>
                <a:latin typeface="Calibri"/>
                <a:cs typeface="Calibri"/>
              </a:rPr>
              <a:t>Реклама</a:t>
            </a:r>
            <a:r>
              <a:rPr lang="tg-Cyrl-TJ" sz="3200" spc="-5" dirty="0" smtClean="0">
                <a:solidFill>
                  <a:srgbClr val="1D1D1B"/>
                </a:solidFill>
                <a:latin typeface="Calibri"/>
                <a:cs typeface="Calibri"/>
              </a:rPr>
              <a:t>и маҳсулот</a:t>
            </a:r>
            <a:r>
              <a:rPr sz="3200" spc="20" dirty="0" smtClean="0">
                <a:solidFill>
                  <a:srgbClr val="1D1D1B"/>
                </a:solidFill>
                <a:latin typeface="Calibri"/>
                <a:cs typeface="Calibri"/>
              </a:rPr>
              <a:t>.</a:t>
            </a:r>
            <a:endParaRPr sz="3200" dirty="0">
              <a:latin typeface="Calibri"/>
              <a:cs typeface="Calibri"/>
            </a:endParaRPr>
          </a:p>
          <a:p>
            <a:pPr marL="223520" indent="-210820">
              <a:lnSpc>
                <a:spcPct val="100000"/>
              </a:lnSpc>
              <a:buChar char="-"/>
              <a:tabLst>
                <a:tab pos="224154" algn="l"/>
              </a:tabLst>
            </a:pPr>
            <a:r>
              <a:rPr sz="3200" spc="-5" dirty="0" err="1" smtClean="0">
                <a:solidFill>
                  <a:srgbClr val="1D1D1B"/>
                </a:solidFill>
                <a:latin typeface="Calibri"/>
                <a:cs typeface="Calibri"/>
              </a:rPr>
              <a:t>Реклама</a:t>
            </a:r>
            <a:r>
              <a:rPr lang="tg-Cyrl-TJ" sz="3200" spc="-5" dirty="0" smtClean="0">
                <a:solidFill>
                  <a:srgbClr val="1D1D1B"/>
                </a:solidFill>
                <a:latin typeface="Calibri"/>
                <a:cs typeface="Calibri"/>
              </a:rPr>
              <a:t>и хизматрасонӣ</a:t>
            </a:r>
            <a:r>
              <a:rPr sz="3200" spc="25" dirty="0" smtClean="0">
                <a:solidFill>
                  <a:srgbClr val="1D1D1B"/>
                </a:solidFill>
                <a:latin typeface="Calibri"/>
                <a:cs typeface="Calibri"/>
              </a:rPr>
              <a:t>.</a:t>
            </a:r>
            <a:endParaRPr sz="3200" dirty="0">
              <a:latin typeface="Calibri"/>
              <a:cs typeface="Calibri"/>
            </a:endParaRPr>
          </a:p>
          <a:p>
            <a:pPr marL="223520" indent="-210820">
              <a:lnSpc>
                <a:spcPct val="100000"/>
              </a:lnSpc>
              <a:buChar char="-"/>
              <a:tabLst>
                <a:tab pos="224154" algn="l"/>
              </a:tabLst>
            </a:pPr>
            <a:r>
              <a:rPr sz="3200" spc="-5" dirty="0" err="1" smtClean="0">
                <a:solidFill>
                  <a:srgbClr val="1D1D1B"/>
                </a:solidFill>
                <a:latin typeface="Calibri"/>
                <a:cs typeface="Calibri"/>
              </a:rPr>
              <a:t>Реклама</a:t>
            </a:r>
            <a:r>
              <a:rPr lang="tg-Cyrl-TJ" sz="3200" spc="-5" dirty="0" smtClean="0">
                <a:solidFill>
                  <a:srgbClr val="1D1D1B"/>
                </a:solidFill>
                <a:latin typeface="Calibri"/>
                <a:cs typeface="Calibri"/>
              </a:rPr>
              <a:t>и ташкилот</a:t>
            </a:r>
            <a:r>
              <a:rPr sz="3200" spc="30" dirty="0" smtClean="0">
                <a:solidFill>
                  <a:srgbClr val="1D1D1B"/>
                </a:solidFill>
                <a:latin typeface="Calibri"/>
                <a:cs typeface="Calibri"/>
              </a:rPr>
              <a:t>.</a:t>
            </a:r>
            <a:endParaRPr sz="3200" dirty="0">
              <a:latin typeface="Calibri"/>
              <a:cs typeface="Calibri"/>
            </a:endParaRPr>
          </a:p>
          <a:p>
            <a:pPr marL="223520" indent="-210820">
              <a:lnSpc>
                <a:spcPct val="100000"/>
              </a:lnSpc>
              <a:buChar char="-"/>
              <a:tabLst>
                <a:tab pos="224154" algn="l"/>
              </a:tabLst>
            </a:pPr>
            <a:r>
              <a:rPr sz="3200" spc="-5" dirty="0" err="1" smtClean="0">
                <a:solidFill>
                  <a:srgbClr val="1D1D1B"/>
                </a:solidFill>
                <a:latin typeface="Calibri"/>
                <a:cs typeface="Calibri"/>
              </a:rPr>
              <a:t>Реклама</a:t>
            </a:r>
            <a:r>
              <a:rPr lang="tg-Cyrl-TJ" sz="3200" spc="-5" dirty="0" smtClean="0">
                <a:solidFill>
                  <a:srgbClr val="1D1D1B"/>
                </a:solidFill>
                <a:latin typeface="Calibri"/>
                <a:cs typeface="Calibri"/>
              </a:rPr>
              <a:t>и нишон (марка)-и тиҷорат</a:t>
            </a:r>
            <a:r>
              <a:rPr sz="3200" spc="-5" dirty="0" smtClean="0">
                <a:solidFill>
                  <a:srgbClr val="1D1D1B"/>
                </a:solidFill>
                <a:latin typeface="Calibri"/>
                <a:cs typeface="Calibri"/>
              </a:rPr>
              <a:t>.</a:t>
            </a:r>
            <a:endParaRPr sz="3200" dirty="0">
              <a:latin typeface="Calibri"/>
              <a:cs typeface="Calibri"/>
            </a:endParaRPr>
          </a:p>
          <a:p>
            <a:pPr marL="223520" indent="-210820">
              <a:lnSpc>
                <a:spcPct val="100000"/>
              </a:lnSpc>
              <a:buChar char="-"/>
              <a:tabLst>
                <a:tab pos="224154" algn="l"/>
              </a:tabLst>
            </a:pPr>
            <a:r>
              <a:rPr sz="3200" spc="-5" dirty="0" err="1" smtClean="0">
                <a:solidFill>
                  <a:srgbClr val="1D1D1B"/>
                </a:solidFill>
                <a:latin typeface="Calibri"/>
                <a:cs typeface="Calibri"/>
              </a:rPr>
              <a:t>Реклама</a:t>
            </a:r>
            <a:r>
              <a:rPr lang="tg-Cyrl-TJ" sz="3200" spc="-110" dirty="0" smtClean="0">
                <a:solidFill>
                  <a:srgbClr val="1D1D1B"/>
                </a:solidFill>
                <a:latin typeface="Calibri"/>
                <a:cs typeface="Calibri"/>
              </a:rPr>
              <a:t>и ҳодиса (рӯйдод)</a:t>
            </a:r>
            <a:r>
              <a:rPr sz="3200" spc="15" dirty="0" smtClean="0">
                <a:solidFill>
                  <a:srgbClr val="1D1D1B"/>
                </a:solidFill>
                <a:latin typeface="Calibri"/>
                <a:cs typeface="Calibri"/>
              </a:rPr>
              <a:t>.</a:t>
            </a:r>
            <a:endParaRPr sz="3200" dirty="0">
              <a:latin typeface="Calibri"/>
              <a:cs typeface="Calibri"/>
            </a:endParaRPr>
          </a:p>
          <a:p>
            <a:pPr marL="223520" indent="-210820">
              <a:lnSpc>
                <a:spcPct val="100000"/>
              </a:lnSpc>
              <a:buChar char="-"/>
              <a:tabLst>
                <a:tab pos="224154" algn="l"/>
              </a:tabLst>
            </a:pPr>
            <a:r>
              <a:rPr sz="3200" spc="-5" dirty="0" err="1" smtClean="0">
                <a:solidFill>
                  <a:srgbClr val="1D1D1B"/>
                </a:solidFill>
                <a:latin typeface="Calibri"/>
                <a:cs typeface="Calibri"/>
              </a:rPr>
              <a:t>Реклама</a:t>
            </a:r>
            <a:r>
              <a:rPr lang="tg-Cyrl-TJ" sz="3200" spc="-5" dirty="0" smtClean="0">
                <a:solidFill>
                  <a:srgbClr val="1D1D1B"/>
                </a:solidFill>
                <a:latin typeface="Calibri"/>
                <a:cs typeface="Calibri"/>
              </a:rPr>
              <a:t>и идея</a:t>
            </a:r>
            <a:r>
              <a:rPr sz="3200" spc="-5" dirty="0" smtClean="0">
                <a:solidFill>
                  <a:srgbClr val="1D1D1B"/>
                </a:solidFill>
                <a:latin typeface="Calibri"/>
                <a:cs typeface="Calibri"/>
              </a:rPr>
              <a:t> </a:t>
            </a:r>
            <a:r>
              <a:rPr lang="tg-Cyrl-TJ" sz="3200" spc="40" dirty="0" smtClean="0">
                <a:solidFill>
                  <a:srgbClr val="1D1D1B"/>
                </a:solidFill>
                <a:latin typeface="Calibri"/>
                <a:cs typeface="Calibri"/>
              </a:rPr>
              <a:t>ва ғ</a:t>
            </a:r>
            <a:r>
              <a:rPr sz="3200" spc="-140" dirty="0" smtClean="0">
                <a:solidFill>
                  <a:srgbClr val="1D1D1B"/>
                </a:solidFill>
                <a:latin typeface="Calibri"/>
                <a:cs typeface="Calibri"/>
              </a:rPr>
              <a:t>.</a:t>
            </a:r>
            <a:endParaRPr sz="3200" dirty="0">
              <a:latin typeface="Calibri"/>
              <a:cs typeface="Calibri"/>
            </a:endParaRPr>
          </a:p>
        </p:txBody>
      </p:sp>
      <p:sp>
        <p:nvSpPr>
          <p:cNvPr id="4" name="object 4"/>
          <p:cNvSpPr/>
          <p:nvPr/>
        </p:nvSpPr>
        <p:spPr>
          <a:xfrm>
            <a:off x="430187" y="4296016"/>
            <a:ext cx="5664835" cy="2885440"/>
          </a:xfrm>
          <a:custGeom>
            <a:avLst/>
            <a:gdLst/>
            <a:ahLst/>
            <a:cxnLst/>
            <a:rect l="l" t="t" r="r" b="b"/>
            <a:pathLst>
              <a:path w="5664835" h="2885440">
                <a:moveTo>
                  <a:pt x="0" y="0"/>
                </a:moveTo>
                <a:lnTo>
                  <a:pt x="5664708" y="0"/>
                </a:lnTo>
                <a:lnTo>
                  <a:pt x="5664708" y="2884932"/>
                </a:lnTo>
                <a:lnTo>
                  <a:pt x="0" y="2884932"/>
                </a:lnTo>
                <a:lnTo>
                  <a:pt x="0" y="0"/>
                </a:lnTo>
                <a:close/>
              </a:path>
            </a:pathLst>
          </a:custGeom>
          <a:solidFill>
            <a:srgbClr val="1D1D1B">
              <a:alpha val="50000"/>
            </a:srgbClr>
          </a:solidFill>
        </p:spPr>
        <p:txBody>
          <a:bodyPr wrap="square" lIns="0" tIns="0" rIns="0" bIns="0" rtlCol="0"/>
          <a:lstStyle/>
          <a:p>
            <a:endParaRPr/>
          </a:p>
        </p:txBody>
      </p:sp>
      <p:sp>
        <p:nvSpPr>
          <p:cNvPr id="5" name="object 5"/>
          <p:cNvSpPr/>
          <p:nvPr/>
        </p:nvSpPr>
        <p:spPr>
          <a:xfrm>
            <a:off x="457200" y="4323029"/>
            <a:ext cx="5559552" cy="277977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57200" y="4323029"/>
            <a:ext cx="5560060" cy="2780030"/>
          </a:xfrm>
          <a:custGeom>
            <a:avLst/>
            <a:gdLst/>
            <a:ahLst/>
            <a:cxnLst/>
            <a:rect l="l" t="t" r="r" b="b"/>
            <a:pathLst>
              <a:path w="5560060" h="2780029">
                <a:moveTo>
                  <a:pt x="0" y="2779776"/>
                </a:moveTo>
                <a:lnTo>
                  <a:pt x="5559552" y="2779776"/>
                </a:lnTo>
                <a:lnTo>
                  <a:pt x="5559552" y="0"/>
                </a:lnTo>
                <a:lnTo>
                  <a:pt x="0" y="0"/>
                </a:lnTo>
                <a:lnTo>
                  <a:pt x="0" y="2779776"/>
                </a:lnTo>
                <a:close/>
              </a:path>
            </a:pathLst>
          </a:custGeom>
          <a:ln w="25400">
            <a:solidFill>
              <a:srgbClr val="FFFFFF"/>
            </a:solidFill>
          </a:ln>
        </p:spPr>
        <p:txBody>
          <a:bodyPr wrap="square" lIns="0" tIns="0" rIns="0" bIns="0" rtlCol="0"/>
          <a:lstStyle/>
          <a:p>
            <a:endParaRPr/>
          </a:p>
        </p:txBody>
      </p:sp>
      <p:sp>
        <p:nvSpPr>
          <p:cNvPr id="7" name="object 7"/>
          <p:cNvSpPr/>
          <p:nvPr/>
        </p:nvSpPr>
        <p:spPr>
          <a:xfrm>
            <a:off x="6112078" y="1259992"/>
            <a:ext cx="4206240" cy="5920740"/>
          </a:xfrm>
          <a:custGeom>
            <a:avLst/>
            <a:gdLst/>
            <a:ahLst/>
            <a:cxnLst/>
            <a:rect l="l" t="t" r="r" b="b"/>
            <a:pathLst>
              <a:path w="4206240" h="5920740">
                <a:moveTo>
                  <a:pt x="0" y="0"/>
                </a:moveTo>
                <a:lnTo>
                  <a:pt x="4206240" y="0"/>
                </a:lnTo>
                <a:lnTo>
                  <a:pt x="4206240" y="5920740"/>
                </a:lnTo>
                <a:lnTo>
                  <a:pt x="0" y="5920740"/>
                </a:lnTo>
                <a:lnTo>
                  <a:pt x="0" y="0"/>
                </a:lnTo>
                <a:close/>
              </a:path>
            </a:pathLst>
          </a:custGeom>
          <a:solidFill>
            <a:srgbClr val="1D1D1B">
              <a:alpha val="50000"/>
            </a:srgbClr>
          </a:solidFill>
        </p:spPr>
        <p:txBody>
          <a:bodyPr wrap="square" lIns="0" tIns="0" rIns="0" bIns="0" rtlCol="0"/>
          <a:lstStyle/>
          <a:p>
            <a:endParaRPr/>
          </a:p>
        </p:txBody>
      </p:sp>
      <p:sp>
        <p:nvSpPr>
          <p:cNvPr id="8" name="object 8"/>
          <p:cNvSpPr/>
          <p:nvPr/>
        </p:nvSpPr>
        <p:spPr>
          <a:xfrm>
            <a:off x="6139091" y="1287005"/>
            <a:ext cx="4101833" cy="581579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6139091" y="1287005"/>
            <a:ext cx="4102100" cy="5815965"/>
          </a:xfrm>
          <a:custGeom>
            <a:avLst/>
            <a:gdLst/>
            <a:ahLst/>
            <a:cxnLst/>
            <a:rect l="l" t="t" r="r" b="b"/>
            <a:pathLst>
              <a:path w="4102100" h="5815965">
                <a:moveTo>
                  <a:pt x="0" y="5815799"/>
                </a:moveTo>
                <a:lnTo>
                  <a:pt x="4101820" y="5815799"/>
                </a:lnTo>
                <a:lnTo>
                  <a:pt x="4101820" y="0"/>
                </a:lnTo>
                <a:lnTo>
                  <a:pt x="0" y="0"/>
                </a:lnTo>
                <a:lnTo>
                  <a:pt x="0" y="5815799"/>
                </a:lnTo>
                <a:close/>
              </a:path>
            </a:pathLst>
          </a:custGeom>
          <a:ln w="25400">
            <a:solidFill>
              <a:srgbClr val="FFFFFF"/>
            </a:solidFill>
          </a:ln>
        </p:spPr>
        <p:txBody>
          <a:bodyPr wrap="square" lIns="0" tIns="0" rIns="0" bIns="0" rtlCol="0"/>
          <a:lstStyle/>
          <a:p>
            <a:endParaRPr/>
          </a:p>
        </p:txBody>
      </p:sp>
      <p:sp>
        <p:nvSpPr>
          <p:cNvPr id="10" name="object 10"/>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1" name="object 11"/>
          <p:cNvSpPr/>
          <p:nvPr/>
        </p:nvSpPr>
        <p:spPr>
          <a:xfrm>
            <a:off x="8545500" y="171552"/>
            <a:ext cx="1045845" cy="734604"/>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9474251" y="144005"/>
            <a:ext cx="1150250" cy="68686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spc="-145" dirty="0" smtClean="0">
                <a:solidFill>
                  <a:srgbClr val="E63582"/>
                </a:solidFill>
              </a:rPr>
              <a:t> </a:t>
            </a:r>
            <a:r>
              <a:rPr lang="tg-Cyrl-TJ" spc="130" dirty="0" smtClean="0">
                <a:solidFill>
                  <a:srgbClr val="E63582"/>
                </a:solidFill>
              </a:rPr>
              <a:t>Р</a:t>
            </a:r>
            <a:r>
              <a:rPr spc="130" dirty="0" err="1" smtClean="0">
                <a:solidFill>
                  <a:srgbClr val="E63582"/>
                </a:solidFill>
              </a:rPr>
              <a:t>еклама</a:t>
            </a:r>
            <a:r>
              <a:rPr lang="tg-Cyrl-TJ" spc="130" dirty="0" smtClean="0">
                <a:solidFill>
                  <a:srgbClr val="E63582"/>
                </a:solidFill>
              </a:rPr>
              <a:t>и иҷтимоӣ</a:t>
            </a:r>
            <a:endParaRPr spc="130" dirty="0">
              <a:solidFill>
                <a:srgbClr val="E63582"/>
              </a:solidFill>
            </a:endParaRPr>
          </a:p>
        </p:txBody>
      </p:sp>
      <p:sp>
        <p:nvSpPr>
          <p:cNvPr id="3" name="object 3"/>
          <p:cNvSpPr txBox="1"/>
          <p:nvPr/>
        </p:nvSpPr>
        <p:spPr>
          <a:xfrm>
            <a:off x="442700" y="1370558"/>
            <a:ext cx="9645650" cy="1969770"/>
          </a:xfrm>
          <a:prstGeom prst="rect">
            <a:avLst/>
          </a:prstGeom>
        </p:spPr>
        <p:txBody>
          <a:bodyPr vert="horz" wrap="square" lIns="0" tIns="0" rIns="0" bIns="0" rtlCol="0">
            <a:spAutoFit/>
          </a:bodyPr>
          <a:lstStyle/>
          <a:p>
            <a:pPr marL="12700" marR="5080">
              <a:lnSpc>
                <a:spcPct val="100000"/>
              </a:lnSpc>
            </a:pPr>
            <a:r>
              <a:rPr lang="tg-Cyrl-TJ" sz="3200" b="1" spc="125" dirty="0" smtClean="0">
                <a:solidFill>
                  <a:srgbClr val="1D1D1B"/>
                </a:solidFill>
                <a:latin typeface="Calibri"/>
                <a:cs typeface="Calibri"/>
              </a:rPr>
              <a:t>Р</a:t>
            </a:r>
            <a:r>
              <a:rPr sz="3200" b="1" spc="105" dirty="0" err="1" smtClean="0">
                <a:solidFill>
                  <a:srgbClr val="1D1D1B"/>
                </a:solidFill>
                <a:latin typeface="Calibri"/>
                <a:cs typeface="Calibri"/>
              </a:rPr>
              <a:t>еклама</a:t>
            </a:r>
            <a:r>
              <a:rPr lang="tg-Cyrl-TJ" sz="3200" b="1" spc="105" dirty="0" smtClean="0">
                <a:solidFill>
                  <a:srgbClr val="1D1D1B"/>
                </a:solidFill>
                <a:latin typeface="Calibri"/>
                <a:cs typeface="Calibri"/>
              </a:rPr>
              <a:t>и иҷтимоӣ</a:t>
            </a:r>
            <a:r>
              <a:rPr sz="3200" b="1" spc="105" dirty="0" smtClean="0">
                <a:solidFill>
                  <a:srgbClr val="1D1D1B"/>
                </a:solidFill>
                <a:latin typeface="Calibri"/>
                <a:cs typeface="Calibri"/>
              </a:rPr>
              <a:t> </a:t>
            </a:r>
            <a:r>
              <a:rPr lang="ru-RU" sz="3200" dirty="0" smtClean="0">
                <a:solidFill>
                  <a:srgbClr val="1D1D1B"/>
                </a:solidFill>
                <a:latin typeface="Calibri"/>
                <a:cs typeface="Calibri"/>
              </a:rPr>
              <a:t>–</a:t>
            </a:r>
            <a:r>
              <a:rPr sz="3200" dirty="0" smtClean="0">
                <a:solidFill>
                  <a:srgbClr val="1D1D1B"/>
                </a:solidFill>
                <a:latin typeface="Calibri"/>
                <a:cs typeface="Calibri"/>
              </a:rPr>
              <a:t> </a:t>
            </a:r>
            <a:r>
              <a:rPr lang="tg-Cyrl-TJ" sz="3200" spc="5" dirty="0" smtClean="0">
                <a:solidFill>
                  <a:srgbClr val="1D1D1B"/>
                </a:solidFill>
                <a:latin typeface="Calibri"/>
                <a:cs typeface="Calibri"/>
              </a:rPr>
              <a:t>ин </a:t>
            </a:r>
            <a:r>
              <a:rPr sz="3200" dirty="0" err="1" smtClean="0">
                <a:solidFill>
                  <a:srgbClr val="1D1D1B"/>
                </a:solidFill>
                <a:latin typeface="Calibri"/>
                <a:cs typeface="Calibri"/>
              </a:rPr>
              <a:t>реклам</a:t>
            </a:r>
            <a:r>
              <a:rPr lang="tg-Cyrl-TJ" sz="3200" dirty="0" smtClean="0">
                <a:solidFill>
                  <a:srgbClr val="1D1D1B"/>
                </a:solidFill>
                <a:latin typeface="Calibri"/>
                <a:cs typeface="Calibri"/>
              </a:rPr>
              <a:t>аи ғайритиҷоратӣ буда</a:t>
            </a:r>
            <a:r>
              <a:rPr sz="3200" dirty="0" smtClean="0">
                <a:solidFill>
                  <a:srgbClr val="1D1D1B"/>
                </a:solidFill>
                <a:latin typeface="Calibri"/>
                <a:cs typeface="Calibri"/>
              </a:rPr>
              <a:t>, </a:t>
            </a:r>
            <a:r>
              <a:rPr lang="tg-Cyrl-TJ" sz="3200" dirty="0" smtClean="0">
                <a:solidFill>
                  <a:srgbClr val="1D1D1B"/>
                </a:solidFill>
                <a:latin typeface="Calibri"/>
                <a:cs typeface="Calibri"/>
              </a:rPr>
              <a:t>барои дигаргун сохтани модели рафтори ҷамъиятӣ </a:t>
            </a:r>
            <a:r>
              <a:rPr lang="tg-Cyrl-TJ" sz="3200" spc="40" dirty="0" smtClean="0">
                <a:solidFill>
                  <a:srgbClr val="1D1D1B"/>
                </a:solidFill>
                <a:latin typeface="Calibri"/>
                <a:cs typeface="Calibri"/>
              </a:rPr>
              <a:t>ва ҷалб кардани диққати одамон ба масъалаҳои ҷомеа равона мешавад</a:t>
            </a:r>
            <a:r>
              <a:rPr sz="3200" spc="-5" dirty="0" smtClean="0">
                <a:solidFill>
                  <a:srgbClr val="1D1D1B"/>
                </a:solidFill>
                <a:latin typeface="Calibri"/>
                <a:cs typeface="Calibri"/>
              </a:rPr>
              <a:t>.</a:t>
            </a:r>
            <a:endParaRPr sz="3200" dirty="0">
              <a:latin typeface="Calibri"/>
              <a:cs typeface="Calibri"/>
            </a:endParaRPr>
          </a:p>
        </p:txBody>
      </p:sp>
      <p:sp>
        <p:nvSpPr>
          <p:cNvPr id="4" name="object 4"/>
          <p:cNvSpPr/>
          <p:nvPr/>
        </p:nvSpPr>
        <p:spPr>
          <a:xfrm>
            <a:off x="430187" y="3747274"/>
            <a:ext cx="4810125" cy="3434079"/>
          </a:xfrm>
          <a:custGeom>
            <a:avLst/>
            <a:gdLst/>
            <a:ahLst/>
            <a:cxnLst/>
            <a:rect l="l" t="t" r="r" b="b"/>
            <a:pathLst>
              <a:path w="4810125" h="3434079">
                <a:moveTo>
                  <a:pt x="0" y="0"/>
                </a:moveTo>
                <a:lnTo>
                  <a:pt x="4809744" y="0"/>
                </a:lnTo>
                <a:lnTo>
                  <a:pt x="4809744" y="3433572"/>
                </a:lnTo>
                <a:lnTo>
                  <a:pt x="0" y="3433572"/>
                </a:lnTo>
                <a:lnTo>
                  <a:pt x="0" y="0"/>
                </a:lnTo>
                <a:close/>
              </a:path>
            </a:pathLst>
          </a:custGeom>
          <a:solidFill>
            <a:srgbClr val="1D1D1B">
              <a:alpha val="50000"/>
            </a:srgbClr>
          </a:solidFill>
        </p:spPr>
        <p:txBody>
          <a:bodyPr wrap="square" lIns="0" tIns="0" rIns="0" bIns="0" rtlCol="0"/>
          <a:lstStyle/>
          <a:p>
            <a:endParaRPr/>
          </a:p>
        </p:txBody>
      </p:sp>
      <p:sp>
        <p:nvSpPr>
          <p:cNvPr id="5" name="object 5"/>
          <p:cNvSpPr/>
          <p:nvPr/>
        </p:nvSpPr>
        <p:spPr>
          <a:xfrm>
            <a:off x="457200" y="3774287"/>
            <a:ext cx="4704613" cy="332851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57200" y="3774287"/>
            <a:ext cx="4704715" cy="3328670"/>
          </a:xfrm>
          <a:custGeom>
            <a:avLst/>
            <a:gdLst/>
            <a:ahLst/>
            <a:cxnLst/>
            <a:rect l="l" t="t" r="r" b="b"/>
            <a:pathLst>
              <a:path w="4704715" h="3328670">
                <a:moveTo>
                  <a:pt x="0" y="3328517"/>
                </a:moveTo>
                <a:lnTo>
                  <a:pt x="4704613" y="3328517"/>
                </a:lnTo>
                <a:lnTo>
                  <a:pt x="4704613" y="0"/>
                </a:lnTo>
                <a:lnTo>
                  <a:pt x="0" y="0"/>
                </a:lnTo>
                <a:lnTo>
                  <a:pt x="0" y="3328517"/>
                </a:lnTo>
                <a:close/>
              </a:path>
            </a:pathLst>
          </a:custGeom>
          <a:ln w="25400">
            <a:solidFill>
              <a:srgbClr val="FFFFFF"/>
            </a:solidFill>
          </a:ln>
        </p:spPr>
        <p:txBody>
          <a:bodyPr wrap="square" lIns="0" tIns="0" rIns="0" bIns="0" rtlCol="0"/>
          <a:lstStyle/>
          <a:p>
            <a:endParaRPr/>
          </a:p>
        </p:txBody>
      </p:sp>
      <p:sp>
        <p:nvSpPr>
          <p:cNvPr id="7" name="object 7"/>
          <p:cNvSpPr/>
          <p:nvPr/>
        </p:nvSpPr>
        <p:spPr>
          <a:xfrm>
            <a:off x="5232272" y="3747274"/>
            <a:ext cx="5080000" cy="3434079"/>
          </a:xfrm>
          <a:custGeom>
            <a:avLst/>
            <a:gdLst/>
            <a:ahLst/>
            <a:cxnLst/>
            <a:rect l="l" t="t" r="r" b="b"/>
            <a:pathLst>
              <a:path w="5080000" h="3434079">
                <a:moveTo>
                  <a:pt x="0" y="0"/>
                </a:moveTo>
                <a:lnTo>
                  <a:pt x="5079492" y="0"/>
                </a:lnTo>
                <a:lnTo>
                  <a:pt x="5079492" y="3433572"/>
                </a:lnTo>
                <a:lnTo>
                  <a:pt x="0" y="3433572"/>
                </a:lnTo>
                <a:lnTo>
                  <a:pt x="0" y="0"/>
                </a:lnTo>
                <a:close/>
              </a:path>
            </a:pathLst>
          </a:custGeom>
          <a:solidFill>
            <a:srgbClr val="1D1D1B">
              <a:alpha val="50000"/>
            </a:srgbClr>
          </a:solidFill>
        </p:spPr>
        <p:txBody>
          <a:bodyPr wrap="square" lIns="0" tIns="0" rIns="0" bIns="0" rtlCol="0"/>
          <a:lstStyle/>
          <a:p>
            <a:endParaRPr/>
          </a:p>
        </p:txBody>
      </p:sp>
      <p:sp>
        <p:nvSpPr>
          <p:cNvPr id="8" name="object 8"/>
          <p:cNvSpPr/>
          <p:nvPr/>
        </p:nvSpPr>
        <p:spPr>
          <a:xfrm>
            <a:off x="5259285" y="3774287"/>
            <a:ext cx="4975504" cy="332851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259285" y="3774287"/>
            <a:ext cx="4975860" cy="3328670"/>
          </a:xfrm>
          <a:custGeom>
            <a:avLst/>
            <a:gdLst/>
            <a:ahLst/>
            <a:cxnLst/>
            <a:rect l="l" t="t" r="r" b="b"/>
            <a:pathLst>
              <a:path w="4975859" h="3328670">
                <a:moveTo>
                  <a:pt x="0" y="3328517"/>
                </a:moveTo>
                <a:lnTo>
                  <a:pt x="4975504" y="3328517"/>
                </a:lnTo>
                <a:lnTo>
                  <a:pt x="4975504" y="0"/>
                </a:lnTo>
                <a:lnTo>
                  <a:pt x="0" y="0"/>
                </a:lnTo>
                <a:lnTo>
                  <a:pt x="0" y="3328517"/>
                </a:lnTo>
                <a:close/>
              </a:path>
            </a:pathLst>
          </a:custGeom>
          <a:ln w="25400">
            <a:solidFill>
              <a:srgbClr val="FFFFFF"/>
            </a:solidFill>
          </a:ln>
        </p:spPr>
        <p:txBody>
          <a:bodyPr wrap="square" lIns="0" tIns="0" rIns="0" bIns="0" rtlCol="0"/>
          <a:lstStyle/>
          <a:p>
            <a:endParaRPr/>
          </a:p>
        </p:txBody>
      </p:sp>
      <p:sp>
        <p:nvSpPr>
          <p:cNvPr id="10" name="object 10"/>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11" name="object 11"/>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2" name="object 12"/>
          <p:cNvSpPr/>
          <p:nvPr/>
        </p:nvSpPr>
        <p:spPr>
          <a:xfrm>
            <a:off x="8545500" y="171552"/>
            <a:ext cx="1045845" cy="734604"/>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474251" y="144005"/>
            <a:ext cx="1150250" cy="68686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1999" cy="755999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2700">
              <a:lnSpc>
                <a:spcPct val="100000"/>
              </a:lnSpc>
            </a:pPr>
            <a:r>
              <a:rPr spc="270" dirty="0" err="1" smtClean="0">
                <a:solidFill>
                  <a:srgbClr val="E63582"/>
                </a:solidFill>
              </a:rPr>
              <a:t>А</a:t>
            </a:r>
            <a:r>
              <a:rPr spc="140" dirty="0" err="1" smtClean="0">
                <a:solidFill>
                  <a:srgbClr val="E63582"/>
                </a:solidFill>
              </a:rPr>
              <a:t>г</a:t>
            </a:r>
            <a:r>
              <a:rPr spc="135" dirty="0" err="1" smtClean="0">
                <a:solidFill>
                  <a:srgbClr val="E63582"/>
                </a:solidFill>
              </a:rPr>
              <a:t>и</a:t>
            </a:r>
            <a:r>
              <a:rPr spc="220" dirty="0" err="1" smtClean="0">
                <a:solidFill>
                  <a:srgbClr val="E63582"/>
                </a:solidFill>
              </a:rPr>
              <a:t>т</a:t>
            </a:r>
            <a:r>
              <a:rPr spc="150" dirty="0" err="1" smtClean="0">
                <a:solidFill>
                  <a:srgbClr val="E63582"/>
                </a:solidFill>
              </a:rPr>
              <a:t>а</a:t>
            </a:r>
            <a:r>
              <a:rPr lang="tg-Cyrl-TJ" spc="150" dirty="0" smtClean="0">
                <a:solidFill>
                  <a:srgbClr val="E63582"/>
                </a:solidFill>
              </a:rPr>
              <a:t>тс</a:t>
            </a:r>
            <a:r>
              <a:rPr spc="150" dirty="0" err="1" smtClean="0">
                <a:solidFill>
                  <a:srgbClr val="E63582"/>
                </a:solidFill>
              </a:rPr>
              <a:t>ия</a:t>
            </a:r>
            <a:endParaRPr spc="150" dirty="0">
              <a:solidFill>
                <a:srgbClr val="E63582"/>
              </a:solidFill>
            </a:endParaRPr>
          </a:p>
        </p:txBody>
      </p:sp>
      <p:sp>
        <p:nvSpPr>
          <p:cNvPr id="4" name="object 4"/>
          <p:cNvSpPr/>
          <p:nvPr/>
        </p:nvSpPr>
        <p:spPr>
          <a:xfrm>
            <a:off x="4500003" y="1584007"/>
            <a:ext cx="5735320" cy="4806315"/>
          </a:xfrm>
          <a:custGeom>
            <a:avLst/>
            <a:gdLst/>
            <a:ahLst/>
            <a:cxnLst/>
            <a:rect l="l" t="t" r="r" b="b"/>
            <a:pathLst>
              <a:path w="5735320" h="4806315">
                <a:moveTo>
                  <a:pt x="5446801" y="0"/>
                </a:moveTo>
                <a:lnTo>
                  <a:pt x="287997" y="0"/>
                </a:lnTo>
                <a:lnTo>
                  <a:pt x="121499" y="4499"/>
                </a:lnTo>
                <a:lnTo>
                  <a:pt x="35999" y="35999"/>
                </a:lnTo>
                <a:lnTo>
                  <a:pt x="4499" y="121499"/>
                </a:lnTo>
                <a:lnTo>
                  <a:pt x="0" y="287997"/>
                </a:lnTo>
                <a:lnTo>
                  <a:pt x="0" y="4517999"/>
                </a:lnTo>
                <a:lnTo>
                  <a:pt x="4499" y="4684498"/>
                </a:lnTo>
                <a:lnTo>
                  <a:pt x="35999" y="4769997"/>
                </a:lnTo>
                <a:lnTo>
                  <a:pt x="121499" y="4801497"/>
                </a:lnTo>
                <a:lnTo>
                  <a:pt x="287997" y="4805997"/>
                </a:lnTo>
                <a:lnTo>
                  <a:pt x="5446801" y="4805997"/>
                </a:lnTo>
                <a:lnTo>
                  <a:pt x="5613300" y="4801497"/>
                </a:lnTo>
                <a:lnTo>
                  <a:pt x="5698799" y="4769997"/>
                </a:lnTo>
                <a:lnTo>
                  <a:pt x="5730299" y="4684498"/>
                </a:lnTo>
                <a:lnTo>
                  <a:pt x="5734799" y="4517999"/>
                </a:lnTo>
                <a:lnTo>
                  <a:pt x="5734799" y="287997"/>
                </a:lnTo>
                <a:lnTo>
                  <a:pt x="5730299" y="121499"/>
                </a:lnTo>
                <a:lnTo>
                  <a:pt x="5698799" y="35999"/>
                </a:lnTo>
                <a:lnTo>
                  <a:pt x="5613300" y="4499"/>
                </a:lnTo>
                <a:lnTo>
                  <a:pt x="5446801" y="0"/>
                </a:lnTo>
                <a:close/>
              </a:path>
            </a:pathLst>
          </a:custGeom>
          <a:solidFill>
            <a:srgbClr val="E63582"/>
          </a:solidFill>
        </p:spPr>
        <p:txBody>
          <a:bodyPr wrap="square" lIns="0" tIns="0" rIns="0" bIns="0" rtlCol="0"/>
          <a:lstStyle/>
          <a:p>
            <a:endParaRPr/>
          </a:p>
        </p:txBody>
      </p:sp>
      <p:sp>
        <p:nvSpPr>
          <p:cNvPr id="5" name="object 5"/>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6" name="object 6"/>
          <p:cNvSpPr txBox="1"/>
          <p:nvPr/>
        </p:nvSpPr>
        <p:spPr>
          <a:xfrm>
            <a:off x="4734331" y="1782279"/>
            <a:ext cx="5360670" cy="4875694"/>
          </a:xfrm>
          <a:prstGeom prst="rect">
            <a:avLst/>
          </a:prstGeom>
        </p:spPr>
        <p:txBody>
          <a:bodyPr vert="horz" wrap="square" lIns="0" tIns="0" rIns="0" bIns="0" rtlCol="0">
            <a:spAutoFit/>
          </a:bodyPr>
          <a:lstStyle/>
          <a:p>
            <a:pPr marL="12700" marR="106045" indent="1602740" algn="r">
              <a:lnSpc>
                <a:spcPct val="100000"/>
              </a:lnSpc>
              <a:tabLst>
                <a:tab pos="3772535" algn="l"/>
              </a:tabLst>
            </a:pPr>
            <a:r>
              <a:rPr sz="3200" b="1" spc="140" dirty="0" err="1" smtClean="0">
                <a:solidFill>
                  <a:srgbClr val="FFFFFF"/>
                </a:solidFill>
                <a:latin typeface="Calibri"/>
                <a:cs typeface="Calibri"/>
              </a:rPr>
              <a:t>Агита</a:t>
            </a:r>
            <a:r>
              <a:rPr lang="tg-Cyrl-TJ" sz="3200" b="1" spc="140" dirty="0" smtClean="0">
                <a:solidFill>
                  <a:srgbClr val="FFFFFF"/>
                </a:solidFill>
                <a:latin typeface="Calibri"/>
                <a:cs typeface="Calibri"/>
              </a:rPr>
              <a:t>тс</a:t>
            </a:r>
            <a:r>
              <a:rPr sz="3200" b="1" spc="140" dirty="0" err="1" smtClean="0">
                <a:solidFill>
                  <a:srgbClr val="FFFFFF"/>
                </a:solidFill>
                <a:latin typeface="Calibri"/>
                <a:cs typeface="Calibri"/>
              </a:rPr>
              <a:t>ия</a:t>
            </a:r>
            <a:r>
              <a:rPr sz="3200" b="1" spc="-80" dirty="0" smtClean="0">
                <a:solidFill>
                  <a:srgbClr val="FFFFFF"/>
                </a:solidFill>
                <a:latin typeface="Calibri"/>
                <a:cs typeface="Calibri"/>
              </a:rPr>
              <a:t> </a:t>
            </a:r>
            <a:r>
              <a:rPr sz="3200" dirty="0" smtClean="0">
                <a:solidFill>
                  <a:srgbClr val="FFFFFF"/>
                </a:solidFill>
                <a:latin typeface="Calibri"/>
                <a:cs typeface="Calibri"/>
              </a:rPr>
              <a:t>-</a:t>
            </a:r>
            <a:r>
              <a:rPr lang="tg-Cyrl-TJ" sz="3200" dirty="0" smtClean="0">
                <a:solidFill>
                  <a:srgbClr val="FFFFFF"/>
                </a:solidFill>
                <a:latin typeface="Calibri"/>
                <a:cs typeface="Calibri"/>
              </a:rPr>
              <a:t>фаъолияти шифоҳӣ ва нашрӣ дар байни оммаи васеъ бо мақсади паҳн кардани ақидаҳои сиёсӣ, ҷалб кардани одамон ба ҳаёти фаъоли ҷамъиятӣ – сиёсӣ мебошад.</a:t>
            </a:r>
            <a:endParaRPr sz="3200" dirty="0">
              <a:latin typeface="Calibri"/>
              <a:cs typeface="Calibri"/>
            </a:endParaRPr>
          </a:p>
          <a:p>
            <a:pPr>
              <a:lnSpc>
                <a:spcPct val="100000"/>
              </a:lnSpc>
              <a:spcBef>
                <a:spcPts val="55"/>
              </a:spcBef>
            </a:pPr>
            <a:endParaRPr sz="2800" dirty="0">
              <a:latin typeface="Times New Roman"/>
              <a:cs typeface="Times New Roman"/>
            </a:endParaRPr>
          </a:p>
          <a:p>
            <a:pPr marR="5080" algn="r">
              <a:lnSpc>
                <a:spcPct val="100000"/>
              </a:lnSpc>
            </a:pPr>
            <a:r>
              <a:rPr sz="3200" b="1" spc="-345" dirty="0">
                <a:solidFill>
                  <a:srgbClr val="FFFFFF"/>
                </a:solidFill>
                <a:latin typeface="Arial"/>
                <a:cs typeface="Arial"/>
              </a:rPr>
              <a:t>6</a:t>
            </a:r>
            <a:endParaRPr sz="3200" dirty="0">
              <a:latin typeface="Arial"/>
              <a:cs typeface="Arial"/>
            </a:endParaRPr>
          </a:p>
        </p:txBody>
      </p:sp>
      <p:sp>
        <p:nvSpPr>
          <p:cNvPr id="7" name="object 7"/>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8" name="object 8"/>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0187" y="3887990"/>
            <a:ext cx="6286500" cy="3291840"/>
          </a:xfrm>
          <a:custGeom>
            <a:avLst/>
            <a:gdLst/>
            <a:ahLst/>
            <a:cxnLst/>
            <a:rect l="l" t="t" r="r" b="b"/>
            <a:pathLst>
              <a:path w="6286500" h="3291840">
                <a:moveTo>
                  <a:pt x="0" y="0"/>
                </a:moveTo>
                <a:lnTo>
                  <a:pt x="6286500" y="0"/>
                </a:lnTo>
                <a:lnTo>
                  <a:pt x="6286500" y="3291840"/>
                </a:lnTo>
                <a:lnTo>
                  <a:pt x="0" y="3291840"/>
                </a:lnTo>
                <a:lnTo>
                  <a:pt x="0" y="0"/>
                </a:lnTo>
                <a:close/>
              </a:path>
            </a:pathLst>
          </a:custGeom>
          <a:solidFill>
            <a:srgbClr val="1D1D1B">
              <a:alpha val="50000"/>
            </a:srgbClr>
          </a:solidFill>
        </p:spPr>
        <p:txBody>
          <a:bodyPr wrap="square" lIns="0" tIns="0" rIns="0" bIns="0" rtlCol="0"/>
          <a:lstStyle/>
          <a:p>
            <a:endParaRPr/>
          </a:p>
        </p:txBody>
      </p:sp>
      <p:sp>
        <p:nvSpPr>
          <p:cNvPr id="3" name="object 3"/>
          <p:cNvSpPr/>
          <p:nvPr/>
        </p:nvSpPr>
        <p:spPr>
          <a:xfrm>
            <a:off x="457200" y="3915003"/>
            <a:ext cx="6182995" cy="318780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7200" y="3915003"/>
            <a:ext cx="6182995" cy="3188335"/>
          </a:xfrm>
          <a:custGeom>
            <a:avLst/>
            <a:gdLst/>
            <a:ahLst/>
            <a:cxnLst/>
            <a:rect l="l" t="t" r="r" b="b"/>
            <a:pathLst>
              <a:path w="6182995" h="3188334">
                <a:moveTo>
                  <a:pt x="0" y="3187801"/>
                </a:moveTo>
                <a:lnTo>
                  <a:pt x="6182995" y="3187801"/>
                </a:lnTo>
                <a:lnTo>
                  <a:pt x="6182995" y="0"/>
                </a:lnTo>
                <a:lnTo>
                  <a:pt x="0" y="0"/>
                </a:lnTo>
                <a:lnTo>
                  <a:pt x="0" y="3187801"/>
                </a:lnTo>
                <a:close/>
              </a:path>
            </a:pathLst>
          </a:custGeom>
          <a:ln w="25400">
            <a:solidFill>
              <a:srgbClr val="FFFFFF"/>
            </a:solidFill>
          </a:ln>
        </p:spPr>
        <p:txBody>
          <a:bodyPr wrap="square" lIns="0" tIns="0" rIns="0" bIns="0" rtlCol="0"/>
          <a:lstStyle/>
          <a:p>
            <a:endParaRPr/>
          </a:p>
        </p:txBody>
      </p:sp>
      <p:sp>
        <p:nvSpPr>
          <p:cNvPr id="5" name="object 5"/>
          <p:cNvSpPr/>
          <p:nvPr/>
        </p:nvSpPr>
        <p:spPr>
          <a:xfrm>
            <a:off x="6718782" y="3887990"/>
            <a:ext cx="3594100" cy="3291840"/>
          </a:xfrm>
          <a:custGeom>
            <a:avLst/>
            <a:gdLst/>
            <a:ahLst/>
            <a:cxnLst/>
            <a:rect l="l" t="t" r="r" b="b"/>
            <a:pathLst>
              <a:path w="3594100" h="3291840">
                <a:moveTo>
                  <a:pt x="0" y="0"/>
                </a:moveTo>
                <a:lnTo>
                  <a:pt x="3593592" y="0"/>
                </a:lnTo>
                <a:lnTo>
                  <a:pt x="3593592" y="3291840"/>
                </a:lnTo>
                <a:lnTo>
                  <a:pt x="0" y="3291840"/>
                </a:lnTo>
                <a:lnTo>
                  <a:pt x="0" y="0"/>
                </a:lnTo>
                <a:close/>
              </a:path>
            </a:pathLst>
          </a:custGeom>
          <a:solidFill>
            <a:srgbClr val="1D1D1B">
              <a:alpha val="50000"/>
            </a:srgbClr>
          </a:solidFill>
        </p:spPr>
        <p:txBody>
          <a:bodyPr wrap="square" lIns="0" tIns="0" rIns="0" bIns="0" rtlCol="0"/>
          <a:lstStyle/>
          <a:p>
            <a:endParaRPr/>
          </a:p>
        </p:txBody>
      </p:sp>
      <p:sp>
        <p:nvSpPr>
          <p:cNvPr id="6" name="object 6"/>
          <p:cNvSpPr/>
          <p:nvPr/>
        </p:nvSpPr>
        <p:spPr>
          <a:xfrm>
            <a:off x="6745808" y="3915003"/>
            <a:ext cx="3488994" cy="319024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745795" y="3915003"/>
            <a:ext cx="3489325" cy="3190240"/>
          </a:xfrm>
          <a:custGeom>
            <a:avLst/>
            <a:gdLst/>
            <a:ahLst/>
            <a:cxnLst/>
            <a:rect l="l" t="t" r="r" b="b"/>
            <a:pathLst>
              <a:path w="3489325" h="3190240">
                <a:moveTo>
                  <a:pt x="0" y="3190240"/>
                </a:moveTo>
                <a:lnTo>
                  <a:pt x="3488994" y="3190240"/>
                </a:lnTo>
                <a:lnTo>
                  <a:pt x="3488994" y="0"/>
                </a:lnTo>
                <a:lnTo>
                  <a:pt x="0" y="0"/>
                </a:lnTo>
                <a:lnTo>
                  <a:pt x="0" y="3190240"/>
                </a:lnTo>
                <a:close/>
              </a:path>
            </a:pathLst>
          </a:custGeom>
          <a:ln w="25400">
            <a:solidFill>
              <a:srgbClr val="FFFFFF"/>
            </a:solidFill>
          </a:ln>
        </p:spPr>
        <p:txBody>
          <a:bodyPr wrap="square" lIns="0" tIns="0" rIns="0" bIns="0" rtlCol="0"/>
          <a:lstStyle/>
          <a:p>
            <a:endParaRPr/>
          </a:p>
        </p:txBody>
      </p:sp>
      <p:sp>
        <p:nvSpPr>
          <p:cNvPr id="8" name="object 8"/>
          <p:cNvSpPr txBox="1">
            <a:spLocks noGrp="1"/>
          </p:cNvSpPr>
          <p:nvPr>
            <p:ph type="title"/>
          </p:nvPr>
        </p:nvSpPr>
        <p:spPr>
          <a:xfrm>
            <a:off x="444500" y="333375"/>
            <a:ext cx="9804400" cy="600164"/>
          </a:xfrm>
          <a:prstGeom prst="rect">
            <a:avLst/>
          </a:prstGeom>
        </p:spPr>
        <p:txBody>
          <a:bodyPr vert="horz" wrap="square" lIns="0" tIns="0" rIns="0" bIns="0" rtlCol="0">
            <a:spAutoFit/>
          </a:bodyPr>
          <a:lstStyle/>
          <a:p>
            <a:pPr marL="13970">
              <a:lnSpc>
                <a:spcPct val="100000"/>
              </a:lnSpc>
            </a:pPr>
            <a:r>
              <a:rPr lang="ru-RU" spc="165" dirty="0" smtClean="0">
                <a:solidFill>
                  <a:srgbClr val="E63582"/>
                </a:solidFill>
              </a:rPr>
              <a:t>А</a:t>
            </a:r>
            <a:r>
              <a:rPr spc="165" dirty="0" err="1" smtClean="0">
                <a:solidFill>
                  <a:srgbClr val="E63582"/>
                </a:solidFill>
              </a:rPr>
              <a:t>гита</a:t>
            </a:r>
            <a:r>
              <a:rPr lang="tg-Cyrl-TJ" spc="165" dirty="0" smtClean="0">
                <a:solidFill>
                  <a:srgbClr val="E63582"/>
                </a:solidFill>
              </a:rPr>
              <a:t>тс</a:t>
            </a:r>
            <a:r>
              <a:rPr spc="165" dirty="0" err="1" smtClean="0">
                <a:solidFill>
                  <a:srgbClr val="E63582"/>
                </a:solidFill>
              </a:rPr>
              <a:t>ия</a:t>
            </a:r>
            <a:r>
              <a:rPr lang="tg-Cyrl-TJ" spc="165" dirty="0" smtClean="0">
                <a:solidFill>
                  <a:srgbClr val="E63582"/>
                </a:solidFill>
              </a:rPr>
              <a:t>и сиёсӣ</a:t>
            </a:r>
            <a:endParaRPr spc="165" dirty="0">
              <a:solidFill>
                <a:srgbClr val="E63582"/>
              </a:solidFill>
            </a:endParaRPr>
          </a:p>
        </p:txBody>
      </p:sp>
      <p:sp>
        <p:nvSpPr>
          <p:cNvPr id="9" name="object 9"/>
          <p:cNvSpPr txBox="1"/>
          <p:nvPr/>
        </p:nvSpPr>
        <p:spPr>
          <a:xfrm>
            <a:off x="444500" y="1379689"/>
            <a:ext cx="9593580" cy="2152384"/>
          </a:xfrm>
          <a:prstGeom prst="rect">
            <a:avLst/>
          </a:prstGeom>
        </p:spPr>
        <p:txBody>
          <a:bodyPr vert="horz" wrap="square" lIns="0" tIns="0" rIns="0" bIns="0" rtlCol="0">
            <a:spAutoFit/>
          </a:bodyPr>
          <a:lstStyle/>
          <a:p>
            <a:pPr marL="12700" marR="5080">
              <a:lnSpc>
                <a:spcPct val="100000"/>
              </a:lnSpc>
              <a:tabLst>
                <a:tab pos="4675505" algn="l"/>
                <a:tab pos="6641465" algn="l"/>
              </a:tabLst>
            </a:pPr>
            <a:r>
              <a:rPr lang="tg-Cyrl-TJ" sz="3200" b="1" spc="135" dirty="0" smtClean="0">
                <a:solidFill>
                  <a:srgbClr val="1D1D1B"/>
                </a:solidFill>
                <a:latin typeface="Calibri"/>
                <a:cs typeface="Calibri"/>
              </a:rPr>
              <a:t>А</a:t>
            </a:r>
            <a:r>
              <a:rPr sz="3200" b="1" spc="135" dirty="0" err="1" smtClean="0">
                <a:solidFill>
                  <a:srgbClr val="1D1D1B"/>
                </a:solidFill>
                <a:latin typeface="Calibri"/>
                <a:cs typeface="Calibri"/>
              </a:rPr>
              <a:t>гита</a:t>
            </a:r>
            <a:r>
              <a:rPr lang="tg-Cyrl-TJ" sz="3200" b="1" spc="135" dirty="0" smtClean="0">
                <a:solidFill>
                  <a:srgbClr val="1D1D1B"/>
                </a:solidFill>
                <a:latin typeface="Calibri"/>
                <a:cs typeface="Calibri"/>
              </a:rPr>
              <a:t>тс</a:t>
            </a:r>
            <a:r>
              <a:rPr sz="3200" b="1" spc="135" dirty="0" err="1" smtClean="0">
                <a:solidFill>
                  <a:srgbClr val="1D1D1B"/>
                </a:solidFill>
                <a:latin typeface="Calibri"/>
                <a:cs typeface="Calibri"/>
              </a:rPr>
              <a:t>ия</a:t>
            </a:r>
            <a:r>
              <a:rPr lang="tg-Cyrl-TJ" sz="3200" b="1" spc="135" dirty="0" smtClean="0">
                <a:solidFill>
                  <a:srgbClr val="1D1D1B"/>
                </a:solidFill>
                <a:latin typeface="Calibri"/>
                <a:cs typeface="Calibri"/>
              </a:rPr>
              <a:t>и сиёсӣ</a:t>
            </a:r>
            <a:r>
              <a:rPr lang="tg-Cyrl-TJ" sz="3200" b="1" spc="135" dirty="0">
                <a:solidFill>
                  <a:srgbClr val="1D1D1B"/>
                </a:solidFill>
                <a:latin typeface="Calibri"/>
                <a:cs typeface="Calibri"/>
              </a:rPr>
              <a:t> </a:t>
            </a:r>
            <a:r>
              <a:rPr sz="3200" spc="5" dirty="0" smtClean="0">
                <a:solidFill>
                  <a:srgbClr val="1D1D1B"/>
                </a:solidFill>
                <a:latin typeface="Calibri"/>
                <a:cs typeface="Calibri"/>
              </a:rPr>
              <a:t>–</a:t>
            </a:r>
            <a:r>
              <a:rPr sz="3200" spc="-40" dirty="0" smtClean="0">
                <a:solidFill>
                  <a:srgbClr val="1D1D1B"/>
                </a:solidFill>
                <a:latin typeface="Calibri"/>
                <a:cs typeface="Calibri"/>
              </a:rPr>
              <a:t> </a:t>
            </a:r>
            <a:r>
              <a:rPr lang="tg-Cyrl-TJ" sz="3200" spc="-40" dirty="0" smtClean="0">
                <a:solidFill>
                  <a:srgbClr val="1D1D1B"/>
                </a:solidFill>
                <a:latin typeface="Calibri"/>
                <a:cs typeface="Calibri"/>
              </a:rPr>
              <a:t>ин ҳам намуди реклама буда, дар давраи интихобот амалӣ мегардад. </a:t>
            </a:r>
            <a:endParaRPr sz="3200" dirty="0">
              <a:latin typeface="Calibri"/>
              <a:cs typeface="Calibri"/>
            </a:endParaRPr>
          </a:p>
          <a:p>
            <a:pPr marL="12700" marR="5080">
              <a:lnSpc>
                <a:spcPct val="106700"/>
              </a:lnSpc>
              <a:spcBef>
                <a:spcPts val="1395"/>
              </a:spcBef>
              <a:tabLst>
                <a:tab pos="1084580" algn="l"/>
              </a:tabLst>
            </a:pPr>
            <a:r>
              <a:rPr lang="tg-Cyrl-TJ" sz="3000" b="1" i="1" spc="-35" dirty="0" smtClean="0">
                <a:solidFill>
                  <a:srgbClr val="1D1D1B"/>
                </a:solidFill>
                <a:latin typeface="Calibri"/>
                <a:cs typeface="Calibri"/>
              </a:rPr>
              <a:t>Мақсад</a:t>
            </a:r>
            <a:r>
              <a:rPr sz="3000" b="1" i="1" spc="-35" dirty="0" smtClean="0">
                <a:solidFill>
                  <a:srgbClr val="1D1D1B"/>
                </a:solidFill>
                <a:latin typeface="Calibri"/>
                <a:cs typeface="Calibri"/>
              </a:rPr>
              <a:t>:</a:t>
            </a:r>
            <a:r>
              <a:rPr lang="tg-Cyrl-TJ" sz="3000" b="1" i="1" spc="-35" dirty="0" smtClean="0">
                <a:solidFill>
                  <a:srgbClr val="1D1D1B"/>
                </a:solidFill>
                <a:latin typeface="Calibri"/>
                <a:cs typeface="Calibri"/>
              </a:rPr>
              <a:t> </a:t>
            </a:r>
            <a:r>
              <a:rPr lang="tg-Cyrl-TJ" sz="3000" spc="-35" dirty="0" smtClean="0">
                <a:solidFill>
                  <a:srgbClr val="1D1D1B"/>
                </a:solidFill>
                <a:latin typeface="Calibri"/>
                <a:cs typeface="Calibri"/>
              </a:rPr>
              <a:t>Интихобкунандагонро барои тарафдорӣ ё муқобил овоз додан, равона мекунад.</a:t>
            </a:r>
            <a:endParaRPr sz="3000" dirty="0">
              <a:latin typeface="Calibri"/>
              <a:cs typeface="Calibri"/>
            </a:endParaRPr>
          </a:p>
        </p:txBody>
      </p:sp>
      <p:sp>
        <p:nvSpPr>
          <p:cNvPr id="10" name="object 10"/>
          <p:cNvSpPr/>
          <p:nvPr/>
        </p:nvSpPr>
        <p:spPr>
          <a:xfrm>
            <a:off x="0" y="12"/>
            <a:ext cx="0" cy="1053465"/>
          </a:xfrm>
          <a:custGeom>
            <a:avLst/>
            <a:gdLst/>
            <a:ahLst/>
            <a:cxnLst/>
            <a:rect l="l" t="t" r="r" b="b"/>
            <a:pathLst>
              <a:path h="1053465">
                <a:moveTo>
                  <a:pt x="0" y="0"/>
                </a:moveTo>
                <a:lnTo>
                  <a:pt x="0" y="1052995"/>
                </a:lnTo>
              </a:path>
            </a:pathLst>
          </a:custGeom>
          <a:ln w="3175">
            <a:solidFill>
              <a:srgbClr val="E63582"/>
            </a:solidFill>
          </a:ln>
        </p:spPr>
        <p:txBody>
          <a:bodyPr wrap="square" lIns="0" tIns="0" rIns="0" bIns="0" rtlCol="0"/>
          <a:lstStyle/>
          <a:p>
            <a:endParaRPr/>
          </a:p>
        </p:txBody>
      </p:sp>
      <p:sp>
        <p:nvSpPr>
          <p:cNvPr id="11" name="object 11"/>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2" name="object 12"/>
          <p:cNvSpPr/>
          <p:nvPr/>
        </p:nvSpPr>
        <p:spPr>
          <a:xfrm>
            <a:off x="8545500" y="171552"/>
            <a:ext cx="1045845" cy="734604"/>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474251" y="144005"/>
            <a:ext cx="1150250" cy="68686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700" y="333375"/>
            <a:ext cx="9728835" cy="3362459"/>
          </a:xfrm>
          <a:prstGeom prst="rect">
            <a:avLst/>
          </a:prstGeom>
        </p:spPr>
        <p:txBody>
          <a:bodyPr vert="horz" wrap="square" lIns="0" tIns="0" rIns="0" bIns="0" rtlCol="0">
            <a:spAutoFit/>
          </a:bodyPr>
          <a:lstStyle/>
          <a:p>
            <a:pPr marL="13970">
              <a:lnSpc>
                <a:spcPct val="100000"/>
              </a:lnSpc>
            </a:pPr>
            <a:r>
              <a:rPr spc="150" dirty="0" err="1" smtClean="0">
                <a:solidFill>
                  <a:srgbClr val="E63582"/>
                </a:solidFill>
              </a:rPr>
              <a:t>Пропаганда</a:t>
            </a:r>
            <a:r>
              <a:rPr lang="tg-Cyrl-TJ" spc="150" dirty="0" smtClean="0">
                <a:solidFill>
                  <a:srgbClr val="E63582"/>
                </a:solidFill>
              </a:rPr>
              <a:t> (ташфиқ)</a:t>
            </a:r>
            <a:endParaRPr spc="150" dirty="0">
              <a:solidFill>
                <a:srgbClr val="E63582"/>
              </a:solidFill>
            </a:endParaRPr>
          </a:p>
          <a:p>
            <a:pPr marL="12700" marR="5080">
              <a:lnSpc>
                <a:spcPct val="100000"/>
              </a:lnSpc>
              <a:spcBef>
                <a:spcPts val="935"/>
              </a:spcBef>
              <a:tabLst>
                <a:tab pos="6267450" algn="l"/>
              </a:tabLst>
            </a:pPr>
            <a:r>
              <a:rPr sz="3200" spc="120" dirty="0" err="1">
                <a:solidFill>
                  <a:srgbClr val="1D1D1B"/>
                </a:solidFill>
              </a:rPr>
              <a:t>Пропаганда</a:t>
            </a:r>
            <a:r>
              <a:rPr sz="3200" spc="120" dirty="0">
                <a:solidFill>
                  <a:srgbClr val="1D1D1B"/>
                </a:solidFill>
              </a:rPr>
              <a:t> </a:t>
            </a:r>
            <a:r>
              <a:rPr lang="tg-Cyrl-TJ" sz="2800" b="0" spc="120" dirty="0" smtClean="0">
                <a:solidFill>
                  <a:srgbClr val="1D1D1B"/>
                </a:solidFill>
              </a:rPr>
              <a:t>дар замони муосир барои паҳн кардани нигоҳ, ақида, далел,</a:t>
            </a:r>
            <a:r>
              <a:rPr sz="2800" b="0" spc="20" dirty="0" smtClean="0">
                <a:solidFill>
                  <a:srgbClr val="1D1D1B"/>
                </a:solidFill>
                <a:latin typeface="Calibri"/>
                <a:cs typeface="Calibri"/>
              </a:rPr>
              <a:t> </a:t>
            </a:r>
            <a:r>
              <a:rPr sz="2800" b="0" spc="40" dirty="0" err="1" smtClean="0">
                <a:solidFill>
                  <a:srgbClr val="1D1D1B"/>
                </a:solidFill>
                <a:latin typeface="Calibri"/>
                <a:cs typeface="Calibri"/>
              </a:rPr>
              <a:t>аргумент</a:t>
            </a:r>
            <a:r>
              <a:rPr sz="2800" b="0" spc="-50" dirty="0" smtClean="0">
                <a:solidFill>
                  <a:srgbClr val="1D1D1B"/>
                </a:solidFill>
                <a:latin typeface="Calibri"/>
                <a:cs typeface="Calibri"/>
              </a:rPr>
              <a:t> </a:t>
            </a:r>
            <a:r>
              <a:rPr lang="tg-Cyrl-TJ" sz="2800" b="0" spc="-50" dirty="0" smtClean="0">
                <a:solidFill>
                  <a:srgbClr val="1D1D1B"/>
                </a:solidFill>
                <a:latin typeface="Calibri"/>
                <a:cs typeface="Calibri"/>
              </a:rPr>
              <a:t>ва дигар маълумотҳои кушод</a:t>
            </a:r>
            <a:r>
              <a:rPr lang="tg-Cyrl-TJ" sz="2800" b="0" spc="5" dirty="0" smtClean="0">
                <a:solidFill>
                  <a:srgbClr val="1D1D1B"/>
                </a:solidFill>
              </a:rPr>
              <a:t>, </a:t>
            </a:r>
            <a:r>
              <a:rPr lang="tg-Cyrl-TJ" sz="2800" b="0" spc="-50" dirty="0" smtClean="0">
                <a:solidFill>
                  <a:srgbClr val="1D1D1B"/>
                </a:solidFill>
                <a:latin typeface="Calibri"/>
                <a:cs typeface="Calibri"/>
              </a:rPr>
              <a:t>аз он ҷумла</a:t>
            </a:r>
            <a:r>
              <a:rPr lang="tg-Cyrl-TJ" sz="2800" b="0" spc="-50" dirty="0" smtClean="0">
                <a:solidFill>
                  <a:srgbClr val="1D1D1B"/>
                </a:solidFill>
              </a:rPr>
              <a:t>, бо мақсади роҳгум занонидан қасдан </a:t>
            </a:r>
            <a:r>
              <a:rPr lang="tg-Cyrl-TJ" sz="2800" b="0" spc="-50" dirty="0" smtClean="0">
                <a:solidFill>
                  <a:srgbClr val="1D1D1B"/>
                </a:solidFill>
                <a:latin typeface="Calibri"/>
                <a:cs typeface="Calibri"/>
              </a:rPr>
              <a:t>дигаргун сохта шуда, барои шаклгирии ақидаи ҷамъиятӣ ва ё мақсадҳои дигар, </a:t>
            </a:r>
            <a:r>
              <a:rPr lang="tg-Cyrl-TJ" sz="2800" b="0" spc="5" dirty="0" smtClean="0">
                <a:solidFill>
                  <a:srgbClr val="1D1D1B"/>
                </a:solidFill>
              </a:rPr>
              <a:t> </a:t>
            </a:r>
            <a:r>
              <a:rPr lang="ru-RU" sz="2800" b="0" spc="20" dirty="0" err="1" smtClean="0">
                <a:solidFill>
                  <a:srgbClr val="1D1D1B"/>
                </a:solidFill>
              </a:rPr>
              <a:t>ки</a:t>
            </a:r>
            <a:r>
              <a:rPr lang="ru-RU" sz="2800" b="0" spc="20" dirty="0" smtClean="0">
                <a:solidFill>
                  <a:srgbClr val="1D1D1B"/>
                </a:solidFill>
              </a:rPr>
              <a:t> </a:t>
            </a:r>
            <a:r>
              <a:rPr lang="ru-RU" sz="2800" b="0" spc="20" dirty="0" err="1" smtClean="0">
                <a:solidFill>
                  <a:srgbClr val="1D1D1B"/>
                </a:solidFill>
              </a:rPr>
              <a:t>пропагандистҳо онро</a:t>
            </a:r>
            <a:r>
              <a:rPr lang="ru-RU" sz="2800" b="0" spc="20" dirty="0" smtClean="0">
                <a:solidFill>
                  <a:srgbClr val="1D1D1B"/>
                </a:solidFill>
              </a:rPr>
              <a:t> </a:t>
            </a:r>
            <a:r>
              <a:rPr lang="ru-RU" sz="2800" b="0" spc="20" dirty="0" err="1" smtClean="0">
                <a:solidFill>
                  <a:srgbClr val="1D1D1B"/>
                </a:solidFill>
              </a:rPr>
              <a:t>пайгирӣ мекунанд</a:t>
            </a:r>
            <a:r>
              <a:rPr lang="ru-RU" sz="2800" b="0" spc="20" dirty="0" smtClean="0">
                <a:solidFill>
                  <a:srgbClr val="1D1D1B"/>
                </a:solidFill>
              </a:rPr>
              <a:t>, </a:t>
            </a:r>
            <a:r>
              <a:rPr lang="tg-Cyrl-TJ" sz="2800" b="0" spc="5" dirty="0" smtClean="0">
                <a:solidFill>
                  <a:srgbClr val="1D1D1B"/>
                </a:solidFill>
              </a:rPr>
              <a:t>истифода мешавад</a:t>
            </a:r>
            <a:r>
              <a:rPr sz="2800" b="0" spc="20" dirty="0" smtClean="0">
                <a:solidFill>
                  <a:srgbClr val="1D1D1B"/>
                </a:solidFill>
                <a:latin typeface="Calibri"/>
                <a:cs typeface="Calibri"/>
              </a:rPr>
              <a:t>.</a:t>
            </a:r>
            <a:r>
              <a:rPr lang="tg-Cyrl-TJ" sz="2800" b="0" spc="5" dirty="0" smtClean="0">
                <a:solidFill>
                  <a:srgbClr val="1D1D1B"/>
                </a:solidFill>
              </a:rPr>
              <a:t> </a:t>
            </a:r>
            <a:endParaRPr sz="2800" dirty="0">
              <a:latin typeface="Calibri"/>
              <a:cs typeface="Calibri"/>
            </a:endParaRPr>
          </a:p>
        </p:txBody>
      </p:sp>
      <p:sp>
        <p:nvSpPr>
          <p:cNvPr id="3" name="object 3"/>
          <p:cNvSpPr/>
          <p:nvPr/>
        </p:nvSpPr>
        <p:spPr>
          <a:xfrm>
            <a:off x="430187" y="4184993"/>
            <a:ext cx="4288790" cy="2994660"/>
          </a:xfrm>
          <a:custGeom>
            <a:avLst/>
            <a:gdLst/>
            <a:ahLst/>
            <a:cxnLst/>
            <a:rect l="l" t="t" r="r" b="b"/>
            <a:pathLst>
              <a:path w="4288790" h="2994659">
                <a:moveTo>
                  <a:pt x="0" y="0"/>
                </a:moveTo>
                <a:lnTo>
                  <a:pt x="4288536" y="0"/>
                </a:lnTo>
                <a:lnTo>
                  <a:pt x="4288536" y="2994660"/>
                </a:lnTo>
                <a:lnTo>
                  <a:pt x="0" y="2994660"/>
                </a:lnTo>
                <a:lnTo>
                  <a:pt x="0" y="0"/>
                </a:lnTo>
                <a:close/>
              </a:path>
            </a:pathLst>
          </a:custGeom>
          <a:solidFill>
            <a:srgbClr val="1D1D1B">
              <a:alpha val="50000"/>
            </a:srgbClr>
          </a:solidFill>
        </p:spPr>
        <p:txBody>
          <a:bodyPr wrap="square" lIns="0" tIns="0" rIns="0" bIns="0" rtlCol="0"/>
          <a:lstStyle/>
          <a:p>
            <a:endParaRPr/>
          </a:p>
        </p:txBody>
      </p:sp>
      <p:sp>
        <p:nvSpPr>
          <p:cNvPr id="4" name="object 4"/>
          <p:cNvSpPr/>
          <p:nvPr/>
        </p:nvSpPr>
        <p:spPr>
          <a:xfrm>
            <a:off x="457200" y="4212005"/>
            <a:ext cx="4186796" cy="28926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7200" y="4211993"/>
            <a:ext cx="4187190" cy="2893060"/>
          </a:xfrm>
          <a:custGeom>
            <a:avLst/>
            <a:gdLst/>
            <a:ahLst/>
            <a:cxnLst/>
            <a:rect l="l" t="t" r="r" b="b"/>
            <a:pathLst>
              <a:path w="4187190" h="2893059">
                <a:moveTo>
                  <a:pt x="0" y="2892704"/>
                </a:moveTo>
                <a:lnTo>
                  <a:pt x="4186796" y="2892704"/>
                </a:lnTo>
                <a:lnTo>
                  <a:pt x="4186796" y="0"/>
                </a:lnTo>
                <a:lnTo>
                  <a:pt x="0" y="0"/>
                </a:lnTo>
                <a:lnTo>
                  <a:pt x="0" y="2892704"/>
                </a:lnTo>
                <a:close/>
              </a:path>
            </a:pathLst>
          </a:custGeom>
          <a:ln w="25400">
            <a:solidFill>
              <a:srgbClr val="FFFFFF"/>
            </a:solidFill>
          </a:ln>
        </p:spPr>
        <p:txBody>
          <a:bodyPr wrap="square" lIns="0" tIns="0" rIns="0" bIns="0" rtlCol="0"/>
          <a:lstStyle/>
          <a:p>
            <a:endParaRPr/>
          </a:p>
        </p:txBody>
      </p:sp>
      <p:sp>
        <p:nvSpPr>
          <p:cNvPr id="6" name="object 6"/>
          <p:cNvSpPr/>
          <p:nvPr/>
        </p:nvSpPr>
        <p:spPr>
          <a:xfrm>
            <a:off x="5903988" y="4184993"/>
            <a:ext cx="4407535" cy="2990215"/>
          </a:xfrm>
          <a:custGeom>
            <a:avLst/>
            <a:gdLst/>
            <a:ahLst/>
            <a:cxnLst/>
            <a:rect l="l" t="t" r="r" b="b"/>
            <a:pathLst>
              <a:path w="4407534" h="2990215">
                <a:moveTo>
                  <a:pt x="0" y="0"/>
                </a:moveTo>
                <a:lnTo>
                  <a:pt x="4407408" y="0"/>
                </a:lnTo>
                <a:lnTo>
                  <a:pt x="4407408" y="2990088"/>
                </a:lnTo>
                <a:lnTo>
                  <a:pt x="0" y="2990088"/>
                </a:lnTo>
                <a:lnTo>
                  <a:pt x="0" y="0"/>
                </a:lnTo>
                <a:close/>
              </a:path>
            </a:pathLst>
          </a:custGeom>
          <a:solidFill>
            <a:srgbClr val="1D1D1B">
              <a:alpha val="50000"/>
            </a:srgbClr>
          </a:solidFill>
        </p:spPr>
        <p:txBody>
          <a:bodyPr wrap="square" lIns="0" tIns="0" rIns="0" bIns="0" rtlCol="0"/>
          <a:lstStyle/>
          <a:p>
            <a:endParaRPr/>
          </a:p>
        </p:txBody>
      </p:sp>
      <p:sp>
        <p:nvSpPr>
          <p:cNvPr id="7" name="object 7"/>
          <p:cNvSpPr/>
          <p:nvPr/>
        </p:nvSpPr>
        <p:spPr>
          <a:xfrm>
            <a:off x="5931001" y="4212009"/>
            <a:ext cx="4301998" cy="288771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931001" y="4212005"/>
            <a:ext cx="4302125" cy="2887980"/>
          </a:xfrm>
          <a:custGeom>
            <a:avLst/>
            <a:gdLst/>
            <a:ahLst/>
            <a:cxnLst/>
            <a:rect l="l" t="t" r="r" b="b"/>
            <a:pathLst>
              <a:path w="4302125" h="2887979">
                <a:moveTo>
                  <a:pt x="0" y="2887713"/>
                </a:moveTo>
                <a:lnTo>
                  <a:pt x="4301998" y="2887713"/>
                </a:lnTo>
                <a:lnTo>
                  <a:pt x="4301998" y="0"/>
                </a:lnTo>
                <a:lnTo>
                  <a:pt x="0" y="0"/>
                </a:lnTo>
                <a:lnTo>
                  <a:pt x="0" y="2887713"/>
                </a:lnTo>
                <a:close/>
              </a:path>
            </a:pathLst>
          </a:custGeom>
          <a:ln w="25400">
            <a:solidFill>
              <a:srgbClr val="FFFFFF"/>
            </a:solidFill>
          </a:ln>
        </p:spPr>
        <p:txBody>
          <a:bodyPr wrap="square" lIns="0" tIns="0" rIns="0" bIns="0" rtlCol="0"/>
          <a:lstStyle/>
          <a:p>
            <a:endParaRPr/>
          </a:p>
        </p:txBody>
      </p:sp>
      <p:sp>
        <p:nvSpPr>
          <p:cNvPr id="9" name="object 9"/>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10" name="object 10"/>
          <p:cNvSpPr/>
          <p:nvPr/>
        </p:nvSpPr>
        <p:spPr>
          <a:xfrm>
            <a:off x="8545500" y="171552"/>
            <a:ext cx="1045845" cy="73460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474251" y="144005"/>
            <a:ext cx="1150250" cy="68686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0692003" cy="7559992"/>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44500" y="333375"/>
            <a:ext cx="9804400" cy="2685351"/>
          </a:xfrm>
          <a:prstGeom prst="rect">
            <a:avLst/>
          </a:prstGeom>
        </p:spPr>
        <p:txBody>
          <a:bodyPr vert="horz" wrap="square" lIns="0" tIns="0" rIns="0" bIns="0" rtlCol="0">
            <a:spAutoFit/>
          </a:bodyPr>
          <a:lstStyle/>
          <a:p>
            <a:pPr marL="13970">
              <a:lnSpc>
                <a:spcPct val="100000"/>
              </a:lnSpc>
            </a:pPr>
            <a:r>
              <a:rPr spc="135" dirty="0">
                <a:solidFill>
                  <a:srgbClr val="E63582"/>
                </a:solidFill>
              </a:rPr>
              <a:t>PR-кампания</a:t>
            </a:r>
          </a:p>
          <a:p>
            <a:pPr marL="12700" marR="5080">
              <a:lnSpc>
                <a:spcPct val="100000"/>
              </a:lnSpc>
              <a:spcBef>
                <a:spcPts val="935"/>
              </a:spcBef>
            </a:pPr>
            <a:r>
              <a:rPr sz="3200" spc="110" dirty="0">
                <a:solidFill>
                  <a:srgbClr val="1D1D1B"/>
                </a:solidFill>
              </a:rPr>
              <a:t>PR-</a:t>
            </a:r>
            <a:r>
              <a:rPr sz="3200" spc="110" dirty="0" err="1">
                <a:solidFill>
                  <a:srgbClr val="1D1D1B"/>
                </a:solidFill>
              </a:rPr>
              <a:t>кампания</a:t>
            </a:r>
            <a:r>
              <a:rPr sz="3200" spc="110" dirty="0">
                <a:solidFill>
                  <a:srgbClr val="1D1D1B"/>
                </a:solidFill>
              </a:rPr>
              <a:t> </a:t>
            </a:r>
            <a:r>
              <a:rPr lang="ru-RU" sz="3200" b="0" dirty="0" smtClean="0">
                <a:solidFill>
                  <a:srgbClr val="1D1D1B"/>
                </a:solidFill>
                <a:latin typeface="Calibri"/>
                <a:cs typeface="Calibri"/>
              </a:rPr>
              <a:t>–</a:t>
            </a:r>
            <a:r>
              <a:rPr sz="3200" b="0" dirty="0" smtClean="0">
                <a:solidFill>
                  <a:srgbClr val="1D1D1B"/>
                </a:solidFill>
                <a:latin typeface="Calibri"/>
                <a:cs typeface="Calibri"/>
              </a:rPr>
              <a:t> </a:t>
            </a:r>
            <a:r>
              <a:rPr lang="tg-Cyrl-TJ" sz="3200" b="0" dirty="0" smtClean="0">
                <a:solidFill>
                  <a:srgbClr val="1D1D1B"/>
                </a:solidFill>
                <a:latin typeface="Calibri"/>
                <a:cs typeface="Calibri"/>
              </a:rPr>
              <a:t>гурӯҳи ҷорабиниҳое мебошад, ки барои амалӣ гардонидани мақсадҳои ташкилкунандагони кампания </a:t>
            </a:r>
            <a:r>
              <a:rPr lang="tg-Cyrl-TJ" sz="3200" b="0" spc="35" dirty="0" smtClean="0">
                <a:solidFill>
                  <a:srgbClr val="1D1D1B"/>
                </a:solidFill>
                <a:latin typeface="Calibri"/>
                <a:cs typeface="Calibri"/>
              </a:rPr>
              <a:t>равона мешавад</a:t>
            </a:r>
            <a:r>
              <a:rPr sz="3200" b="0" spc="20" dirty="0" smtClean="0">
                <a:solidFill>
                  <a:srgbClr val="1D1D1B"/>
                </a:solidFill>
                <a:latin typeface="Calibri"/>
                <a:cs typeface="Calibri"/>
              </a:rPr>
              <a:t>  </a:t>
            </a:r>
            <a:r>
              <a:rPr sz="3200" b="0" spc="10" dirty="0" smtClean="0">
                <a:solidFill>
                  <a:srgbClr val="1D1D1B"/>
                </a:solidFill>
                <a:latin typeface="Calibri"/>
                <a:cs typeface="Calibri"/>
              </a:rPr>
              <a:t>(</a:t>
            </a:r>
            <a:r>
              <a:rPr lang="tg-Cyrl-TJ" sz="3200" b="0" spc="10" dirty="0" smtClean="0">
                <a:solidFill>
                  <a:srgbClr val="1D1D1B"/>
                </a:solidFill>
                <a:latin typeface="Calibri"/>
                <a:cs typeface="Calibri"/>
              </a:rPr>
              <a:t>тиҷоратӣ</a:t>
            </a:r>
            <a:r>
              <a:rPr sz="3200" b="0" spc="10" dirty="0" smtClean="0">
                <a:solidFill>
                  <a:srgbClr val="1D1D1B"/>
                </a:solidFill>
                <a:latin typeface="Calibri"/>
                <a:cs typeface="Calibri"/>
              </a:rPr>
              <a:t>, </a:t>
            </a:r>
            <a:r>
              <a:rPr lang="tg-Cyrl-TJ" sz="3200" b="0" spc="50" dirty="0" smtClean="0">
                <a:solidFill>
                  <a:srgbClr val="1D1D1B"/>
                </a:solidFill>
              </a:rPr>
              <a:t>сиёсӣ ва ё иҷтимоӣ</a:t>
            </a:r>
            <a:r>
              <a:rPr sz="3200" b="0" spc="20" dirty="0" smtClean="0">
                <a:solidFill>
                  <a:srgbClr val="1D1D1B"/>
                </a:solidFill>
                <a:latin typeface="Calibri"/>
                <a:cs typeface="Calibri"/>
              </a:rPr>
              <a:t>).</a:t>
            </a:r>
            <a:endParaRPr sz="3200" dirty="0">
              <a:latin typeface="Calibri"/>
              <a:cs typeface="Calibri"/>
            </a:endParaRPr>
          </a:p>
        </p:txBody>
      </p:sp>
      <p:sp>
        <p:nvSpPr>
          <p:cNvPr id="4" name="object 4"/>
          <p:cNvSpPr/>
          <p:nvPr/>
        </p:nvSpPr>
        <p:spPr>
          <a:xfrm>
            <a:off x="9746805" y="6614807"/>
            <a:ext cx="488315" cy="488315"/>
          </a:xfrm>
          <a:custGeom>
            <a:avLst/>
            <a:gdLst/>
            <a:ahLst/>
            <a:cxnLst/>
            <a:rect l="l" t="t" r="r" b="b"/>
            <a:pathLst>
              <a:path w="488315" h="488315">
                <a:moveTo>
                  <a:pt x="243992" y="0"/>
                </a:moveTo>
                <a:lnTo>
                  <a:pt x="194817" y="4957"/>
                </a:lnTo>
                <a:lnTo>
                  <a:pt x="149016" y="19175"/>
                </a:lnTo>
                <a:lnTo>
                  <a:pt x="107571" y="41672"/>
                </a:lnTo>
                <a:lnTo>
                  <a:pt x="71461" y="71467"/>
                </a:lnTo>
                <a:lnTo>
                  <a:pt x="41668" y="107579"/>
                </a:lnTo>
                <a:lnTo>
                  <a:pt x="19173" y="149027"/>
                </a:lnTo>
                <a:lnTo>
                  <a:pt x="4956" y="194829"/>
                </a:lnTo>
                <a:lnTo>
                  <a:pt x="0" y="244005"/>
                </a:lnTo>
                <a:lnTo>
                  <a:pt x="4956" y="293176"/>
                </a:lnTo>
                <a:lnTo>
                  <a:pt x="19173" y="338975"/>
                </a:lnTo>
                <a:lnTo>
                  <a:pt x="41668" y="380420"/>
                </a:lnTo>
                <a:lnTo>
                  <a:pt x="71461" y="416531"/>
                </a:lnTo>
                <a:lnTo>
                  <a:pt x="107571" y="446325"/>
                </a:lnTo>
                <a:lnTo>
                  <a:pt x="149016" y="468822"/>
                </a:lnTo>
                <a:lnTo>
                  <a:pt x="194817" y="483040"/>
                </a:lnTo>
                <a:lnTo>
                  <a:pt x="243992" y="487997"/>
                </a:lnTo>
                <a:lnTo>
                  <a:pt x="293167" y="483040"/>
                </a:lnTo>
                <a:lnTo>
                  <a:pt x="338969" y="468822"/>
                </a:lnTo>
                <a:lnTo>
                  <a:pt x="380417" y="446325"/>
                </a:lnTo>
                <a:lnTo>
                  <a:pt x="416529" y="416531"/>
                </a:lnTo>
                <a:lnTo>
                  <a:pt x="446325" y="380420"/>
                </a:lnTo>
                <a:lnTo>
                  <a:pt x="468822" y="338975"/>
                </a:lnTo>
                <a:lnTo>
                  <a:pt x="483040" y="293176"/>
                </a:lnTo>
                <a:lnTo>
                  <a:pt x="487997" y="244005"/>
                </a:lnTo>
                <a:lnTo>
                  <a:pt x="483040" y="194829"/>
                </a:lnTo>
                <a:lnTo>
                  <a:pt x="468822" y="149027"/>
                </a:lnTo>
                <a:lnTo>
                  <a:pt x="446325" y="107579"/>
                </a:lnTo>
                <a:lnTo>
                  <a:pt x="416529" y="71467"/>
                </a:lnTo>
                <a:lnTo>
                  <a:pt x="380417" y="41672"/>
                </a:lnTo>
                <a:lnTo>
                  <a:pt x="338969" y="19175"/>
                </a:lnTo>
                <a:lnTo>
                  <a:pt x="293167" y="4957"/>
                </a:lnTo>
                <a:lnTo>
                  <a:pt x="243992" y="0"/>
                </a:lnTo>
                <a:close/>
              </a:path>
            </a:pathLst>
          </a:custGeom>
          <a:solidFill>
            <a:srgbClr val="424241"/>
          </a:solidFill>
        </p:spPr>
        <p:txBody>
          <a:bodyPr wrap="square" lIns="0" tIns="0" rIns="0" bIns="0" rtlCol="0"/>
          <a:lstStyle/>
          <a:p>
            <a:endParaRPr/>
          </a:p>
        </p:txBody>
      </p:sp>
      <p:sp>
        <p:nvSpPr>
          <p:cNvPr id="5" name="object 5"/>
          <p:cNvSpPr txBox="1"/>
          <p:nvPr/>
        </p:nvSpPr>
        <p:spPr>
          <a:xfrm>
            <a:off x="9886759" y="6587414"/>
            <a:ext cx="208279" cy="509905"/>
          </a:xfrm>
          <a:prstGeom prst="rect">
            <a:avLst/>
          </a:prstGeom>
        </p:spPr>
        <p:txBody>
          <a:bodyPr vert="horz" wrap="square" lIns="0" tIns="0" rIns="0" bIns="0" rtlCol="0">
            <a:spAutoFit/>
          </a:bodyPr>
          <a:lstStyle/>
          <a:p>
            <a:pPr marL="12700">
              <a:lnSpc>
                <a:spcPct val="100000"/>
              </a:lnSpc>
            </a:pPr>
            <a:r>
              <a:rPr sz="3200" b="1" spc="-345" dirty="0">
                <a:solidFill>
                  <a:srgbClr val="FFFFFF"/>
                </a:solidFill>
                <a:latin typeface="Arial"/>
                <a:cs typeface="Arial"/>
              </a:rPr>
              <a:t>9</a:t>
            </a:r>
            <a:endParaRPr sz="3200">
              <a:latin typeface="Arial"/>
              <a:cs typeface="Arial"/>
            </a:endParaRPr>
          </a:p>
        </p:txBody>
      </p:sp>
      <p:sp>
        <p:nvSpPr>
          <p:cNvPr id="6" name="object 6"/>
          <p:cNvSpPr/>
          <p:nvPr/>
        </p:nvSpPr>
        <p:spPr>
          <a:xfrm>
            <a:off x="8189988" y="12"/>
            <a:ext cx="2502535" cy="1053465"/>
          </a:xfrm>
          <a:custGeom>
            <a:avLst/>
            <a:gdLst/>
            <a:ahLst/>
            <a:cxnLst/>
            <a:rect l="l" t="t" r="r" b="b"/>
            <a:pathLst>
              <a:path w="2502534" h="1053465">
                <a:moveTo>
                  <a:pt x="2502001" y="0"/>
                </a:moveTo>
                <a:lnTo>
                  <a:pt x="0" y="0"/>
                </a:lnTo>
                <a:lnTo>
                  <a:pt x="673290" y="1052995"/>
                </a:lnTo>
                <a:lnTo>
                  <a:pt x="2502001" y="1052995"/>
                </a:lnTo>
                <a:lnTo>
                  <a:pt x="2502001" y="0"/>
                </a:lnTo>
                <a:close/>
              </a:path>
            </a:pathLst>
          </a:custGeom>
          <a:solidFill>
            <a:srgbClr val="E63582"/>
          </a:solidFill>
        </p:spPr>
        <p:txBody>
          <a:bodyPr wrap="square" lIns="0" tIns="0" rIns="0" bIns="0" rtlCol="0"/>
          <a:lstStyle/>
          <a:p>
            <a:endParaRPr/>
          </a:p>
        </p:txBody>
      </p:sp>
      <p:sp>
        <p:nvSpPr>
          <p:cNvPr id="7" name="object 7"/>
          <p:cNvSpPr/>
          <p:nvPr/>
        </p:nvSpPr>
        <p:spPr>
          <a:xfrm>
            <a:off x="8545500" y="171552"/>
            <a:ext cx="1045845" cy="73460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9474251" y="144005"/>
            <a:ext cx="1150250" cy="6868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286</TotalTime>
  <Words>495</Words>
  <Application>Microsoft Office PowerPoint</Application>
  <PresentationFormat>Произвольный</PresentationFormat>
  <Paragraphs>56</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Office Theme</vt:lpstr>
      <vt:lpstr>ДАРСИ  № 4</vt:lpstr>
      <vt:lpstr>Намудҳои маводҳои визуалӣ</vt:lpstr>
      <vt:lpstr>Иттилоот</vt:lpstr>
      <vt:lpstr>Рекламаи тиҷоратӣ</vt:lpstr>
      <vt:lpstr> Рекламаи иҷтимоӣ</vt:lpstr>
      <vt:lpstr>Агитатсия</vt:lpstr>
      <vt:lpstr>Агитатсияи сиёсӣ</vt:lpstr>
      <vt:lpstr>Пропаганда (ташфиқ) Пропаганда дар замони муосир барои паҳн кардани нигоҳ, ақида, далел, аргумент ва дигар маълумотҳои кушод, аз он ҷумла, бо мақсади роҳгум занонидан қасдан дигаргун сохта шуда, барои шаклгирии ақидаи ҷамъиятӣ ва ё мақсадҳои дигар,  ки пропагандистҳо онро пайгирӣ мекунанд, истифода мешавад. </vt:lpstr>
      <vt:lpstr>PR-кампания PR-кампания – гурӯҳи ҷорабиниҳое мебошад, ки барои амалӣ гардонидани мақсадҳои ташкилкунандагони кампания равона мешавад  (тиҷоратӣ, сиёсӣ ва ё иҷтимоӣ).</vt:lpstr>
      <vt:lpstr>Чӣ қадар хамираи дандоншӯиро ба дандоншӯяк мерезед?</vt:lpstr>
      <vt:lpstr>Дар асл духтурон тавсия медиҳанд, ки хеле кам, як нахӯдӣ хамираи дандоншӯи кифоя аст, ки дандонро тоза кунад, ва ҳамин тавр истифода кунед шумо метавонед се барорбар камтар хамираи дандоншӯӣ харед.  </vt:lpstr>
      <vt:lpstr>Чӣ қадар хамираи дандоншӯиро ба дандоншӯяк мерезед?</vt:lpstr>
      <vt:lpstr>Слайд 13</vt:lpstr>
      <vt:lpstr>Ба фикри шумо ин бо чӣ мақсад тавсия мешавад?</vt:lpstr>
      <vt:lpstr>Слайд 15</vt:lpstr>
      <vt:lpstr>Слайд 16</vt:lpstr>
      <vt:lpstr>Слайд 17</vt:lpstr>
      <vt:lpstr>Манипулятсия</vt:lpstr>
      <vt:lpstr>Слайд 19</vt:lpstr>
      <vt:lpstr>Манфиати ВАО</vt:lpstr>
      <vt:lpstr>Слайд 21</vt:lpstr>
      <vt:lpstr>Слайд 22</vt:lpstr>
      <vt:lpstr>Слайд 23</vt:lpstr>
      <vt:lpstr>Мақсади ин дарсҳо, фаҳмонидани он, ки ба иттилоот боидрок муносибат кардан муҳим аст, мебошад. То ки ба воситаи иттилоот шуморо манипулятсия накунанд, шумо бояд савол диҳед, фикр кунед, маълумоти иловагӣ ҷустучӯ кунед. </vt:lpstr>
      <vt:lpstr>Хулоса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УРОК  № 4</dc:title>
  <dc:creator>pa_msc</dc:creator>
  <cp:lastModifiedBy>user</cp:lastModifiedBy>
  <cp:revision>12</cp:revision>
  <dcterms:created xsi:type="dcterms:W3CDTF">2017-09-11T07:47:59Z</dcterms:created>
  <dcterms:modified xsi:type="dcterms:W3CDTF">2018-10-30T08:37:16Z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2017-09-08T00:00:00Z</vt:filetime>
  </property>
  <property fmtid="{D5CDD505-2E9C-101B-9397-08002B2CF9AE}" pid="3" name="Creator">
    <vt:lpwstr>Adobe InDesign CC 2015 (Windows)</vt:lpwstr>
  </property>
  <property fmtid="{D5CDD505-2E9C-101B-9397-08002B2CF9AE}" pid="4" name="LastSaved">
    <vt:filetime>2017-09-11T00:00:00Z</vt:filetime>
  </property>
</Properties>
</file>