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9" r:id="rId8"/>
    <p:sldId id="270" r:id="rId9"/>
    <p:sldId id="261" r:id="rId10"/>
    <p:sldId id="262" r:id="rId11"/>
    <p:sldId id="263" r:id="rId12"/>
    <p:sldId id="264" r:id="rId13"/>
    <p:sldId id="265" r:id="rId14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01" y="-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796006"/>
            <a:ext cx="10692003" cy="4763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19405"/>
            <a:ext cx="9804400" cy="608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157744"/>
            <a:ext cx="9803130" cy="5212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8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2887" y="0"/>
            <a:ext cx="9857740" cy="6870700"/>
          </a:xfrm>
          <a:custGeom>
            <a:avLst/>
            <a:gdLst/>
            <a:ahLst/>
            <a:cxnLst/>
            <a:rect l="l" t="t" r="r" b="b"/>
            <a:pathLst>
              <a:path w="9857740" h="6870700">
                <a:moveTo>
                  <a:pt x="0" y="0"/>
                </a:moveTo>
                <a:lnTo>
                  <a:pt x="9857232" y="0"/>
                </a:lnTo>
                <a:lnTo>
                  <a:pt x="9857232" y="6870581"/>
                </a:lnTo>
                <a:lnTo>
                  <a:pt x="0" y="6870581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194" y="0"/>
            <a:ext cx="9777730" cy="5650865"/>
          </a:xfrm>
          <a:custGeom>
            <a:avLst/>
            <a:gdLst/>
            <a:ahLst/>
            <a:cxnLst/>
            <a:rect l="l" t="t" r="r" b="b"/>
            <a:pathLst>
              <a:path w="9777730" h="5650865">
                <a:moveTo>
                  <a:pt x="9777603" y="0"/>
                </a:moveTo>
                <a:lnTo>
                  <a:pt x="0" y="0"/>
                </a:lnTo>
                <a:lnTo>
                  <a:pt x="0" y="5506732"/>
                </a:lnTo>
                <a:lnTo>
                  <a:pt x="2250" y="5589978"/>
                </a:lnTo>
                <a:lnTo>
                  <a:pt x="18000" y="5632726"/>
                </a:lnTo>
                <a:lnTo>
                  <a:pt x="60752" y="5648475"/>
                </a:lnTo>
                <a:lnTo>
                  <a:pt x="144005" y="5650725"/>
                </a:lnTo>
                <a:lnTo>
                  <a:pt x="9633610" y="5650725"/>
                </a:lnTo>
                <a:lnTo>
                  <a:pt x="9716856" y="5648475"/>
                </a:lnTo>
                <a:lnTo>
                  <a:pt x="9759603" y="5632726"/>
                </a:lnTo>
                <a:lnTo>
                  <a:pt x="9775353" y="5589978"/>
                </a:lnTo>
                <a:lnTo>
                  <a:pt x="9777603" y="5506732"/>
                </a:lnTo>
                <a:lnTo>
                  <a:pt x="9777603" y="0"/>
                </a:lnTo>
                <a:close/>
              </a:path>
            </a:pathLst>
          </a:custGeom>
          <a:solidFill>
            <a:srgbClr val="499C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2669" y="5623730"/>
            <a:ext cx="9707245" cy="1191895"/>
          </a:xfrm>
          <a:custGeom>
            <a:avLst/>
            <a:gdLst/>
            <a:ahLst/>
            <a:cxnLst/>
            <a:rect l="l" t="t" r="r" b="b"/>
            <a:pathLst>
              <a:path w="9707245" h="1191895">
                <a:moveTo>
                  <a:pt x="9598128" y="0"/>
                </a:moveTo>
                <a:lnTo>
                  <a:pt x="108523" y="0"/>
                </a:lnTo>
                <a:lnTo>
                  <a:pt x="27455" y="536"/>
                </a:lnTo>
                <a:lnTo>
                  <a:pt x="0" y="4291"/>
                </a:lnTo>
                <a:lnTo>
                  <a:pt x="25768" y="14482"/>
                </a:lnTo>
                <a:lnTo>
                  <a:pt x="4713479" y="1165745"/>
                </a:lnTo>
                <a:lnTo>
                  <a:pt x="4796509" y="1185055"/>
                </a:lnTo>
                <a:lnTo>
                  <a:pt x="4853320" y="1191491"/>
                </a:lnTo>
                <a:lnTo>
                  <a:pt x="4910134" y="1185055"/>
                </a:lnTo>
                <a:lnTo>
                  <a:pt x="4993171" y="1165745"/>
                </a:lnTo>
                <a:lnTo>
                  <a:pt x="9680876" y="14482"/>
                </a:lnTo>
                <a:lnTo>
                  <a:pt x="9706641" y="4291"/>
                </a:lnTo>
                <a:lnTo>
                  <a:pt x="9679188" y="536"/>
                </a:lnTo>
                <a:lnTo>
                  <a:pt x="9598128" y="0"/>
                </a:lnTo>
                <a:close/>
              </a:path>
            </a:pathLst>
          </a:custGeom>
          <a:solidFill>
            <a:srgbClr val="499C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01896" y="371208"/>
            <a:ext cx="314980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5600" spc="-380" dirty="0" smtClean="0">
                <a:latin typeface="Arial Narrow"/>
                <a:cs typeface="Arial Narrow"/>
              </a:rPr>
              <a:t>Дарси</a:t>
            </a:r>
            <a:r>
              <a:rPr sz="5600" spc="-380" dirty="0" smtClean="0">
                <a:latin typeface="Arial Narrow"/>
                <a:cs typeface="Arial Narrow"/>
              </a:rPr>
              <a:t> </a:t>
            </a:r>
            <a:r>
              <a:rPr sz="5600" spc="-800" dirty="0">
                <a:latin typeface="Arial Narrow"/>
                <a:cs typeface="Arial Narrow"/>
              </a:rPr>
              <a:t>№</a:t>
            </a:r>
            <a:r>
              <a:rPr sz="5600" spc="-415" dirty="0">
                <a:latin typeface="Arial Narrow"/>
                <a:cs typeface="Arial Narrow"/>
              </a:rPr>
              <a:t> </a:t>
            </a:r>
            <a:r>
              <a:rPr sz="5600" spc="-70" dirty="0">
                <a:latin typeface="Arial Narrow"/>
                <a:cs typeface="Arial Narrow"/>
              </a:rPr>
              <a:t>5</a:t>
            </a:r>
            <a:endParaRPr sz="56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444500" y="1157744"/>
            <a:ext cx="9803130" cy="4202022"/>
          </a:xfrm>
          <a:prstGeom prst="rect">
            <a:avLst/>
          </a:prstGeom>
        </p:spPr>
        <p:txBody>
          <a:bodyPr vert="horz" wrap="square" lIns="0" tIns="2345283" rIns="0" bIns="0" rtlCol="0">
            <a:spAutoFit/>
          </a:bodyPr>
          <a:lstStyle/>
          <a:p>
            <a:pPr marL="20320" marR="5715" algn="ctr">
              <a:lnSpc>
                <a:spcPts val="5440"/>
              </a:lnSpc>
            </a:pPr>
            <a:r>
              <a:rPr lang="tg-Cyrl-TJ" sz="4900" b="1" spc="-330" dirty="0" smtClean="0">
                <a:solidFill>
                  <a:srgbClr val="FFFFFF"/>
                </a:solidFill>
                <a:latin typeface="Arial Narrow"/>
                <a:cs typeface="Arial Narrow"/>
              </a:rPr>
              <a:t>мавзӯъ</a:t>
            </a:r>
            <a:r>
              <a:rPr sz="4900" b="1" spc="-330" dirty="0" smtClean="0">
                <a:solidFill>
                  <a:srgbClr val="FFFFFF"/>
                </a:solidFill>
                <a:latin typeface="Arial Narrow"/>
                <a:cs typeface="Arial Narrow"/>
              </a:rPr>
              <a:t>:</a:t>
            </a:r>
            <a:endParaRPr sz="4900" dirty="0">
              <a:latin typeface="Arial Narrow"/>
              <a:cs typeface="Arial Narrow"/>
            </a:endParaRPr>
          </a:p>
          <a:p>
            <a:pPr marL="32384" marR="5080" algn="ctr">
              <a:lnSpc>
                <a:spcPts val="7900"/>
              </a:lnSpc>
              <a:spcBef>
                <a:spcPts val="1040"/>
              </a:spcBef>
            </a:pPr>
            <a:r>
              <a:rPr lang="tg-Cyrl-TJ" sz="7800" b="1" spc="-285" dirty="0" smtClean="0">
                <a:solidFill>
                  <a:srgbClr val="FFFFFF"/>
                </a:solidFill>
                <a:latin typeface="Arial Narrow"/>
                <a:cs typeface="Arial Narrow"/>
              </a:rPr>
              <a:t>Тафаккури интиқодӣ</a:t>
            </a:r>
            <a:endParaRPr sz="78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40140" y="1389951"/>
            <a:ext cx="3225431" cy="2265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4447" y="1305013"/>
            <a:ext cx="3547414" cy="2118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457200"/>
            <a:ext cx="9777730" cy="6645909"/>
          </a:xfrm>
          <a:custGeom>
            <a:avLst/>
            <a:gdLst/>
            <a:ahLst/>
            <a:cxnLst/>
            <a:rect l="l" t="t" r="r" b="b"/>
            <a:pathLst>
              <a:path w="9777730" h="6645909">
                <a:moveTo>
                  <a:pt x="0" y="0"/>
                </a:moveTo>
                <a:lnTo>
                  <a:pt x="9777603" y="0"/>
                </a:lnTo>
                <a:lnTo>
                  <a:pt x="9777603" y="6645605"/>
                </a:lnTo>
                <a:lnTo>
                  <a:pt x="0" y="664560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4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457200"/>
            <a:ext cx="0" cy="6645909"/>
          </a:xfrm>
          <a:custGeom>
            <a:avLst/>
            <a:gdLst/>
            <a:ahLst/>
            <a:cxnLst/>
            <a:rect l="l" t="t" r="r" b="b"/>
            <a:pathLst>
              <a:path h="6645909">
                <a:moveTo>
                  <a:pt x="0" y="0"/>
                </a:moveTo>
                <a:lnTo>
                  <a:pt x="0" y="6645605"/>
                </a:lnTo>
              </a:path>
            </a:pathLst>
          </a:custGeom>
          <a:ln w="3175">
            <a:solidFill>
              <a:srgbClr val="99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34803" y="457200"/>
            <a:ext cx="0" cy="6645909"/>
          </a:xfrm>
          <a:custGeom>
            <a:avLst/>
            <a:gdLst/>
            <a:ahLst/>
            <a:cxnLst/>
            <a:rect l="l" t="t" r="r" b="b"/>
            <a:pathLst>
              <a:path h="6645909">
                <a:moveTo>
                  <a:pt x="0" y="0"/>
                </a:moveTo>
                <a:lnTo>
                  <a:pt x="0" y="6645605"/>
                </a:lnTo>
              </a:path>
            </a:pathLst>
          </a:custGeom>
          <a:ln w="3175">
            <a:solidFill>
              <a:srgbClr val="99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206017"/>
            <a:ext cx="2206802" cy="2206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5" dirty="0">
                <a:solidFill>
                  <a:srgbClr val="2A9C4A"/>
                </a:solidFill>
              </a:rPr>
              <a:t>Факты </a:t>
            </a:r>
            <a:r>
              <a:rPr spc="-15" dirty="0">
                <a:solidFill>
                  <a:srgbClr val="2A9C4A"/>
                </a:solidFill>
              </a:rPr>
              <a:t>и</a:t>
            </a:r>
            <a:r>
              <a:rPr spc="-555" dirty="0">
                <a:solidFill>
                  <a:srgbClr val="2A9C4A"/>
                </a:solidFill>
              </a:rPr>
              <a:t> </a:t>
            </a:r>
            <a:r>
              <a:rPr spc="-125" dirty="0">
                <a:solidFill>
                  <a:srgbClr val="2A9C4A"/>
                </a:solidFill>
              </a:rPr>
              <a:t>мнения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4277958"/>
            <a:ext cx="2206802" cy="2206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444500" y="1157744"/>
            <a:ext cx="9803130" cy="1645091"/>
          </a:xfrm>
          <a:prstGeom prst="rect">
            <a:avLst/>
          </a:prstGeom>
        </p:spPr>
        <p:txBody>
          <a:bodyPr vert="horz" wrap="square" lIns="0" tIns="166141" rIns="0" bIns="0" rtlCol="0">
            <a:spAutoFit/>
          </a:bodyPr>
          <a:lstStyle/>
          <a:p>
            <a:pPr marL="2399030" marR="5080">
              <a:lnSpc>
                <a:spcPct val="100000"/>
              </a:lnSpc>
            </a:pPr>
            <a:r>
              <a:rPr lang="tg-Cyrl-TJ" sz="3200" b="1" spc="-140" dirty="0" smtClean="0">
                <a:latin typeface="Century Gothic"/>
              </a:rPr>
              <a:t>Далел </a:t>
            </a:r>
            <a:r>
              <a:rPr sz="3200" spc="-85" dirty="0" smtClean="0"/>
              <a:t>(</a:t>
            </a:r>
            <a:r>
              <a:rPr sz="3200" spc="-85" dirty="0" err="1" smtClean="0"/>
              <a:t>лат</a:t>
            </a:r>
            <a:r>
              <a:rPr sz="3200" spc="-85" dirty="0"/>
              <a:t>. </a:t>
            </a:r>
            <a:r>
              <a:rPr sz="3200" spc="40" dirty="0"/>
              <a:t>Factum </a:t>
            </a:r>
            <a:r>
              <a:rPr sz="3200" spc="300" dirty="0"/>
              <a:t>—</a:t>
            </a:r>
            <a:r>
              <a:rPr sz="3200" spc="-320" dirty="0"/>
              <a:t> </a:t>
            </a:r>
            <a:r>
              <a:rPr lang="tg-Cyrl-TJ" sz="3200" spc="45" dirty="0" smtClean="0"/>
              <a:t>амалишуда</a:t>
            </a:r>
            <a:r>
              <a:rPr sz="3200" spc="45" dirty="0" smtClean="0"/>
              <a:t>) </a:t>
            </a:r>
            <a:r>
              <a:rPr sz="3200" spc="300" dirty="0"/>
              <a:t>—  </a:t>
            </a:r>
            <a:r>
              <a:rPr lang="tg-Cyrl-TJ" sz="3200" spc="25" dirty="0" smtClean="0"/>
              <a:t>дониш дар шакли тасдиқот</a:t>
            </a:r>
            <a:r>
              <a:rPr sz="3200" spc="25" dirty="0" smtClean="0"/>
              <a:t>, </a:t>
            </a:r>
            <a:r>
              <a:rPr lang="tg-Cyrl-TJ" sz="3200" spc="25" dirty="0" smtClean="0"/>
              <a:t>ки</a:t>
            </a:r>
            <a:r>
              <a:rPr sz="3200" spc="25" dirty="0" smtClean="0"/>
              <a:t> </a:t>
            </a:r>
            <a:r>
              <a:rPr lang="tg-Cyrl-TJ" sz="3200" spc="55" dirty="0" smtClean="0"/>
              <a:t>дурустии он аниқ шудааст</a:t>
            </a:r>
            <a:r>
              <a:rPr sz="3200" spc="20" dirty="0" smtClean="0"/>
              <a:t>.</a:t>
            </a:r>
            <a:endParaRPr sz="32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31299" y="3908183"/>
            <a:ext cx="7061834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tg-Cyrl-TJ" sz="3200" b="1" spc="-175" dirty="0" smtClean="0">
                <a:solidFill>
                  <a:srgbClr val="1D1D1B"/>
                </a:solidFill>
                <a:latin typeface="Century Gothic"/>
                <a:cs typeface="Calibri"/>
              </a:rPr>
              <a:t>Ақида </a:t>
            </a:r>
            <a:r>
              <a:rPr sz="3200" spc="300" dirty="0" smtClean="0">
                <a:solidFill>
                  <a:srgbClr val="1D1D1B"/>
                </a:solidFill>
                <a:latin typeface="Calibri"/>
                <a:cs typeface="Calibri"/>
              </a:rPr>
              <a:t>—</a:t>
            </a:r>
            <a:r>
              <a:rPr sz="3200" spc="-39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3200" dirty="0" err="1" smtClean="0">
                <a:solidFill>
                  <a:srgbClr val="1D1D1B"/>
                </a:solidFill>
                <a:cs typeface="Calibri"/>
              </a:rPr>
              <a:t>ақидаронӣ, нуқтаи назар</a:t>
            </a:r>
            <a:r>
              <a:rPr lang="ru-RU" sz="3200" dirty="0" smtClean="0">
                <a:solidFill>
                  <a:srgbClr val="1D1D1B"/>
                </a:solidFill>
                <a:cs typeface="Calibri"/>
              </a:rPr>
              <a:t> ё </a:t>
            </a:r>
            <a:r>
              <a:rPr lang="ru-RU" sz="3200" dirty="0" err="1" smtClean="0">
                <a:solidFill>
                  <a:srgbClr val="1D1D1B"/>
                </a:solidFill>
                <a:cs typeface="Calibri"/>
              </a:rPr>
              <a:t>изҳорот оид</a:t>
            </a:r>
            <a:r>
              <a:rPr lang="ru-RU" sz="3200" dirty="0" smtClean="0">
                <a:solidFill>
                  <a:srgbClr val="1D1D1B"/>
                </a:solidFill>
                <a:cs typeface="Calibri"/>
              </a:rPr>
              <a:t> ба </a:t>
            </a:r>
            <a:r>
              <a:rPr lang="ru-RU" sz="3200" dirty="0" err="1" smtClean="0">
                <a:solidFill>
                  <a:srgbClr val="1D1D1B"/>
                </a:solidFill>
                <a:cs typeface="Calibri"/>
              </a:rPr>
              <a:t>мавзӯъе</a:t>
            </a:r>
            <a:r>
              <a:rPr lang="ru-RU" sz="3200" dirty="0" smtClean="0">
                <a:solidFill>
                  <a:srgbClr val="1D1D1B"/>
                </a:solidFill>
                <a:cs typeface="Calibri"/>
              </a:rPr>
              <a:t>, </a:t>
            </a:r>
            <a:r>
              <a:rPr lang="ru-RU" sz="3200" dirty="0" err="1" smtClean="0">
                <a:solidFill>
                  <a:srgbClr val="1D1D1B"/>
                </a:solidFill>
                <a:cs typeface="Calibri"/>
              </a:rPr>
              <a:t>ки</a:t>
            </a:r>
            <a:r>
              <a:rPr lang="ru-RU" sz="3200" dirty="0" smtClean="0">
                <a:solidFill>
                  <a:srgbClr val="1D1D1B"/>
                </a:solidFill>
                <a:cs typeface="Calibri"/>
              </a:rPr>
              <a:t> дар он </a:t>
            </a:r>
            <a:r>
              <a:rPr lang="ru-RU" sz="3200" dirty="0" err="1" smtClean="0">
                <a:solidFill>
                  <a:srgbClr val="1D1D1B"/>
                </a:solidFill>
                <a:cs typeface="Calibri"/>
              </a:rPr>
              <a:t>ноил</a:t>
            </a:r>
            <a:r>
              <a:rPr lang="ru-RU" sz="3200" dirty="0" smtClean="0">
                <a:solidFill>
                  <a:srgbClr val="1D1D1B"/>
                </a:solidFill>
                <a:cs typeface="Calibri"/>
              </a:rPr>
              <a:t> </a:t>
            </a:r>
            <a:r>
              <a:rPr lang="ru-RU" sz="3200" dirty="0" err="1" smtClean="0">
                <a:solidFill>
                  <a:srgbClr val="1D1D1B"/>
                </a:solidFill>
                <a:cs typeface="Calibri"/>
              </a:rPr>
              <a:t>шудан</a:t>
            </a:r>
            <a:r>
              <a:rPr lang="ru-RU" sz="3200" dirty="0" smtClean="0">
                <a:solidFill>
                  <a:srgbClr val="1D1D1B"/>
                </a:solidFill>
                <a:cs typeface="Calibri"/>
              </a:rPr>
              <a:t> ба </a:t>
            </a:r>
            <a:r>
              <a:rPr lang="ru-RU" sz="3200" dirty="0" err="1" smtClean="0">
                <a:solidFill>
                  <a:srgbClr val="1D1D1B"/>
                </a:solidFill>
                <a:cs typeface="Calibri"/>
              </a:rPr>
              <a:t>мақсаднокии пурра</a:t>
            </a:r>
            <a:r>
              <a:rPr lang="ru-RU" sz="3200" dirty="0" smtClean="0">
                <a:solidFill>
                  <a:srgbClr val="1D1D1B"/>
                </a:solidFill>
                <a:cs typeface="Calibri"/>
              </a:rPr>
              <a:t>, дар </a:t>
            </a:r>
            <a:r>
              <a:rPr lang="ru-RU" sz="3200" dirty="0" err="1" smtClean="0">
                <a:solidFill>
                  <a:srgbClr val="1D1D1B"/>
                </a:solidFill>
                <a:cs typeface="Calibri"/>
              </a:rPr>
              <a:t>асоси</a:t>
            </a:r>
            <a:r>
              <a:rPr lang="ru-RU" sz="3200" dirty="0" smtClean="0">
                <a:solidFill>
                  <a:srgbClr val="1D1D1B"/>
                </a:solidFill>
                <a:cs typeface="Calibri"/>
              </a:rPr>
              <a:t> </a:t>
            </a:r>
            <a:r>
              <a:rPr lang="ru-RU" sz="3200" dirty="0" err="1" smtClean="0">
                <a:solidFill>
                  <a:srgbClr val="1D1D1B"/>
                </a:solidFill>
                <a:cs typeface="Calibri"/>
              </a:rPr>
              <a:t>шарҳу далелҳо ва</a:t>
            </a:r>
            <a:r>
              <a:rPr lang="ru-RU" sz="3200" dirty="0" smtClean="0">
                <a:solidFill>
                  <a:srgbClr val="1D1D1B"/>
                </a:solidFill>
                <a:cs typeface="Calibri"/>
              </a:rPr>
              <a:t> </a:t>
            </a:r>
            <a:r>
              <a:rPr lang="ru-RU" sz="3200" dirty="0" err="1" smtClean="0">
                <a:solidFill>
                  <a:srgbClr val="1D1D1B"/>
                </a:solidFill>
                <a:cs typeface="Calibri"/>
              </a:rPr>
              <a:t>муносибати</a:t>
            </a:r>
            <a:r>
              <a:rPr lang="ru-RU" sz="3200" dirty="0" smtClean="0">
                <a:solidFill>
                  <a:srgbClr val="1D1D1B"/>
                </a:solidFill>
                <a:cs typeface="Calibri"/>
              </a:rPr>
              <a:t> </a:t>
            </a:r>
            <a:r>
              <a:rPr lang="ru-RU" sz="3200" dirty="0" err="1" smtClean="0">
                <a:solidFill>
                  <a:srgbClr val="1D1D1B"/>
                </a:solidFill>
                <a:cs typeface="Calibri"/>
              </a:rPr>
              <a:t>эҳсосӣ нисбати</a:t>
            </a:r>
            <a:r>
              <a:rPr lang="ru-RU" sz="3200" dirty="0" smtClean="0">
                <a:solidFill>
                  <a:srgbClr val="1D1D1B"/>
                </a:solidFill>
                <a:cs typeface="Calibri"/>
              </a:rPr>
              <a:t> </a:t>
            </a:r>
            <a:r>
              <a:rPr lang="ru-RU" sz="3200" dirty="0" err="1" smtClean="0">
                <a:solidFill>
                  <a:srgbClr val="1D1D1B"/>
                </a:solidFill>
                <a:cs typeface="Calibri"/>
              </a:rPr>
              <a:t>онҳо имконнопазир</a:t>
            </a:r>
            <a:r>
              <a:rPr lang="ru-RU" sz="3200" dirty="0" smtClean="0">
                <a:solidFill>
                  <a:srgbClr val="1D1D1B"/>
                </a:solidFill>
                <a:cs typeface="Calibri"/>
              </a:rPr>
              <a:t> </a:t>
            </a:r>
            <a:r>
              <a:rPr lang="ru-RU" sz="3200" dirty="0" err="1" smtClean="0">
                <a:solidFill>
                  <a:srgbClr val="1D1D1B"/>
                </a:solidFill>
                <a:cs typeface="Calibri"/>
              </a:rPr>
              <a:t>аст</a:t>
            </a:r>
            <a:r>
              <a:rPr lang="ru-RU" sz="3200" dirty="0" smtClean="0">
                <a:solidFill>
                  <a:srgbClr val="1D1D1B"/>
                </a:solidFill>
                <a:cs typeface="Calibri"/>
              </a:rPr>
              <a:t>. 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886759" y="6587414"/>
            <a:ext cx="208279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7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9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" y="457200"/>
            <a:ext cx="9777730" cy="6645909"/>
          </a:xfrm>
          <a:custGeom>
            <a:avLst/>
            <a:gdLst/>
            <a:ahLst/>
            <a:cxnLst/>
            <a:rect l="l" t="t" r="r" b="b"/>
            <a:pathLst>
              <a:path w="9777730" h="6645909">
                <a:moveTo>
                  <a:pt x="0" y="0"/>
                </a:moveTo>
                <a:lnTo>
                  <a:pt x="9777603" y="0"/>
                </a:lnTo>
                <a:lnTo>
                  <a:pt x="9777603" y="6645605"/>
                </a:lnTo>
                <a:lnTo>
                  <a:pt x="0" y="664560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4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457200"/>
            <a:ext cx="0" cy="6645909"/>
          </a:xfrm>
          <a:custGeom>
            <a:avLst/>
            <a:gdLst/>
            <a:ahLst/>
            <a:cxnLst/>
            <a:rect l="l" t="t" r="r" b="b"/>
            <a:pathLst>
              <a:path h="6645909">
                <a:moveTo>
                  <a:pt x="0" y="0"/>
                </a:moveTo>
                <a:lnTo>
                  <a:pt x="0" y="6645605"/>
                </a:lnTo>
              </a:path>
            </a:pathLst>
          </a:custGeom>
          <a:ln w="3175">
            <a:solidFill>
              <a:srgbClr val="99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34803" y="457200"/>
            <a:ext cx="0" cy="6645909"/>
          </a:xfrm>
          <a:custGeom>
            <a:avLst/>
            <a:gdLst/>
            <a:ahLst/>
            <a:cxnLst/>
            <a:rect l="l" t="t" r="r" b="b"/>
            <a:pathLst>
              <a:path h="6645909">
                <a:moveTo>
                  <a:pt x="0" y="0"/>
                </a:moveTo>
                <a:lnTo>
                  <a:pt x="0" y="6645605"/>
                </a:lnTo>
              </a:path>
            </a:pathLst>
          </a:custGeom>
          <a:ln w="3175">
            <a:solidFill>
              <a:srgbClr val="99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pc="-125" dirty="0" smtClean="0">
                <a:solidFill>
                  <a:srgbClr val="2A9C4A"/>
                </a:solidFill>
              </a:rPr>
              <a:t>Мисолҳо</a:t>
            </a:r>
            <a:endParaRPr spc="-215" dirty="0">
              <a:solidFill>
                <a:srgbClr val="2A9C4A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44500" y="1157743"/>
            <a:ext cx="9803130" cy="572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7990" marR="5080" indent="-415290" algn="l">
              <a:lnSpc>
                <a:spcPct val="100000"/>
              </a:lnSpc>
              <a:buFont typeface="Century Gothic"/>
              <a:buAutoNum type="arabicPeriod"/>
              <a:tabLst>
                <a:tab pos="413384" algn="l"/>
              </a:tabLst>
            </a:pPr>
            <a:r>
              <a:rPr lang="tg-Cyrl-TJ" spc="45" dirty="0" smtClean="0"/>
              <a:t>Вазорати маориф мӯҳлати таътилро дар мактабҳои Тоҷикистон</a:t>
            </a:r>
            <a:r>
              <a:rPr lang="tg-Cyrl-TJ" spc="25" dirty="0" smtClean="0"/>
              <a:t> дароз кард, зеро зимистон хеле сард шуд. </a:t>
            </a:r>
            <a:endParaRPr spc="5" dirty="0"/>
          </a:p>
          <a:p>
            <a:pPr marL="429895" marR="474980" indent="-417195" algn="l">
              <a:lnSpc>
                <a:spcPct val="100000"/>
              </a:lnSpc>
              <a:buFont typeface="Century Gothic"/>
              <a:buAutoNum type="arabicPeriod"/>
              <a:tabLst>
                <a:tab pos="413384" algn="l"/>
                <a:tab pos="4237990" algn="l"/>
              </a:tabLst>
            </a:pPr>
            <a:r>
              <a:rPr lang="tg-Cyrl-TJ" spc="-5" dirty="0" smtClean="0"/>
              <a:t>Зимистон хеле сард шуд</a:t>
            </a:r>
            <a:r>
              <a:rPr spc="5" dirty="0" smtClean="0"/>
              <a:t>,</a:t>
            </a:r>
            <a:r>
              <a:rPr lang="tg-Cyrl-TJ" spc="5" dirty="0" smtClean="0"/>
              <a:t> бинобар ин </a:t>
            </a:r>
            <a:r>
              <a:rPr spc="5" dirty="0" smtClean="0"/>
              <a:t> </a:t>
            </a:r>
            <a:r>
              <a:rPr lang="tg-Cyrl-TJ" spc="20" dirty="0" smtClean="0"/>
              <a:t>вазорати маориф бояд мӯҳлати таътилро дароз кунад.</a:t>
            </a:r>
            <a:endParaRPr spc="10" dirty="0"/>
          </a:p>
          <a:p>
            <a:pPr marL="429895" marR="199390" indent="-417195" algn="l">
              <a:lnSpc>
                <a:spcPct val="100000"/>
              </a:lnSpc>
              <a:buFont typeface="Century Gothic"/>
              <a:buAutoNum type="arabicPeriod"/>
              <a:tabLst>
                <a:tab pos="413384" algn="l"/>
              </a:tabLst>
            </a:pPr>
            <a:r>
              <a:rPr lang="tg-Cyrl-TJ" spc="30" dirty="0" smtClean="0"/>
              <a:t>Шояд ӯ барои он табассум дорад, ки дар бораи дароз кардани мӯҳлати таътил эълон карданд. </a:t>
            </a:r>
            <a:endParaRPr spc="5" dirty="0"/>
          </a:p>
          <a:p>
            <a:pPr marL="429895" marR="878840" indent="-417195" algn="l">
              <a:lnSpc>
                <a:spcPct val="100000"/>
              </a:lnSpc>
              <a:buFont typeface="Century Gothic"/>
              <a:buAutoNum type="arabicPeriod"/>
              <a:tabLst>
                <a:tab pos="413384" algn="l"/>
              </a:tabLst>
            </a:pPr>
            <a:r>
              <a:rPr lang="tg-Cyrl-TJ" spc="-5" dirty="0" smtClean="0"/>
              <a:t>Вақте ӯ шунавид, ки мӯҳлати таътилро дароз мекунанд, ӯ табассум кард. </a:t>
            </a:r>
            <a:endParaRPr spc="5" dirty="0"/>
          </a:p>
          <a:p>
            <a:pPr marL="346075" marR="1958975" indent="-333375" algn="l">
              <a:lnSpc>
                <a:spcPct val="100000"/>
              </a:lnSpc>
              <a:buFont typeface="Century Gothic"/>
              <a:buAutoNum type="arabicPeriod"/>
              <a:tabLst>
                <a:tab pos="413384" algn="l"/>
              </a:tabLst>
            </a:pPr>
            <a:r>
              <a:rPr spc="10" dirty="0" err="1" smtClean="0"/>
              <a:t>М</a:t>
            </a:r>
            <a:r>
              <a:rPr spc="20" dirty="0" err="1" smtClean="0"/>
              <a:t>иллион</a:t>
            </a:r>
            <a:r>
              <a:rPr lang="tg-Cyrl-TJ" spc="20" dirty="0" smtClean="0"/>
              <a:t>ҳо сол аз ин пешдар рӯи Замин динозаврҳо зиндагӣ мекарданд. </a:t>
            </a:r>
            <a:r>
              <a:rPr spc="20" dirty="0" smtClean="0"/>
              <a:t> </a:t>
            </a:r>
            <a:endParaRPr spc="10" dirty="0"/>
          </a:p>
          <a:p>
            <a:pPr marL="412750" indent="-400050" algn="l">
              <a:lnSpc>
                <a:spcPct val="100000"/>
              </a:lnSpc>
              <a:buFont typeface="Century Gothic"/>
              <a:buAutoNum type="arabicPeriod"/>
              <a:tabLst>
                <a:tab pos="413384" algn="l"/>
              </a:tabLst>
            </a:pPr>
            <a:r>
              <a:rPr lang="tg-Cyrl-TJ" spc="-10" dirty="0" smtClean="0"/>
              <a:t>Шояд якбора паст рафтани иқлими Замин сабабгори мурдани ҳамаи динозаврҳо шуда бошад.</a:t>
            </a:r>
            <a:endParaRPr spc="40" dirty="0"/>
          </a:p>
        </p:txBody>
      </p:sp>
      <p:sp>
        <p:nvSpPr>
          <p:cNvPr id="5" name="object 5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886759" y="6587414"/>
            <a:ext cx="208279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8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9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457200"/>
            <a:ext cx="9777730" cy="6645909"/>
          </a:xfrm>
          <a:custGeom>
            <a:avLst/>
            <a:gdLst/>
            <a:ahLst/>
            <a:cxnLst/>
            <a:rect l="l" t="t" r="r" b="b"/>
            <a:pathLst>
              <a:path w="9777730" h="6645909">
                <a:moveTo>
                  <a:pt x="0" y="0"/>
                </a:moveTo>
                <a:lnTo>
                  <a:pt x="9777603" y="0"/>
                </a:lnTo>
                <a:lnTo>
                  <a:pt x="9777603" y="6645605"/>
                </a:lnTo>
                <a:lnTo>
                  <a:pt x="0" y="664560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4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457200"/>
            <a:ext cx="0" cy="6645909"/>
          </a:xfrm>
          <a:custGeom>
            <a:avLst/>
            <a:gdLst/>
            <a:ahLst/>
            <a:cxnLst/>
            <a:rect l="l" t="t" r="r" b="b"/>
            <a:pathLst>
              <a:path h="6645909">
                <a:moveTo>
                  <a:pt x="0" y="0"/>
                </a:moveTo>
                <a:lnTo>
                  <a:pt x="0" y="6645605"/>
                </a:lnTo>
              </a:path>
            </a:pathLst>
          </a:custGeom>
          <a:ln w="3175">
            <a:solidFill>
              <a:srgbClr val="99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34803" y="457200"/>
            <a:ext cx="0" cy="6645909"/>
          </a:xfrm>
          <a:custGeom>
            <a:avLst/>
            <a:gdLst/>
            <a:ahLst/>
            <a:cxnLst/>
            <a:rect l="l" t="t" r="r" b="b"/>
            <a:pathLst>
              <a:path h="6645909">
                <a:moveTo>
                  <a:pt x="0" y="0"/>
                </a:moveTo>
                <a:lnTo>
                  <a:pt x="0" y="6645605"/>
                </a:lnTo>
              </a:path>
            </a:pathLst>
          </a:custGeom>
          <a:ln w="3175">
            <a:solidFill>
              <a:srgbClr val="99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86759" y="6587414"/>
            <a:ext cx="208279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9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424904"/>
            <a:ext cx="843915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3200" b="1" spc="-185" dirty="0" smtClean="0">
                <a:solidFill>
                  <a:srgbClr val="1D1D1B"/>
                </a:solidFill>
                <a:latin typeface="Century Gothic"/>
                <a:cs typeface="Century Gothic"/>
              </a:rPr>
              <a:t>Худро санҷед</a:t>
            </a:r>
            <a:r>
              <a:rPr sz="3200" b="1" spc="-245" dirty="0" smtClean="0">
                <a:solidFill>
                  <a:srgbClr val="1D1D1B"/>
                </a:solidFill>
                <a:latin typeface="Century Gothic"/>
                <a:cs typeface="Century Gothic"/>
              </a:rPr>
              <a:t>: </a:t>
            </a:r>
            <a:r>
              <a:rPr lang="tg-Cyrl-TJ" sz="3200" spc="50" dirty="0" smtClean="0">
                <a:solidFill>
                  <a:srgbClr val="1D1D1B"/>
                </a:solidFill>
                <a:latin typeface="Calibri"/>
                <a:cs typeface="Calibri"/>
              </a:rPr>
              <a:t>ба бародарон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tg-Cyrl-TJ" sz="3200" spc="-140" dirty="0" smtClean="0">
                <a:solidFill>
                  <a:srgbClr val="1D1D1B"/>
                </a:solidFill>
                <a:latin typeface="Century Gothic"/>
                <a:cs typeface="Century Gothic"/>
              </a:rPr>
              <a:t>барои газонро паст кардан </a:t>
            </a:r>
            <a:r>
              <a:rPr lang="ru-RU" sz="3200" spc="-30" dirty="0" smtClean="0">
                <a:solidFill>
                  <a:srgbClr val="1D1D1B"/>
                </a:solidFill>
                <a:latin typeface="Century Gothic"/>
                <a:cs typeface="Century Gothic"/>
              </a:rPr>
              <a:t>1.20 </a:t>
            </a:r>
            <a:r>
              <a:rPr lang="ru-RU" sz="3200" spc="-140" dirty="0" err="1" smtClean="0">
                <a:solidFill>
                  <a:srgbClr val="1D1D1B"/>
                </a:solidFill>
                <a:latin typeface="Century Gothic"/>
                <a:cs typeface="Century Gothic"/>
              </a:rPr>
              <a:t>дақиқа лозим</a:t>
            </a:r>
            <a:r>
              <a:rPr lang="ru-RU" sz="3200" spc="-140" dirty="0" smtClean="0">
                <a:solidFill>
                  <a:srgbClr val="1D1D1B"/>
                </a:solidFill>
                <a:latin typeface="Century Gothic"/>
                <a:cs typeface="Century Gothic"/>
              </a:rPr>
              <a:t> </a:t>
            </a:r>
            <a:r>
              <a:rPr lang="ru-RU" sz="3200" spc="-140" dirty="0" err="1" smtClean="0">
                <a:solidFill>
                  <a:srgbClr val="1D1D1B"/>
                </a:solidFill>
                <a:latin typeface="Century Gothic"/>
                <a:cs typeface="Century Gothic"/>
              </a:rPr>
              <a:t>мешавад</a:t>
            </a:r>
            <a:r>
              <a:rPr lang="ru-RU" sz="3200" spc="-140" dirty="0" smtClean="0">
                <a:solidFill>
                  <a:srgbClr val="1D1D1B"/>
                </a:solidFill>
                <a:latin typeface="Century Gothic"/>
                <a:cs typeface="Century Gothic"/>
              </a:rPr>
              <a:t>. 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57995" y="1926805"/>
            <a:ext cx="5175999" cy="517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9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457200"/>
            <a:ext cx="9777730" cy="6645909"/>
          </a:xfrm>
          <a:custGeom>
            <a:avLst/>
            <a:gdLst/>
            <a:ahLst/>
            <a:cxnLst/>
            <a:rect l="l" t="t" r="r" b="b"/>
            <a:pathLst>
              <a:path w="9777730" h="6645909">
                <a:moveTo>
                  <a:pt x="0" y="0"/>
                </a:moveTo>
                <a:lnTo>
                  <a:pt x="9777603" y="0"/>
                </a:lnTo>
                <a:lnTo>
                  <a:pt x="9777603" y="6645605"/>
                </a:lnTo>
                <a:lnTo>
                  <a:pt x="0" y="664560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4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457200"/>
            <a:ext cx="0" cy="6645909"/>
          </a:xfrm>
          <a:custGeom>
            <a:avLst/>
            <a:gdLst/>
            <a:ahLst/>
            <a:cxnLst/>
            <a:rect l="l" t="t" r="r" b="b"/>
            <a:pathLst>
              <a:path h="6645909">
                <a:moveTo>
                  <a:pt x="0" y="0"/>
                </a:moveTo>
                <a:lnTo>
                  <a:pt x="0" y="6645605"/>
                </a:lnTo>
              </a:path>
            </a:pathLst>
          </a:custGeom>
          <a:ln w="3175">
            <a:solidFill>
              <a:srgbClr val="99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34803" y="457200"/>
            <a:ext cx="0" cy="6645909"/>
          </a:xfrm>
          <a:custGeom>
            <a:avLst/>
            <a:gdLst/>
            <a:ahLst/>
            <a:cxnLst/>
            <a:rect l="l" t="t" r="r" b="b"/>
            <a:pathLst>
              <a:path h="6645909">
                <a:moveTo>
                  <a:pt x="0" y="0"/>
                </a:moveTo>
                <a:lnTo>
                  <a:pt x="0" y="6645605"/>
                </a:lnTo>
              </a:path>
            </a:pathLst>
          </a:custGeom>
          <a:ln w="3175">
            <a:solidFill>
              <a:srgbClr val="99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9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11299" y="1698231"/>
            <a:ext cx="882142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3200" spc="30" dirty="0" smtClean="0">
                <a:solidFill>
                  <a:srgbClr val="FFFFFF"/>
                </a:solidFill>
                <a:latin typeface="Calibri"/>
                <a:cs typeface="Calibri"/>
              </a:rPr>
              <a:t>одатан шакли ниҳоии вай аз тафсири каналҳои иттилоотӣ вобастагӣ дорад. 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1299" y="3133025"/>
            <a:ext cx="8927465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500"/>
              </a:lnSpc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1299" y="4364621"/>
            <a:ext cx="1812925" cy="56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3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500" y="4848225"/>
            <a:ext cx="905862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3600" spc="25" dirty="0" smtClean="0">
                <a:solidFill>
                  <a:srgbClr val="FFFFFF"/>
                </a:solidFill>
                <a:latin typeface="Calibri"/>
                <a:cs typeface="Calibri"/>
              </a:rPr>
              <a:t>яъне на танҳо дар он шакле ки ба мо сарчашаи иттилоотӣ расонд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701" y="5305425"/>
            <a:ext cx="732571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3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1298" y="6586609"/>
            <a:ext cx="832640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3600" spc="45" dirty="0" smtClean="0">
                <a:solidFill>
                  <a:srgbClr val="FFFFFF"/>
                </a:solidFill>
                <a:latin typeface="Calibri"/>
                <a:cs typeface="Calibri"/>
              </a:rPr>
              <a:t>фарқ карданро меомӯзонад</a:t>
            </a:r>
            <a:r>
              <a:rPr sz="3600" spc="-2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pc="-15" dirty="0" smtClean="0"/>
              <a:t>Хулоса</a:t>
            </a:r>
            <a:endParaRPr spc="-105" dirty="0"/>
          </a:p>
        </p:txBody>
      </p:sp>
      <p:sp>
        <p:nvSpPr>
          <p:cNvPr id="11" name="object 11"/>
          <p:cNvSpPr txBox="1"/>
          <p:nvPr/>
        </p:nvSpPr>
        <p:spPr>
          <a:xfrm>
            <a:off x="727607" y="1063331"/>
            <a:ext cx="9237980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650" b="1" spc="-97" baseline="-10893" dirty="0">
                <a:solidFill>
                  <a:srgbClr val="FFFFFF"/>
                </a:solidFill>
                <a:latin typeface="Arial Narrow"/>
                <a:cs typeface="Arial Narrow"/>
              </a:rPr>
              <a:t># </a:t>
            </a:r>
            <a:r>
              <a:rPr lang="tg-Cyrl-TJ" sz="3600" spc="40" dirty="0" smtClean="0">
                <a:solidFill>
                  <a:srgbClr val="FFFFFF"/>
                </a:solidFill>
                <a:latin typeface="Calibri"/>
                <a:cs typeface="Arial Narrow"/>
              </a:rPr>
              <a:t>Ахборот на ҳамавақт аниқ пахш мешавад, 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7607" y="2333625"/>
            <a:ext cx="8892540" cy="176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650" b="1" spc="-97" baseline="-9803" dirty="0">
                <a:solidFill>
                  <a:srgbClr val="FFFFFF"/>
                </a:solidFill>
                <a:latin typeface="Arial Narrow"/>
                <a:cs typeface="Arial Narrow"/>
              </a:rPr>
              <a:t># </a:t>
            </a:r>
            <a:r>
              <a:rPr lang="tg-Cyrl-TJ" sz="3200" spc="45" dirty="0" smtClean="0">
                <a:solidFill>
                  <a:srgbClr val="FFFFFF"/>
                </a:solidFill>
                <a:latin typeface="Calibri"/>
                <a:cs typeface="Calibri"/>
              </a:rPr>
              <a:t>тафаккури интиқодиро инкишоф додан лозим аст,</a:t>
            </a:r>
            <a:r>
              <a:rPr lang="ru-RU" sz="3200" spc="4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sz="3200" spc="40" dirty="0" err="1" smtClean="0">
                <a:solidFill>
                  <a:srgbClr val="FFFFFF"/>
                </a:solidFill>
                <a:cs typeface="Calibri"/>
              </a:rPr>
              <a:t>яъне</a:t>
            </a:r>
            <a:r>
              <a:rPr lang="ru-RU" sz="3200" spc="4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sz="3200" spc="40" dirty="0" err="1" smtClean="0">
                <a:solidFill>
                  <a:srgbClr val="FFFFFF"/>
                </a:solidFill>
                <a:cs typeface="Calibri"/>
              </a:rPr>
              <a:t>малакаи</a:t>
            </a:r>
            <a:r>
              <a:rPr lang="ru-RU" sz="3200" spc="4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sz="3200" spc="40" dirty="0" err="1" smtClean="0">
                <a:solidFill>
                  <a:srgbClr val="FFFFFF"/>
                </a:solidFill>
                <a:cs typeface="Calibri"/>
              </a:rPr>
              <a:t>савол</a:t>
            </a:r>
            <a:r>
              <a:rPr lang="ru-RU" sz="3200" spc="4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sz="3200" spc="40" dirty="0" err="1" smtClean="0">
                <a:solidFill>
                  <a:srgbClr val="FFFFFF"/>
                </a:solidFill>
                <a:cs typeface="Calibri"/>
              </a:rPr>
              <a:t>гузоштан</a:t>
            </a:r>
            <a:r>
              <a:rPr lang="ru-RU" sz="3200" spc="40" dirty="0" smtClean="0">
                <a:solidFill>
                  <a:srgbClr val="FFFFFF"/>
                </a:solidFill>
                <a:cs typeface="Calibri"/>
              </a:rPr>
              <a:t>, </a:t>
            </a:r>
            <a:r>
              <a:rPr lang="ru-RU" sz="3200" spc="40" dirty="0" err="1" smtClean="0">
                <a:solidFill>
                  <a:srgbClr val="FFFFFF"/>
                </a:solidFill>
                <a:cs typeface="Calibri"/>
              </a:rPr>
              <a:t>далелҳои</a:t>
            </a:r>
            <a:r>
              <a:rPr lang="ru-RU" sz="3200" spc="20" dirty="0" err="1" smtClean="0">
                <a:solidFill>
                  <a:srgbClr val="FFFFFF"/>
                </a:solidFill>
                <a:cs typeface="Calibri"/>
              </a:rPr>
              <a:t> гуногун</a:t>
            </a:r>
            <a:r>
              <a:rPr lang="ru-RU" sz="3200" spc="2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sz="3200" spc="20" dirty="0" err="1" smtClean="0">
                <a:solidFill>
                  <a:srgbClr val="FFFFFF"/>
                </a:solidFill>
                <a:cs typeface="Calibri"/>
              </a:rPr>
              <a:t>овардан</a:t>
            </a:r>
            <a:r>
              <a:rPr lang="ru-RU" sz="3200" spc="20" dirty="0" smtClean="0">
                <a:solidFill>
                  <a:srgbClr val="FFFFFF"/>
                </a:solidFill>
                <a:cs typeface="Calibri"/>
              </a:rPr>
              <a:t>, </a:t>
            </a:r>
            <a:r>
              <a:rPr lang="ru-RU" sz="3200" spc="20" dirty="0" err="1" smtClean="0">
                <a:solidFill>
                  <a:srgbClr val="FFFFFF"/>
                </a:solidFill>
                <a:cs typeface="Calibri"/>
              </a:rPr>
              <a:t>хулосаи</a:t>
            </a:r>
            <a:r>
              <a:rPr lang="ru-RU" sz="3200" spc="2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sz="3200" spc="20" dirty="0" err="1" smtClean="0">
                <a:solidFill>
                  <a:srgbClr val="FFFFFF"/>
                </a:solidFill>
                <a:cs typeface="Calibri"/>
              </a:rPr>
              <a:t>дуруст</a:t>
            </a:r>
            <a:r>
              <a:rPr lang="ru-RU" sz="3200" spc="2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sz="3200" spc="20" dirty="0" err="1" smtClean="0">
                <a:solidFill>
                  <a:srgbClr val="FFFFFF"/>
                </a:solidFill>
                <a:cs typeface="Calibri"/>
              </a:rPr>
              <a:t>баровардан</a:t>
            </a:r>
            <a:endParaRPr lang="ru-RU" sz="3200" dirty="0" smtClean="0"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7607" y="5951711"/>
            <a:ext cx="9095105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650" b="1" spc="-97" baseline="-8169" dirty="0">
                <a:solidFill>
                  <a:srgbClr val="FFFFFF"/>
                </a:solidFill>
                <a:latin typeface="Arial Narrow"/>
                <a:cs typeface="Arial Narrow"/>
              </a:rPr>
              <a:t># </a:t>
            </a:r>
            <a:r>
              <a:rPr lang="tg-Cyrl-TJ" sz="3600" spc="55" dirty="0" smtClean="0">
                <a:solidFill>
                  <a:srgbClr val="FFFFFF"/>
                </a:solidFill>
                <a:latin typeface="Calibri"/>
                <a:cs typeface="Calibri"/>
              </a:rPr>
              <a:t>тафаккури интиқодӣ далелро аз ақида 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7606" y="4086225"/>
            <a:ext cx="9648293" cy="133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650" b="1" spc="-97" baseline="-8714" dirty="0" smtClean="0">
                <a:solidFill>
                  <a:srgbClr val="FFFFFF"/>
                </a:solidFill>
                <a:latin typeface="Arial Narrow"/>
                <a:cs typeface="Arial Narrow"/>
              </a:rPr>
              <a:t>#</a:t>
            </a:r>
            <a:r>
              <a:rPr lang="tg-Cyrl-TJ" sz="7650" b="1" spc="-97" baseline="-8714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tg-Cyrl-TJ" sz="3600" spc="70" dirty="0" smtClean="0">
                <a:solidFill>
                  <a:srgbClr val="FFFFFF"/>
                </a:solidFill>
                <a:latin typeface="Calibri"/>
                <a:cs typeface="Calibri"/>
              </a:rPr>
              <a:t>Ҳақиқат</a:t>
            </a:r>
            <a:r>
              <a:rPr sz="3600" spc="25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lang="tg-Cyrl-TJ" sz="3600" spc="25" dirty="0" smtClean="0">
                <a:solidFill>
                  <a:srgbClr val="FFFFFF"/>
                </a:solidFill>
                <a:latin typeface="Calibri"/>
                <a:cs typeface="Calibri"/>
              </a:rPr>
              <a:t> далел</a:t>
            </a:r>
            <a:r>
              <a:rPr sz="3600" spc="-35" dirty="0" smtClean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tg-Cyrl-TJ" sz="3600" spc="40" dirty="0" smtClean="0">
                <a:solidFill>
                  <a:srgbClr val="FFFFFF"/>
                </a:solidFill>
                <a:latin typeface="Calibri"/>
                <a:cs typeface="Calibri"/>
              </a:rPr>
              <a:t>бисёрҷониба буда метавонад</a:t>
            </a:r>
          </a:p>
          <a:p>
            <a:pPr marL="12700">
              <a:lnSpc>
                <a:spcPct val="100000"/>
              </a:lnSpc>
            </a:pPr>
            <a:endParaRPr sz="36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31999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60750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457200"/>
            <a:ext cx="9777730" cy="6645909"/>
          </a:xfrm>
          <a:custGeom>
            <a:avLst/>
            <a:gdLst/>
            <a:ahLst/>
            <a:cxnLst/>
            <a:rect l="l" t="t" r="r" b="b"/>
            <a:pathLst>
              <a:path w="9777730" h="6645909">
                <a:moveTo>
                  <a:pt x="0" y="0"/>
                </a:moveTo>
                <a:lnTo>
                  <a:pt x="9777603" y="0"/>
                </a:lnTo>
                <a:lnTo>
                  <a:pt x="9777603" y="6645605"/>
                </a:lnTo>
                <a:lnTo>
                  <a:pt x="0" y="664560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4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" y="457200"/>
            <a:ext cx="0" cy="6645909"/>
          </a:xfrm>
          <a:custGeom>
            <a:avLst/>
            <a:gdLst/>
            <a:ahLst/>
            <a:cxnLst/>
            <a:rect l="l" t="t" r="r" b="b"/>
            <a:pathLst>
              <a:path h="6645909">
                <a:moveTo>
                  <a:pt x="0" y="0"/>
                </a:moveTo>
                <a:lnTo>
                  <a:pt x="0" y="6645605"/>
                </a:lnTo>
              </a:path>
            </a:pathLst>
          </a:custGeom>
          <a:ln w="3175">
            <a:solidFill>
              <a:srgbClr val="99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34803" y="457200"/>
            <a:ext cx="0" cy="6645909"/>
          </a:xfrm>
          <a:custGeom>
            <a:avLst/>
            <a:gdLst/>
            <a:ahLst/>
            <a:cxnLst/>
            <a:rect l="l" t="t" r="r" b="b"/>
            <a:pathLst>
              <a:path h="6645909">
                <a:moveTo>
                  <a:pt x="0" y="0"/>
                </a:moveTo>
                <a:lnTo>
                  <a:pt x="0" y="6645605"/>
                </a:lnTo>
              </a:path>
            </a:pathLst>
          </a:custGeom>
          <a:ln w="3175">
            <a:solidFill>
              <a:srgbClr val="99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96006"/>
            <a:ext cx="10692003" cy="4763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86759" y="6587414"/>
            <a:ext cx="208279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pc="45" dirty="0" smtClean="0">
                <a:solidFill>
                  <a:srgbClr val="2A9C4A"/>
                </a:solidFill>
              </a:rPr>
              <a:t>Масъала</a:t>
            </a:r>
            <a:endParaRPr spc="-254" dirty="0">
              <a:solidFill>
                <a:srgbClr val="2A9C4A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1173403"/>
            <a:ext cx="9617710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50" dirty="0" err="1" smtClean="0">
                <a:solidFill>
                  <a:srgbClr val="1D1D1B"/>
                </a:solidFill>
                <a:latin typeface="Calibri"/>
                <a:cs typeface="Calibri"/>
              </a:rPr>
              <a:t>Нурбек</a:t>
            </a:r>
            <a:r>
              <a:rPr sz="3200" spc="5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3200" spc="50" dirty="0" smtClean="0">
                <a:solidFill>
                  <a:srgbClr val="1D1D1B"/>
                </a:solidFill>
                <a:latin typeface="Calibri"/>
                <a:cs typeface="Calibri"/>
              </a:rPr>
              <a:t>дар танҳоӣ кор карда, дар давоми </a:t>
            </a:r>
            <a:r>
              <a:rPr sz="3200" spc="15" dirty="0" smtClean="0">
                <a:solidFill>
                  <a:srgbClr val="1D1D1B"/>
                </a:solidFill>
                <a:latin typeface="Calibri"/>
                <a:cs typeface="Calibri"/>
              </a:rPr>
              <a:t>2 </a:t>
            </a:r>
            <a:r>
              <a:rPr lang="tg-Cyrl-TJ" sz="3200" spc="20" dirty="0" smtClean="0">
                <a:solidFill>
                  <a:srgbClr val="1D1D1B"/>
                </a:solidFill>
                <a:latin typeface="Calibri"/>
                <a:cs typeface="Calibri"/>
              </a:rPr>
              <a:t>соат газонро паст карда метавонад</a:t>
            </a:r>
            <a:r>
              <a:rPr sz="3200" spc="20" dirty="0" smtClean="0">
                <a:solidFill>
                  <a:srgbClr val="1D1D1B"/>
                </a:solidFill>
                <a:latin typeface="Calibri"/>
                <a:cs typeface="Calibri"/>
              </a:rPr>
              <a:t>, </a:t>
            </a:r>
            <a:r>
              <a:rPr lang="tg-Cyrl-TJ" sz="3200" spc="20" dirty="0" smtClean="0">
                <a:solidFill>
                  <a:srgbClr val="1D1D1B"/>
                </a:solidFill>
                <a:latin typeface="Calibri"/>
                <a:cs typeface="Calibri"/>
              </a:rPr>
              <a:t>дар ҳоате, ки бародараш </a:t>
            </a:r>
            <a:r>
              <a:rPr sz="3200" spc="15" dirty="0" err="1" smtClean="0">
                <a:solidFill>
                  <a:srgbClr val="1D1D1B"/>
                </a:solidFill>
                <a:latin typeface="Calibri"/>
                <a:cs typeface="Calibri"/>
              </a:rPr>
              <a:t>Кан</a:t>
            </a:r>
            <a:r>
              <a:rPr lang="tg-Cyrl-TJ" sz="3200" spc="15" dirty="0" smtClean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3200" spc="15" dirty="0" err="1" smtClean="0">
                <a:solidFill>
                  <a:srgbClr val="1D1D1B"/>
                </a:solidFill>
                <a:latin typeface="Calibri"/>
                <a:cs typeface="Calibri"/>
              </a:rPr>
              <a:t>бек</a:t>
            </a:r>
            <a:r>
              <a:rPr sz="3200" spc="1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3200" spc="30" dirty="0" smtClean="0">
                <a:solidFill>
                  <a:srgbClr val="1D1D1B"/>
                </a:solidFill>
                <a:latin typeface="Calibri"/>
                <a:cs typeface="Calibri"/>
              </a:rPr>
              <a:t>барои ин</a:t>
            </a:r>
            <a:r>
              <a:rPr sz="3200" spc="3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1D1D1B"/>
                </a:solidFill>
                <a:latin typeface="Calibri"/>
                <a:cs typeface="Calibri"/>
              </a:rPr>
              <a:t>4  </a:t>
            </a:r>
            <a:r>
              <a:rPr lang="tg-Cyrl-TJ" sz="3200" spc="20" dirty="0" smtClean="0">
                <a:solidFill>
                  <a:srgbClr val="1D1D1B"/>
                </a:solidFill>
                <a:latin typeface="Calibri"/>
                <a:cs typeface="Calibri"/>
              </a:rPr>
              <a:t>соат сарф мекунад</a:t>
            </a:r>
            <a:r>
              <a:rPr sz="3200" spc="20" dirty="0" smtClean="0">
                <a:solidFill>
                  <a:srgbClr val="1D1D1B"/>
                </a:solidFill>
                <a:latin typeface="Calibri"/>
                <a:cs typeface="Calibri"/>
              </a:rPr>
              <a:t>. </a:t>
            </a:r>
            <a:r>
              <a:rPr lang="tg-Cyrl-TJ" sz="3200" spc="60" dirty="0" smtClean="0">
                <a:solidFill>
                  <a:srgbClr val="1D1D1B"/>
                </a:solidFill>
                <a:latin typeface="Calibri"/>
                <a:cs typeface="Calibri"/>
              </a:rPr>
              <a:t>Агар онҳо якҷоя кор кунанд чанд соат вақт меравад</a:t>
            </a:r>
            <a:r>
              <a:rPr sz="3200" spc="-15" dirty="0" smtClean="0">
                <a:solidFill>
                  <a:srgbClr val="1D1D1B"/>
                </a:solidFill>
                <a:latin typeface="Calibri"/>
                <a:cs typeface="Calibri"/>
              </a:rPr>
              <a:t>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9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457200"/>
            <a:ext cx="9777730" cy="6645909"/>
          </a:xfrm>
          <a:custGeom>
            <a:avLst/>
            <a:gdLst/>
            <a:ahLst/>
            <a:cxnLst/>
            <a:rect l="l" t="t" r="r" b="b"/>
            <a:pathLst>
              <a:path w="9777730" h="6645909">
                <a:moveTo>
                  <a:pt x="0" y="0"/>
                </a:moveTo>
                <a:lnTo>
                  <a:pt x="9777603" y="0"/>
                </a:lnTo>
                <a:lnTo>
                  <a:pt x="9777603" y="6645605"/>
                </a:lnTo>
                <a:lnTo>
                  <a:pt x="0" y="664560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4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457200"/>
            <a:ext cx="0" cy="6645909"/>
          </a:xfrm>
          <a:custGeom>
            <a:avLst/>
            <a:gdLst/>
            <a:ahLst/>
            <a:cxnLst/>
            <a:rect l="l" t="t" r="r" b="b"/>
            <a:pathLst>
              <a:path h="6645909">
                <a:moveTo>
                  <a:pt x="0" y="0"/>
                </a:moveTo>
                <a:lnTo>
                  <a:pt x="0" y="6645605"/>
                </a:lnTo>
              </a:path>
            </a:pathLst>
          </a:custGeom>
          <a:ln w="3175">
            <a:solidFill>
              <a:srgbClr val="99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34803" y="457200"/>
            <a:ext cx="0" cy="6645909"/>
          </a:xfrm>
          <a:custGeom>
            <a:avLst/>
            <a:gdLst/>
            <a:ahLst/>
            <a:cxnLst/>
            <a:rect l="l" t="t" r="r" b="b"/>
            <a:pathLst>
              <a:path h="6645909">
                <a:moveTo>
                  <a:pt x="0" y="0"/>
                </a:moveTo>
                <a:lnTo>
                  <a:pt x="0" y="6645605"/>
                </a:lnTo>
              </a:path>
            </a:pathLst>
          </a:custGeom>
          <a:ln w="3175">
            <a:solidFill>
              <a:srgbClr val="99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6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86759" y="6587414"/>
            <a:ext cx="208279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pc="-240" dirty="0" smtClean="0"/>
              <a:t>Тафаккури интиқодӣ</a:t>
            </a:r>
            <a:endParaRPr spc="-190" dirty="0"/>
          </a:p>
        </p:txBody>
      </p:sp>
      <p:sp>
        <p:nvSpPr>
          <p:cNvPr id="6" name="object 6"/>
          <p:cNvSpPr txBox="1"/>
          <p:nvPr/>
        </p:nvSpPr>
        <p:spPr>
          <a:xfrm>
            <a:off x="2807195" y="4749406"/>
            <a:ext cx="6647180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tg-Cyrl-TJ" sz="3200" spc="60" dirty="0" smtClean="0">
                <a:solidFill>
                  <a:srgbClr val="FFFFFF"/>
                </a:solidFill>
                <a:latin typeface="Calibri"/>
                <a:cs typeface="Calibri"/>
              </a:rPr>
              <a:t>Ин муносибати боидрок нисбати ҳама ақидаҳо, беисбот ҳама чизро ба боварӣ қабул накардан</a:t>
            </a:r>
            <a:r>
              <a:rPr sz="3200" spc="15" dirty="0" smtClean="0">
                <a:solidFill>
                  <a:srgbClr val="FFFFFF"/>
                </a:solidFill>
                <a:latin typeface="Calibri"/>
                <a:cs typeface="Calibri"/>
              </a:rPr>
              <a:t>;  </a:t>
            </a:r>
            <a:r>
              <a:rPr lang="tg-Cyrl-TJ" sz="3200" spc="15" dirty="0" smtClean="0">
                <a:solidFill>
                  <a:srgbClr val="FFFFFF"/>
                </a:solidFill>
                <a:latin typeface="Calibri"/>
                <a:cs typeface="Calibri"/>
              </a:rPr>
              <a:t>яъне ба фикрҳо ва методҳои нав кушода будан</a:t>
            </a:r>
            <a:r>
              <a:rPr sz="3200" spc="-55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9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457200"/>
            <a:ext cx="9777730" cy="6645909"/>
          </a:xfrm>
          <a:custGeom>
            <a:avLst/>
            <a:gdLst/>
            <a:ahLst/>
            <a:cxnLst/>
            <a:rect l="l" t="t" r="r" b="b"/>
            <a:pathLst>
              <a:path w="9777730" h="6645909">
                <a:moveTo>
                  <a:pt x="0" y="0"/>
                </a:moveTo>
                <a:lnTo>
                  <a:pt x="9777603" y="0"/>
                </a:lnTo>
                <a:lnTo>
                  <a:pt x="9777603" y="6645605"/>
                </a:lnTo>
                <a:lnTo>
                  <a:pt x="0" y="664560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4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457200"/>
            <a:ext cx="0" cy="6645909"/>
          </a:xfrm>
          <a:custGeom>
            <a:avLst/>
            <a:gdLst/>
            <a:ahLst/>
            <a:cxnLst/>
            <a:rect l="l" t="t" r="r" b="b"/>
            <a:pathLst>
              <a:path h="6645909">
                <a:moveTo>
                  <a:pt x="0" y="0"/>
                </a:moveTo>
                <a:lnTo>
                  <a:pt x="0" y="6645605"/>
                </a:lnTo>
              </a:path>
            </a:pathLst>
          </a:custGeom>
          <a:ln w="3175">
            <a:solidFill>
              <a:srgbClr val="99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34803" y="457200"/>
            <a:ext cx="0" cy="6645909"/>
          </a:xfrm>
          <a:custGeom>
            <a:avLst/>
            <a:gdLst/>
            <a:ahLst/>
            <a:cxnLst/>
            <a:rect l="l" t="t" r="r" b="b"/>
            <a:pathLst>
              <a:path h="6645909">
                <a:moveTo>
                  <a:pt x="0" y="0"/>
                </a:moveTo>
                <a:lnTo>
                  <a:pt x="0" y="6645605"/>
                </a:lnTo>
              </a:path>
            </a:pathLst>
          </a:custGeom>
          <a:ln w="3175">
            <a:solidFill>
              <a:srgbClr val="99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032154"/>
            <a:ext cx="5690616" cy="2242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55679" y="1032154"/>
            <a:ext cx="3234791" cy="2242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23289" y="1032154"/>
            <a:ext cx="2411514" cy="2242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46805" y="6596391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886759" y="6562649"/>
            <a:ext cx="208279" cy="51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45" dirty="0">
                <a:solidFill>
                  <a:srgbClr val="FFFFFF"/>
                </a:solidFill>
                <a:latin typeface="Arial Narrow"/>
                <a:cs typeface="Arial Narrow"/>
              </a:rPr>
              <a:t>4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9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6680" y="3347161"/>
            <a:ext cx="5417985" cy="40589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pc="-240" dirty="0" smtClean="0">
                <a:solidFill>
                  <a:srgbClr val="2A9C4A"/>
                </a:solidFill>
              </a:rPr>
              <a:t>Тафаккури интиқодӣ</a:t>
            </a:r>
            <a:endParaRPr spc="-190" dirty="0">
              <a:solidFill>
                <a:srgbClr val="2A9C4A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7200" y="457200"/>
            <a:ext cx="9777730" cy="6645909"/>
          </a:xfrm>
          <a:custGeom>
            <a:avLst/>
            <a:gdLst/>
            <a:ahLst/>
            <a:cxnLst/>
            <a:rect l="l" t="t" r="r" b="b"/>
            <a:pathLst>
              <a:path w="9777730" h="6645909">
                <a:moveTo>
                  <a:pt x="0" y="0"/>
                </a:moveTo>
                <a:lnTo>
                  <a:pt x="9777603" y="0"/>
                </a:lnTo>
                <a:lnTo>
                  <a:pt x="9777603" y="6645605"/>
                </a:lnTo>
                <a:lnTo>
                  <a:pt x="0" y="664560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4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457200"/>
            <a:ext cx="0" cy="6645909"/>
          </a:xfrm>
          <a:custGeom>
            <a:avLst/>
            <a:gdLst/>
            <a:ahLst/>
            <a:cxnLst/>
            <a:rect l="l" t="t" r="r" b="b"/>
            <a:pathLst>
              <a:path h="6645909">
                <a:moveTo>
                  <a:pt x="0" y="0"/>
                </a:moveTo>
                <a:lnTo>
                  <a:pt x="0" y="6645605"/>
                </a:lnTo>
              </a:path>
            </a:pathLst>
          </a:custGeom>
          <a:ln w="3175">
            <a:solidFill>
              <a:srgbClr val="99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34803" y="457200"/>
            <a:ext cx="0" cy="6645909"/>
          </a:xfrm>
          <a:custGeom>
            <a:avLst/>
            <a:gdLst/>
            <a:ahLst/>
            <a:cxnLst/>
            <a:rect l="l" t="t" r="r" b="b"/>
            <a:pathLst>
              <a:path h="6645909">
                <a:moveTo>
                  <a:pt x="0" y="0"/>
                </a:moveTo>
                <a:lnTo>
                  <a:pt x="0" y="6645605"/>
                </a:lnTo>
              </a:path>
            </a:pathLst>
          </a:custGeom>
          <a:ln w="3175">
            <a:solidFill>
              <a:srgbClr val="99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>
                <a:solidFill>
                  <a:srgbClr val="2A9C4A"/>
                </a:solidFill>
              </a:rPr>
              <a:t>5 </a:t>
            </a:r>
            <a:r>
              <a:rPr lang="tg-Cyrl-TJ" spc="-20" dirty="0" smtClean="0">
                <a:solidFill>
                  <a:srgbClr val="2A9C4A"/>
                </a:solidFill>
              </a:rPr>
              <a:t>зинаи </a:t>
            </a:r>
            <a:r>
              <a:rPr lang="tg-Cyrl-TJ" spc="-280" dirty="0" smtClean="0">
                <a:solidFill>
                  <a:srgbClr val="2A9C4A"/>
                </a:solidFill>
              </a:rPr>
              <a:t>қарор қабул кардан</a:t>
            </a:r>
            <a:endParaRPr spc="-204" dirty="0">
              <a:solidFill>
                <a:srgbClr val="2A9C4A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2887" y="1260690"/>
            <a:ext cx="9857740" cy="1152525"/>
          </a:xfrm>
          <a:custGeom>
            <a:avLst/>
            <a:gdLst/>
            <a:ahLst/>
            <a:cxnLst/>
            <a:rect l="l" t="t" r="r" b="b"/>
            <a:pathLst>
              <a:path w="9857740" h="1152525">
                <a:moveTo>
                  <a:pt x="0" y="0"/>
                </a:moveTo>
                <a:lnTo>
                  <a:pt x="9857232" y="0"/>
                </a:lnTo>
                <a:lnTo>
                  <a:pt x="9857232" y="1152144"/>
                </a:lnTo>
                <a:lnTo>
                  <a:pt x="0" y="115214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275003"/>
            <a:ext cx="9777730" cy="1072515"/>
          </a:xfrm>
          <a:custGeom>
            <a:avLst/>
            <a:gdLst/>
            <a:ahLst/>
            <a:cxnLst/>
            <a:rect l="l" t="t" r="r" b="b"/>
            <a:pathLst>
              <a:path w="9777730" h="1072514">
                <a:moveTo>
                  <a:pt x="0" y="1072197"/>
                </a:moveTo>
                <a:lnTo>
                  <a:pt x="9777603" y="1072197"/>
                </a:lnTo>
                <a:lnTo>
                  <a:pt x="9777603" y="0"/>
                </a:lnTo>
                <a:lnTo>
                  <a:pt x="0" y="0"/>
                </a:lnTo>
                <a:lnTo>
                  <a:pt x="0" y="10721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887" y="2430691"/>
            <a:ext cx="9857740" cy="1152525"/>
          </a:xfrm>
          <a:custGeom>
            <a:avLst/>
            <a:gdLst/>
            <a:ahLst/>
            <a:cxnLst/>
            <a:rect l="l" t="t" r="r" b="b"/>
            <a:pathLst>
              <a:path w="9857740" h="1152525">
                <a:moveTo>
                  <a:pt x="0" y="0"/>
                </a:moveTo>
                <a:lnTo>
                  <a:pt x="9857232" y="0"/>
                </a:lnTo>
                <a:lnTo>
                  <a:pt x="9857232" y="1152143"/>
                </a:lnTo>
                <a:lnTo>
                  <a:pt x="0" y="115214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2445004"/>
            <a:ext cx="9777730" cy="1072515"/>
          </a:xfrm>
          <a:custGeom>
            <a:avLst/>
            <a:gdLst/>
            <a:ahLst/>
            <a:cxnLst/>
            <a:rect l="l" t="t" r="r" b="b"/>
            <a:pathLst>
              <a:path w="9777730" h="1072514">
                <a:moveTo>
                  <a:pt x="0" y="1072197"/>
                </a:moveTo>
                <a:lnTo>
                  <a:pt x="9777603" y="1072197"/>
                </a:lnTo>
                <a:lnTo>
                  <a:pt x="9777603" y="0"/>
                </a:lnTo>
                <a:lnTo>
                  <a:pt x="0" y="0"/>
                </a:lnTo>
                <a:lnTo>
                  <a:pt x="0" y="10721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887" y="3600691"/>
            <a:ext cx="9857740" cy="1152525"/>
          </a:xfrm>
          <a:custGeom>
            <a:avLst/>
            <a:gdLst/>
            <a:ahLst/>
            <a:cxnLst/>
            <a:rect l="l" t="t" r="r" b="b"/>
            <a:pathLst>
              <a:path w="9857740" h="1152525">
                <a:moveTo>
                  <a:pt x="0" y="0"/>
                </a:moveTo>
                <a:lnTo>
                  <a:pt x="9857232" y="0"/>
                </a:lnTo>
                <a:lnTo>
                  <a:pt x="9857232" y="1152144"/>
                </a:lnTo>
                <a:lnTo>
                  <a:pt x="0" y="115214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3615004"/>
            <a:ext cx="9777730" cy="1072515"/>
          </a:xfrm>
          <a:custGeom>
            <a:avLst/>
            <a:gdLst/>
            <a:ahLst/>
            <a:cxnLst/>
            <a:rect l="l" t="t" r="r" b="b"/>
            <a:pathLst>
              <a:path w="9777730" h="1072514">
                <a:moveTo>
                  <a:pt x="0" y="1072197"/>
                </a:moveTo>
                <a:lnTo>
                  <a:pt x="9777603" y="1072197"/>
                </a:lnTo>
                <a:lnTo>
                  <a:pt x="9777603" y="0"/>
                </a:lnTo>
                <a:lnTo>
                  <a:pt x="0" y="0"/>
                </a:lnTo>
                <a:lnTo>
                  <a:pt x="0" y="10721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887" y="4770691"/>
            <a:ext cx="9857740" cy="1152525"/>
          </a:xfrm>
          <a:custGeom>
            <a:avLst/>
            <a:gdLst/>
            <a:ahLst/>
            <a:cxnLst/>
            <a:rect l="l" t="t" r="r" b="b"/>
            <a:pathLst>
              <a:path w="9857740" h="1152525">
                <a:moveTo>
                  <a:pt x="0" y="0"/>
                </a:moveTo>
                <a:lnTo>
                  <a:pt x="9857232" y="0"/>
                </a:lnTo>
                <a:lnTo>
                  <a:pt x="9857232" y="1152143"/>
                </a:lnTo>
                <a:lnTo>
                  <a:pt x="0" y="115214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4785017"/>
            <a:ext cx="9777730" cy="1072515"/>
          </a:xfrm>
          <a:custGeom>
            <a:avLst/>
            <a:gdLst/>
            <a:ahLst/>
            <a:cxnLst/>
            <a:rect l="l" t="t" r="r" b="b"/>
            <a:pathLst>
              <a:path w="9777730" h="1072514">
                <a:moveTo>
                  <a:pt x="0" y="1072197"/>
                </a:moveTo>
                <a:lnTo>
                  <a:pt x="9777603" y="1072197"/>
                </a:lnTo>
                <a:lnTo>
                  <a:pt x="9777603" y="0"/>
                </a:lnTo>
                <a:lnTo>
                  <a:pt x="0" y="0"/>
                </a:lnTo>
                <a:lnTo>
                  <a:pt x="0" y="10721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2887" y="5940704"/>
            <a:ext cx="9857740" cy="1152525"/>
          </a:xfrm>
          <a:custGeom>
            <a:avLst/>
            <a:gdLst/>
            <a:ahLst/>
            <a:cxnLst/>
            <a:rect l="l" t="t" r="r" b="b"/>
            <a:pathLst>
              <a:path w="9857740" h="1152525">
                <a:moveTo>
                  <a:pt x="0" y="0"/>
                </a:moveTo>
                <a:lnTo>
                  <a:pt x="9857232" y="0"/>
                </a:lnTo>
                <a:lnTo>
                  <a:pt x="9857232" y="1152144"/>
                </a:lnTo>
                <a:lnTo>
                  <a:pt x="0" y="115214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" y="5955029"/>
            <a:ext cx="9777730" cy="1072515"/>
          </a:xfrm>
          <a:custGeom>
            <a:avLst/>
            <a:gdLst/>
            <a:ahLst/>
            <a:cxnLst/>
            <a:rect l="l" t="t" r="r" b="b"/>
            <a:pathLst>
              <a:path w="9777730" h="1072515">
                <a:moveTo>
                  <a:pt x="0" y="1072197"/>
                </a:moveTo>
                <a:lnTo>
                  <a:pt x="9777603" y="1072197"/>
                </a:lnTo>
                <a:lnTo>
                  <a:pt x="9777603" y="0"/>
                </a:lnTo>
                <a:lnTo>
                  <a:pt x="0" y="0"/>
                </a:lnTo>
                <a:lnTo>
                  <a:pt x="0" y="10721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1275003"/>
            <a:ext cx="1072515" cy="1072515"/>
          </a:xfrm>
          <a:custGeom>
            <a:avLst/>
            <a:gdLst/>
            <a:ahLst/>
            <a:cxnLst/>
            <a:rect l="l" t="t" r="r" b="b"/>
            <a:pathLst>
              <a:path w="1072515" h="1072514">
                <a:moveTo>
                  <a:pt x="919784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919797"/>
                </a:lnTo>
                <a:lnTo>
                  <a:pt x="2381" y="1007903"/>
                </a:lnTo>
                <a:lnTo>
                  <a:pt x="19050" y="1053147"/>
                </a:lnTo>
                <a:lnTo>
                  <a:pt x="64293" y="1069816"/>
                </a:lnTo>
                <a:lnTo>
                  <a:pt x="152400" y="1072197"/>
                </a:lnTo>
                <a:lnTo>
                  <a:pt x="919784" y="1072197"/>
                </a:lnTo>
                <a:lnTo>
                  <a:pt x="1007891" y="1069816"/>
                </a:lnTo>
                <a:lnTo>
                  <a:pt x="1053134" y="1053147"/>
                </a:lnTo>
                <a:lnTo>
                  <a:pt x="1069803" y="1007903"/>
                </a:lnTo>
                <a:lnTo>
                  <a:pt x="1072184" y="919797"/>
                </a:lnTo>
                <a:lnTo>
                  <a:pt x="1072184" y="152400"/>
                </a:lnTo>
                <a:lnTo>
                  <a:pt x="1069803" y="64293"/>
                </a:lnTo>
                <a:lnTo>
                  <a:pt x="1053134" y="19050"/>
                </a:lnTo>
                <a:lnTo>
                  <a:pt x="1007891" y="2381"/>
                </a:lnTo>
                <a:lnTo>
                  <a:pt x="919784" y="0"/>
                </a:lnTo>
                <a:close/>
              </a:path>
            </a:pathLst>
          </a:custGeom>
          <a:solidFill>
            <a:srgbClr val="009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" y="2445004"/>
            <a:ext cx="1072515" cy="1072515"/>
          </a:xfrm>
          <a:custGeom>
            <a:avLst/>
            <a:gdLst/>
            <a:ahLst/>
            <a:cxnLst/>
            <a:rect l="l" t="t" r="r" b="b"/>
            <a:pathLst>
              <a:path w="1072515" h="1072514">
                <a:moveTo>
                  <a:pt x="919784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919797"/>
                </a:lnTo>
                <a:lnTo>
                  <a:pt x="2381" y="1007903"/>
                </a:lnTo>
                <a:lnTo>
                  <a:pt x="19050" y="1053147"/>
                </a:lnTo>
                <a:lnTo>
                  <a:pt x="64293" y="1069816"/>
                </a:lnTo>
                <a:lnTo>
                  <a:pt x="152400" y="1072197"/>
                </a:lnTo>
                <a:lnTo>
                  <a:pt x="919784" y="1072197"/>
                </a:lnTo>
                <a:lnTo>
                  <a:pt x="1007891" y="1069816"/>
                </a:lnTo>
                <a:lnTo>
                  <a:pt x="1053134" y="1053147"/>
                </a:lnTo>
                <a:lnTo>
                  <a:pt x="1069803" y="1007903"/>
                </a:lnTo>
                <a:lnTo>
                  <a:pt x="1072184" y="919797"/>
                </a:lnTo>
                <a:lnTo>
                  <a:pt x="1072184" y="152400"/>
                </a:lnTo>
                <a:lnTo>
                  <a:pt x="1069803" y="64293"/>
                </a:lnTo>
                <a:lnTo>
                  <a:pt x="1053134" y="19050"/>
                </a:lnTo>
                <a:lnTo>
                  <a:pt x="1007891" y="2381"/>
                </a:lnTo>
                <a:lnTo>
                  <a:pt x="919784" y="0"/>
                </a:lnTo>
                <a:close/>
              </a:path>
            </a:pathLst>
          </a:custGeom>
          <a:solidFill>
            <a:srgbClr val="C4A7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00" y="3615004"/>
            <a:ext cx="1072515" cy="1072515"/>
          </a:xfrm>
          <a:custGeom>
            <a:avLst/>
            <a:gdLst/>
            <a:ahLst/>
            <a:cxnLst/>
            <a:rect l="l" t="t" r="r" b="b"/>
            <a:pathLst>
              <a:path w="1072515" h="1072514">
                <a:moveTo>
                  <a:pt x="919784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919797"/>
                </a:lnTo>
                <a:lnTo>
                  <a:pt x="2381" y="1007903"/>
                </a:lnTo>
                <a:lnTo>
                  <a:pt x="19050" y="1053147"/>
                </a:lnTo>
                <a:lnTo>
                  <a:pt x="64293" y="1069816"/>
                </a:lnTo>
                <a:lnTo>
                  <a:pt x="152400" y="1072197"/>
                </a:lnTo>
                <a:lnTo>
                  <a:pt x="919784" y="1072197"/>
                </a:lnTo>
                <a:lnTo>
                  <a:pt x="1007891" y="1069816"/>
                </a:lnTo>
                <a:lnTo>
                  <a:pt x="1053134" y="1053147"/>
                </a:lnTo>
                <a:lnTo>
                  <a:pt x="1069803" y="1007903"/>
                </a:lnTo>
                <a:lnTo>
                  <a:pt x="1072184" y="919797"/>
                </a:lnTo>
                <a:lnTo>
                  <a:pt x="1072184" y="152400"/>
                </a:lnTo>
                <a:lnTo>
                  <a:pt x="1069803" y="64293"/>
                </a:lnTo>
                <a:lnTo>
                  <a:pt x="1053134" y="19050"/>
                </a:lnTo>
                <a:lnTo>
                  <a:pt x="1007891" y="2381"/>
                </a:lnTo>
                <a:lnTo>
                  <a:pt x="919784" y="0"/>
                </a:lnTo>
                <a:close/>
              </a:path>
            </a:pathLst>
          </a:custGeom>
          <a:solidFill>
            <a:srgbClr val="4B55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4785017"/>
            <a:ext cx="1072515" cy="1072515"/>
          </a:xfrm>
          <a:custGeom>
            <a:avLst/>
            <a:gdLst/>
            <a:ahLst/>
            <a:cxnLst/>
            <a:rect l="l" t="t" r="r" b="b"/>
            <a:pathLst>
              <a:path w="1072515" h="1072514">
                <a:moveTo>
                  <a:pt x="919784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919797"/>
                </a:lnTo>
                <a:lnTo>
                  <a:pt x="2381" y="1007903"/>
                </a:lnTo>
                <a:lnTo>
                  <a:pt x="19050" y="1053147"/>
                </a:lnTo>
                <a:lnTo>
                  <a:pt x="64293" y="1069816"/>
                </a:lnTo>
                <a:lnTo>
                  <a:pt x="152400" y="1072197"/>
                </a:lnTo>
                <a:lnTo>
                  <a:pt x="919784" y="1072197"/>
                </a:lnTo>
                <a:lnTo>
                  <a:pt x="1007891" y="1069816"/>
                </a:lnTo>
                <a:lnTo>
                  <a:pt x="1053134" y="1053147"/>
                </a:lnTo>
                <a:lnTo>
                  <a:pt x="1069803" y="1007903"/>
                </a:lnTo>
                <a:lnTo>
                  <a:pt x="1072184" y="919797"/>
                </a:lnTo>
                <a:lnTo>
                  <a:pt x="1072184" y="152400"/>
                </a:lnTo>
                <a:lnTo>
                  <a:pt x="1069803" y="64293"/>
                </a:lnTo>
                <a:lnTo>
                  <a:pt x="1053134" y="19050"/>
                </a:lnTo>
                <a:lnTo>
                  <a:pt x="1007891" y="2381"/>
                </a:lnTo>
                <a:lnTo>
                  <a:pt x="919784" y="0"/>
                </a:lnTo>
                <a:close/>
              </a:path>
            </a:pathLst>
          </a:custGeom>
          <a:solidFill>
            <a:srgbClr val="CE2D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5955017"/>
            <a:ext cx="1072515" cy="1072515"/>
          </a:xfrm>
          <a:custGeom>
            <a:avLst/>
            <a:gdLst/>
            <a:ahLst/>
            <a:cxnLst/>
            <a:rect l="l" t="t" r="r" b="b"/>
            <a:pathLst>
              <a:path w="1072515" h="1072515">
                <a:moveTo>
                  <a:pt x="919784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919797"/>
                </a:lnTo>
                <a:lnTo>
                  <a:pt x="2381" y="1007903"/>
                </a:lnTo>
                <a:lnTo>
                  <a:pt x="19050" y="1053147"/>
                </a:lnTo>
                <a:lnTo>
                  <a:pt x="64293" y="1069816"/>
                </a:lnTo>
                <a:lnTo>
                  <a:pt x="152400" y="1072197"/>
                </a:lnTo>
                <a:lnTo>
                  <a:pt x="919784" y="1072197"/>
                </a:lnTo>
                <a:lnTo>
                  <a:pt x="1007891" y="1069816"/>
                </a:lnTo>
                <a:lnTo>
                  <a:pt x="1053134" y="1053147"/>
                </a:lnTo>
                <a:lnTo>
                  <a:pt x="1069803" y="1007903"/>
                </a:lnTo>
                <a:lnTo>
                  <a:pt x="1072184" y="919797"/>
                </a:lnTo>
                <a:lnTo>
                  <a:pt x="1072184" y="152400"/>
                </a:lnTo>
                <a:lnTo>
                  <a:pt x="1069803" y="64293"/>
                </a:lnTo>
                <a:lnTo>
                  <a:pt x="1053134" y="19050"/>
                </a:lnTo>
                <a:lnTo>
                  <a:pt x="1007891" y="2381"/>
                </a:lnTo>
                <a:lnTo>
                  <a:pt x="919784" y="0"/>
                </a:lnTo>
                <a:close/>
              </a:path>
            </a:pathLst>
          </a:custGeom>
          <a:solidFill>
            <a:srgbClr val="63BF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54959" y="1176261"/>
            <a:ext cx="476884" cy="125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b="1" spc="-95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endParaRPr sz="80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4959" y="2346147"/>
            <a:ext cx="476884" cy="125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b="1" spc="-95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endParaRPr sz="80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4959" y="4685906"/>
            <a:ext cx="476884" cy="125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b="1" spc="-95" dirty="0">
                <a:solidFill>
                  <a:srgbClr val="FFFFFF"/>
                </a:solidFill>
                <a:latin typeface="Arial Narrow"/>
                <a:cs typeface="Arial Narrow"/>
              </a:rPr>
              <a:t>4</a:t>
            </a:r>
            <a:endParaRPr sz="80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4959" y="5855792"/>
            <a:ext cx="476884" cy="125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b="1" spc="-95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endParaRPr sz="80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78304" y="1328356"/>
            <a:ext cx="598741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tg-Cyrl-TJ" sz="3200" spc="35" dirty="0" smtClean="0">
                <a:solidFill>
                  <a:srgbClr val="1D1D1B"/>
                </a:solidFill>
                <a:latin typeface="Calibri"/>
                <a:cs typeface="Calibri"/>
              </a:rPr>
              <a:t>Масъалаи худро аниқ созед </a:t>
            </a:r>
            <a:r>
              <a:rPr sz="3200" spc="40" dirty="0" smtClean="0">
                <a:solidFill>
                  <a:srgbClr val="1D1D1B"/>
                </a:solidFill>
                <a:latin typeface="Calibri"/>
                <a:cs typeface="Calibri"/>
              </a:rPr>
              <a:t>(</a:t>
            </a:r>
            <a:r>
              <a:rPr lang="tg-Cyrl-TJ" sz="3200" spc="40" dirty="0" smtClean="0">
                <a:solidFill>
                  <a:srgbClr val="1D1D1B"/>
                </a:solidFill>
                <a:latin typeface="Calibri"/>
                <a:cs typeface="Calibri"/>
              </a:rPr>
              <a:t>Чиро мехоҳед ба даст оред</a:t>
            </a:r>
            <a:r>
              <a:rPr sz="3200" spc="15" dirty="0" smtClean="0">
                <a:solidFill>
                  <a:srgbClr val="1D1D1B"/>
                </a:solidFill>
                <a:latin typeface="Calibri"/>
                <a:cs typeface="Calibri"/>
              </a:rPr>
              <a:t>?)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78304" y="2483345"/>
            <a:ext cx="8292796" cy="991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3200" spc="40" dirty="0" smtClean="0">
                <a:solidFill>
                  <a:srgbClr val="1D1D1B"/>
                </a:solidFill>
                <a:latin typeface="Calibri"/>
                <a:cs typeface="Calibri"/>
              </a:rPr>
              <a:t>Маълумотро ҷамъ намоед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spc="10" dirty="0" smtClean="0">
                <a:solidFill>
                  <a:srgbClr val="1D1D1B"/>
                </a:solidFill>
                <a:latin typeface="Calibri"/>
                <a:cs typeface="Calibri"/>
              </a:rPr>
              <a:t>(</a:t>
            </a:r>
            <a:r>
              <a:rPr lang="tg-Cyrl-TJ" sz="3200" spc="10" dirty="0" smtClean="0">
                <a:solidFill>
                  <a:srgbClr val="1D1D1B"/>
                </a:solidFill>
                <a:latin typeface="Calibri"/>
                <a:cs typeface="Calibri"/>
              </a:rPr>
              <a:t>ин барои баҳо додан мадад мерасонад</a:t>
            </a:r>
            <a:r>
              <a:rPr sz="3200" spc="30" dirty="0" smtClean="0">
                <a:solidFill>
                  <a:srgbClr val="1D1D1B"/>
                </a:solidFill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4958" y="3150654"/>
            <a:ext cx="8096941" cy="1551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685" marR="5080" indent="-1023619">
              <a:lnSpc>
                <a:spcPct val="90000"/>
              </a:lnSpc>
              <a:tabLst>
                <a:tab pos="1035685" algn="l"/>
              </a:tabLst>
            </a:pPr>
            <a:r>
              <a:rPr sz="12000" b="1" spc="-142" baseline="-26736" dirty="0">
                <a:solidFill>
                  <a:srgbClr val="FFFFFF"/>
                </a:solidFill>
                <a:latin typeface="Arial Narrow"/>
                <a:cs typeface="Arial Narrow"/>
              </a:rPr>
              <a:t>3	</a:t>
            </a:r>
            <a:r>
              <a:rPr lang="tg-Cyrl-TJ" sz="3200" spc="40" dirty="0" smtClean="0">
                <a:solidFill>
                  <a:srgbClr val="1D1D1B"/>
                </a:solidFill>
                <a:latin typeface="Calibri"/>
                <a:cs typeface="Arial Narrow"/>
              </a:rPr>
              <a:t>Маълумотро истифода кунед</a:t>
            </a:r>
            <a:r>
              <a:rPr sz="3200" spc="2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200" spc="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200" spc="10" dirty="0" smtClean="0">
                <a:solidFill>
                  <a:srgbClr val="1D1D1B"/>
                </a:solidFill>
                <a:latin typeface="Calibri"/>
                <a:cs typeface="Calibri"/>
              </a:rPr>
              <a:t>(</a:t>
            </a:r>
            <a:r>
              <a:rPr lang="tg-Cyrl-TJ" sz="3200" spc="10" dirty="0" smtClean="0">
                <a:solidFill>
                  <a:srgbClr val="1D1D1B"/>
                </a:solidFill>
                <a:latin typeface="Calibri"/>
                <a:cs typeface="Calibri"/>
              </a:rPr>
              <a:t>кадом ақида беҳтар</a:t>
            </a:r>
            <a:r>
              <a:rPr sz="3200" spc="-5" dirty="0" smtClean="0">
                <a:solidFill>
                  <a:srgbClr val="1D1D1B"/>
                </a:solidFill>
                <a:latin typeface="Calibri"/>
                <a:cs typeface="Calibri"/>
              </a:rPr>
              <a:t>?)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36700" y="4823396"/>
            <a:ext cx="87630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3200" spc="-5" dirty="0" smtClean="0">
                <a:solidFill>
                  <a:srgbClr val="1D1D1B"/>
                </a:solidFill>
                <a:latin typeface="Calibri"/>
                <a:cs typeface="Calibri"/>
              </a:rPr>
              <a:t>Дар бораи натиҷааш фикр кунед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spc="30" dirty="0" smtClean="0">
                <a:solidFill>
                  <a:srgbClr val="1D1D1B"/>
                </a:solidFill>
                <a:latin typeface="Calibri"/>
                <a:cs typeface="Calibri"/>
              </a:rPr>
              <a:t>(</a:t>
            </a:r>
            <a:r>
              <a:rPr lang="tg-Cyrl-TJ" sz="3200" spc="30" dirty="0" smtClean="0">
                <a:solidFill>
                  <a:srgbClr val="1D1D1B"/>
                </a:solidFill>
                <a:latin typeface="Calibri"/>
                <a:cs typeface="Calibri"/>
              </a:rPr>
              <a:t>агар ман ин хел қарор қабул кунам чӣ мешавад</a:t>
            </a:r>
            <a:r>
              <a:rPr sz="3200" spc="25" dirty="0" smtClean="0">
                <a:solidFill>
                  <a:srgbClr val="1D1D1B"/>
                </a:solidFill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78304" y="6237258"/>
            <a:ext cx="737839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3200" spc="45" dirty="0" smtClean="0">
                <a:solidFill>
                  <a:srgbClr val="1D1D1B"/>
                </a:solidFill>
                <a:latin typeface="Calibri"/>
                <a:cs typeface="Calibri"/>
              </a:rPr>
              <a:t>Дигар нуқтаҳои назарро омӯзед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9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200" y="457200"/>
            <a:ext cx="9777730" cy="6645909"/>
          </a:xfrm>
          <a:custGeom>
            <a:avLst/>
            <a:gdLst/>
            <a:ahLst/>
            <a:cxnLst/>
            <a:rect l="l" t="t" r="r" b="b"/>
            <a:pathLst>
              <a:path w="9777730" h="6645909">
                <a:moveTo>
                  <a:pt x="0" y="0"/>
                </a:moveTo>
                <a:lnTo>
                  <a:pt x="9777603" y="0"/>
                </a:lnTo>
                <a:lnTo>
                  <a:pt x="9777603" y="6645605"/>
                </a:lnTo>
                <a:lnTo>
                  <a:pt x="0" y="664560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4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200" y="457200"/>
            <a:ext cx="0" cy="6645909"/>
          </a:xfrm>
          <a:custGeom>
            <a:avLst/>
            <a:gdLst/>
            <a:ahLst/>
            <a:cxnLst/>
            <a:rect l="l" t="t" r="r" b="b"/>
            <a:pathLst>
              <a:path h="6645909">
                <a:moveTo>
                  <a:pt x="0" y="0"/>
                </a:moveTo>
                <a:lnTo>
                  <a:pt x="0" y="6645605"/>
                </a:lnTo>
              </a:path>
            </a:pathLst>
          </a:custGeom>
          <a:ln w="3175">
            <a:solidFill>
              <a:srgbClr val="99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34803" y="457200"/>
            <a:ext cx="0" cy="6645909"/>
          </a:xfrm>
          <a:custGeom>
            <a:avLst/>
            <a:gdLst/>
            <a:ahLst/>
            <a:cxnLst/>
            <a:rect l="l" t="t" r="r" b="b"/>
            <a:pathLst>
              <a:path h="6645909">
                <a:moveTo>
                  <a:pt x="0" y="0"/>
                </a:moveTo>
                <a:lnTo>
                  <a:pt x="0" y="6645605"/>
                </a:lnTo>
              </a:path>
            </a:pathLst>
          </a:custGeom>
          <a:ln w="3175">
            <a:solidFill>
              <a:srgbClr val="99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4670" y="843298"/>
            <a:ext cx="9624060" cy="911283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3C3C3C"/>
                </a:solidFill>
                <a:latin typeface="Arial"/>
              </a:rPr>
              <a:t>Дар </a:t>
            </a:r>
            <a:r>
              <a:rPr lang="ru-RU" sz="4000" dirty="0" err="1" smtClean="0">
                <a:solidFill>
                  <a:srgbClr val="3C3C3C"/>
                </a:solidFill>
                <a:latin typeface="Arial"/>
              </a:rPr>
              <a:t>зери</a:t>
            </a:r>
            <a:r>
              <a:rPr lang="ru-RU" sz="4000" dirty="0" smtClean="0">
                <a:solidFill>
                  <a:srgbClr val="3C3C3C"/>
                </a:solidFill>
                <a:latin typeface="Arial"/>
              </a:rPr>
              <a:t> </a:t>
            </a:r>
            <a:r>
              <a:rPr lang="ru-RU" sz="4000" dirty="0" err="1" smtClean="0">
                <a:solidFill>
                  <a:srgbClr val="3C3C3C"/>
                </a:solidFill>
                <a:latin typeface="Arial"/>
              </a:rPr>
              <a:t>автомобил</a:t>
            </a:r>
            <a:r>
              <a:rPr lang="ru-RU" sz="4000" dirty="0" smtClean="0">
                <a:solidFill>
                  <a:srgbClr val="3C3C3C"/>
                </a:solidFill>
                <a:latin typeface="Arial"/>
              </a:rPr>
              <a:t> </a:t>
            </a:r>
            <a:r>
              <a:rPr lang="ru-RU" sz="4000" dirty="0" err="1" smtClean="0">
                <a:solidFill>
                  <a:srgbClr val="3C3C3C"/>
                </a:solidFill>
                <a:latin typeface="Arial"/>
              </a:rPr>
              <a:t>кадом</a:t>
            </a:r>
            <a:r>
              <a:rPr lang="ru-RU" sz="4000" dirty="0" smtClean="0">
                <a:solidFill>
                  <a:srgbClr val="3C3C3C"/>
                </a:solidFill>
                <a:latin typeface="Arial"/>
              </a:rPr>
              <a:t> </a:t>
            </a:r>
            <a:r>
              <a:rPr lang="ru-RU" sz="4000" dirty="0" err="1" smtClean="0">
                <a:solidFill>
                  <a:srgbClr val="3C3C3C"/>
                </a:solidFill>
                <a:latin typeface="Arial"/>
              </a:rPr>
              <a:t>рақам  аст</a:t>
            </a:r>
            <a:r>
              <a:rPr lang="ru-RU" sz="4000" dirty="0" smtClean="0">
                <a:solidFill>
                  <a:srgbClr val="3C3C3C"/>
                </a:solidFill>
                <a:latin typeface="Arial"/>
              </a:rPr>
              <a:t>?</a:t>
            </a:r>
            <a:br>
              <a:rPr lang="ru-RU" sz="4000" dirty="0" smtClean="0">
                <a:solidFill>
                  <a:srgbClr val="3C3C3C"/>
                </a:solidFill>
                <a:latin typeface="Arial"/>
              </a:rPr>
            </a:br>
            <a:r>
              <a:rPr lang="ru-RU" sz="3100" dirty="0">
                <a:solidFill>
                  <a:srgbClr val="3C3C3C"/>
                </a:solidFill>
                <a:latin typeface="Arial"/>
              </a:rPr>
              <a:t/>
            </a:r>
            <a:br>
              <a:rPr lang="ru-RU" sz="3100" dirty="0">
                <a:solidFill>
                  <a:srgbClr val="3C3C3C"/>
                </a:solidFill>
                <a:latin typeface="Arial"/>
              </a:rPr>
            </a:br>
            <a:r>
              <a:rPr lang="ru-RU" dirty="0">
                <a:solidFill>
                  <a:srgbClr val="3C3C3C"/>
                </a:solidFill>
                <a:latin typeface="Arial"/>
              </a:rPr>
              <a:t/>
            </a:r>
            <a:br>
              <a:rPr lang="ru-RU" dirty="0">
                <a:solidFill>
                  <a:srgbClr val="3C3C3C"/>
                </a:solidFill>
                <a:latin typeface="Arial"/>
              </a:rPr>
            </a:b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5823" y="2333625"/>
            <a:ext cx="7083886" cy="442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25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2005" y="2344483"/>
            <a:ext cx="9089390" cy="600164"/>
          </a:xfrm>
        </p:spPr>
        <p:txBody>
          <a:bodyPr/>
          <a:lstStyle/>
          <a:p>
            <a:r>
              <a:rPr lang="ru-RU" dirty="0" smtClean="0"/>
              <a:t>2) Найти лишнюю фигуру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584" y="352425"/>
            <a:ext cx="9983915" cy="669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29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2005" y="2344483"/>
            <a:ext cx="9089390" cy="600164"/>
          </a:xfrm>
        </p:spPr>
        <p:txBody>
          <a:bodyPr/>
          <a:lstStyle/>
          <a:p>
            <a:r>
              <a:rPr lang="ru-RU" dirty="0" smtClean="0"/>
              <a:t>3) Куда едет автобус?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6488" y="3303496"/>
            <a:ext cx="6549708" cy="309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8700" y="962025"/>
            <a:ext cx="647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Автобус </a:t>
            </a:r>
            <a:r>
              <a:rPr lang="ru-RU" sz="4400" dirty="0" err="1" smtClean="0"/>
              <a:t>куҷо равон</a:t>
            </a:r>
            <a:r>
              <a:rPr lang="ru-RU" sz="4400" dirty="0" smtClean="0"/>
              <a:t> </a:t>
            </a:r>
            <a:r>
              <a:rPr lang="ru-RU" sz="4400" dirty="0" err="1" smtClean="0"/>
              <a:t>аст</a:t>
            </a:r>
            <a:r>
              <a:rPr lang="ru-RU" sz="4400" dirty="0" smtClean="0"/>
              <a:t>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68268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46805" y="6596391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9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435" y="171551"/>
            <a:ext cx="9773285" cy="2120265"/>
          </a:xfrm>
          <a:custGeom>
            <a:avLst/>
            <a:gdLst/>
            <a:ahLst/>
            <a:cxnLst/>
            <a:rect l="l" t="t" r="r" b="b"/>
            <a:pathLst>
              <a:path w="9773285" h="2120265">
                <a:moveTo>
                  <a:pt x="4886566" y="0"/>
                </a:moveTo>
                <a:lnTo>
                  <a:pt x="0" y="2119845"/>
                </a:lnTo>
                <a:lnTo>
                  <a:pt x="9773132" y="2119845"/>
                </a:lnTo>
                <a:lnTo>
                  <a:pt x="4886566" y="0"/>
                </a:lnTo>
                <a:close/>
              </a:path>
            </a:pathLst>
          </a:custGeom>
          <a:solidFill>
            <a:srgbClr val="009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93350" y="756894"/>
            <a:ext cx="3505835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2800"/>
              </a:lnSpc>
            </a:pPr>
            <a:r>
              <a:rPr lang="tg-Cyrl-TJ" sz="2800" spc="-170" dirty="0" smtClean="0"/>
              <a:t>Тафаккри интиқодӣ панҷ поя дорад</a:t>
            </a:r>
            <a:r>
              <a:rPr sz="2800" spc="-210" dirty="0" smtClean="0"/>
              <a:t>:</a:t>
            </a:r>
            <a:endParaRPr sz="2800" dirty="0"/>
          </a:p>
        </p:txBody>
      </p:sp>
      <p:sp>
        <p:nvSpPr>
          <p:cNvPr id="8" name="object 8"/>
          <p:cNvSpPr/>
          <p:nvPr/>
        </p:nvSpPr>
        <p:spPr>
          <a:xfrm>
            <a:off x="459435" y="2291397"/>
            <a:ext cx="9775355" cy="1430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18300" y="3764318"/>
            <a:ext cx="9276715" cy="3624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215" marR="7447915" indent="-183515">
              <a:lnSpc>
                <a:spcPts val="1800"/>
              </a:lnSpc>
              <a:buAutoNum type="arabicPeriod"/>
              <a:tabLst>
                <a:tab pos="202565" algn="l"/>
              </a:tabLst>
            </a:pPr>
            <a:r>
              <a:rPr lang="tg-Cyrl-TJ" sz="1800" b="1" dirty="0" smtClean="0">
                <a:solidFill>
                  <a:srgbClr val="1D1D1B"/>
                </a:solidFill>
                <a:latin typeface="Calibri"/>
                <a:cs typeface="Calibri"/>
              </a:rPr>
              <a:t>Ақидаи      шахсӣ</a:t>
            </a:r>
            <a:endParaRPr sz="1800" dirty="0">
              <a:latin typeface="Calibri"/>
              <a:cs typeface="Calibri"/>
            </a:endParaRPr>
          </a:p>
          <a:p>
            <a:pPr marL="2142490" indent="-189230">
              <a:lnSpc>
                <a:spcPts val="1830"/>
              </a:lnSpc>
              <a:spcBef>
                <a:spcPts val="15"/>
              </a:spcBef>
              <a:buAutoNum type="arabicPeriod"/>
              <a:tabLst>
                <a:tab pos="2143125" algn="l"/>
              </a:tabLst>
            </a:pPr>
            <a:r>
              <a:rPr lang="tg-Cyrl-TJ" sz="1800" b="1" spc="-225" dirty="0" smtClean="0">
                <a:solidFill>
                  <a:srgbClr val="1D1D1B"/>
                </a:solidFill>
                <a:latin typeface="Calibri"/>
                <a:cs typeface="Calibri"/>
              </a:rPr>
              <a:t>иттилоот</a:t>
            </a:r>
            <a:endParaRPr sz="1800" dirty="0">
              <a:latin typeface="Calibri"/>
              <a:cs typeface="Calibri"/>
            </a:endParaRPr>
          </a:p>
          <a:p>
            <a:pPr marL="4070350" marR="4176395" indent="-184150">
              <a:lnSpc>
                <a:spcPts val="1800"/>
              </a:lnSpc>
              <a:spcBef>
                <a:spcPts val="30"/>
              </a:spcBef>
              <a:buAutoNum type="arabicPeriod"/>
              <a:tabLst>
                <a:tab pos="4076065" algn="l"/>
              </a:tabLst>
            </a:pPr>
            <a:r>
              <a:rPr lang="tg-Cyrl-TJ" sz="1800" b="1" spc="-254" dirty="0" smtClean="0">
                <a:solidFill>
                  <a:srgbClr val="1D1D1B"/>
                </a:solidFill>
                <a:latin typeface="Calibri"/>
                <a:cs typeface="Calibri"/>
              </a:rPr>
              <a:t>Доимо дониши худро боло бардоштан</a:t>
            </a:r>
            <a:endParaRPr sz="1800" dirty="0">
              <a:latin typeface="Calibri"/>
              <a:cs typeface="Calibri"/>
            </a:endParaRPr>
          </a:p>
          <a:p>
            <a:pPr marL="6066790" indent="-189230">
              <a:lnSpc>
                <a:spcPts val="1980"/>
              </a:lnSpc>
              <a:spcBef>
                <a:spcPts val="540"/>
              </a:spcBef>
              <a:buAutoNum type="arabicPeriod" startAt="4"/>
              <a:tabLst>
                <a:tab pos="6067425" algn="l"/>
              </a:tabLst>
            </a:pPr>
            <a:r>
              <a:rPr lang="tg-Cyrl-TJ" sz="1800" b="1" dirty="0" smtClean="0">
                <a:solidFill>
                  <a:srgbClr val="1D1D1B"/>
                </a:solidFill>
                <a:latin typeface="Calibri"/>
                <a:cs typeface="Calibri"/>
              </a:rPr>
              <a:t>Исбот </a:t>
            </a:r>
          </a:p>
          <a:p>
            <a:pPr marL="6066790" indent="-189230">
              <a:lnSpc>
                <a:spcPts val="1980"/>
              </a:lnSpc>
              <a:spcBef>
                <a:spcPts val="540"/>
              </a:spcBef>
              <a:tabLst>
                <a:tab pos="6067425" algn="l"/>
              </a:tabLst>
            </a:pPr>
            <a:r>
              <a:rPr lang="tg-Cyrl-TJ" sz="1800" b="1" dirty="0" smtClean="0">
                <a:solidFill>
                  <a:srgbClr val="1D1D1B"/>
                </a:solidFill>
                <a:latin typeface="Calibri"/>
                <a:cs typeface="Calibri"/>
              </a:rPr>
              <a:t>карда тавонистан</a:t>
            </a:r>
            <a:endParaRPr sz="1800" dirty="0">
              <a:latin typeface="Calibri"/>
              <a:cs typeface="Calibri"/>
            </a:endParaRPr>
          </a:p>
          <a:p>
            <a:pPr marL="8054340" marR="117475" indent="-220345">
              <a:lnSpc>
                <a:spcPts val="1800"/>
              </a:lnSpc>
              <a:spcBef>
                <a:spcPts val="330"/>
              </a:spcBef>
              <a:buAutoNum type="arabicPeriod" startAt="5"/>
              <a:tabLst>
                <a:tab pos="8023859" algn="l"/>
              </a:tabLst>
            </a:pPr>
            <a:r>
              <a:rPr lang="tg-Cyrl-TJ" sz="1800" b="1" spc="-235" dirty="0" smtClean="0">
                <a:solidFill>
                  <a:srgbClr val="1D1D1B"/>
                </a:solidFill>
                <a:latin typeface="Calibri"/>
                <a:cs typeface="Calibri"/>
              </a:rPr>
              <a:t>Мафҳуми иҷтимоӣ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3200" b="1" spc="-45" dirty="0">
                <a:solidFill>
                  <a:srgbClr val="FFFFFF"/>
                </a:solidFill>
                <a:latin typeface="Arial Narrow"/>
                <a:cs typeface="Arial Narrow"/>
              </a:rPr>
              <a:t>6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14054" y="3517201"/>
            <a:ext cx="1954618" cy="6868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8685" y="3646804"/>
            <a:ext cx="1954631" cy="6868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8685" y="3712743"/>
            <a:ext cx="1954631" cy="6868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25539" y="3646804"/>
            <a:ext cx="1954631" cy="6868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23317" y="4243514"/>
            <a:ext cx="1954618" cy="6868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23317" y="4509515"/>
            <a:ext cx="1954618" cy="6868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80171" y="3646804"/>
            <a:ext cx="1954618" cy="6868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77936" y="4243514"/>
            <a:ext cx="1954631" cy="6868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77936" y="4509515"/>
            <a:ext cx="1954631" cy="6868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77936" y="4815636"/>
            <a:ext cx="1954631" cy="6868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77936" y="5004904"/>
            <a:ext cx="1954631" cy="6868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200" y="457200"/>
            <a:ext cx="9777730" cy="6645909"/>
          </a:xfrm>
          <a:custGeom>
            <a:avLst/>
            <a:gdLst/>
            <a:ahLst/>
            <a:cxnLst/>
            <a:rect l="l" t="t" r="r" b="b"/>
            <a:pathLst>
              <a:path w="9777730" h="6645909">
                <a:moveTo>
                  <a:pt x="0" y="0"/>
                </a:moveTo>
                <a:lnTo>
                  <a:pt x="9777603" y="0"/>
                </a:lnTo>
                <a:lnTo>
                  <a:pt x="9777603" y="6645605"/>
                </a:lnTo>
                <a:lnTo>
                  <a:pt x="0" y="664560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4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0" y="457200"/>
            <a:ext cx="0" cy="6645909"/>
          </a:xfrm>
          <a:custGeom>
            <a:avLst/>
            <a:gdLst/>
            <a:ahLst/>
            <a:cxnLst/>
            <a:rect l="l" t="t" r="r" b="b"/>
            <a:pathLst>
              <a:path h="6645909">
                <a:moveTo>
                  <a:pt x="0" y="0"/>
                </a:moveTo>
                <a:lnTo>
                  <a:pt x="0" y="6645605"/>
                </a:lnTo>
              </a:path>
            </a:pathLst>
          </a:custGeom>
          <a:ln w="3175">
            <a:solidFill>
              <a:srgbClr val="99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34803" y="457200"/>
            <a:ext cx="0" cy="6645909"/>
          </a:xfrm>
          <a:custGeom>
            <a:avLst/>
            <a:gdLst/>
            <a:ahLst/>
            <a:cxnLst/>
            <a:rect l="l" t="t" r="r" b="b"/>
            <a:pathLst>
              <a:path h="6645909">
                <a:moveTo>
                  <a:pt x="0" y="0"/>
                </a:moveTo>
                <a:lnTo>
                  <a:pt x="0" y="6645605"/>
                </a:lnTo>
              </a:path>
            </a:pathLst>
          </a:custGeom>
          <a:ln w="3175">
            <a:solidFill>
              <a:srgbClr val="99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3249</TotalTime>
  <Words>405</Words>
  <Application>Microsoft Office PowerPoint</Application>
  <PresentationFormat>Произвольный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Дарси № 5</vt:lpstr>
      <vt:lpstr>Масъала</vt:lpstr>
      <vt:lpstr>Тафаккури интиқодӣ</vt:lpstr>
      <vt:lpstr>Тафаккури интиқодӣ</vt:lpstr>
      <vt:lpstr>5 зинаи қарор қабул кардан</vt:lpstr>
      <vt:lpstr>Дар зери автомобил кадом рақам  аст?   </vt:lpstr>
      <vt:lpstr>2) Найти лишнюю фигуру</vt:lpstr>
      <vt:lpstr>3) Куда едет автобус?</vt:lpstr>
      <vt:lpstr>Тафаккри интиқодӣ панҷ поя дорад:</vt:lpstr>
      <vt:lpstr>Факты и мнения</vt:lpstr>
      <vt:lpstr>Мисолҳо</vt:lpstr>
      <vt:lpstr>Слайд 12</vt:lpstr>
      <vt:lpstr>Хулоса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№ 5</dc:title>
  <dc:creator>Robiya Majidova</dc:creator>
  <cp:lastModifiedBy>user</cp:lastModifiedBy>
  <cp:revision>10</cp:revision>
  <dcterms:created xsi:type="dcterms:W3CDTF">2017-09-15T05:22:14Z</dcterms:created>
  <dcterms:modified xsi:type="dcterms:W3CDTF">2018-10-30T08:42:25Z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2017-09-11T00:00:00Z</vt:filetime>
  </property>
  <property fmtid="{D5CDD505-2E9C-101B-9397-08002B2CF9AE}" pid="3" name="Creator">
    <vt:lpwstr>Adobe InDesign CC 2015 (Windows)</vt:lpwstr>
  </property>
  <property fmtid="{D5CDD505-2E9C-101B-9397-08002B2CF9AE}" pid="4" name="LastSaved">
    <vt:filetime>2017-09-15T00:00:00Z</vt:filetime>
  </property>
</Properties>
</file>