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693400" cy="7562850"/>
  <p:notesSz cx="10693400" cy="756285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Arial Narrow" pitchFamily="34" charset="0"/>
      <p:regular r:id="rId25"/>
      <p:bold r:id="rId26"/>
      <p:italic r:id="rId27"/>
      <p:boldItalic r:id="rId28"/>
    </p:embeddedFont>
    <p:embeddedFont>
      <p:font typeface="Century Gothic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1080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706177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16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44500" y="319405"/>
            <a:ext cx="98044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1457820" y="3503028"/>
            <a:ext cx="7777759" cy="285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9782708" y="6659871"/>
            <a:ext cx="41655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16204" marR="0" lvl="0" indent="0" algn="l" rtl="0">
              <a:lnSpc>
                <a:spcPct val="106718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16204" marR="0" lvl="1" indent="0" algn="l" rtl="0">
              <a:lnSpc>
                <a:spcPct val="106718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6204" marR="0" lvl="2" indent="0" algn="l" rtl="0">
              <a:lnSpc>
                <a:spcPct val="106718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16204" marR="0" lvl="3" indent="0" algn="l" rtl="0">
              <a:lnSpc>
                <a:spcPct val="106718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16204" marR="0" lvl="4" indent="0" algn="l" rtl="0">
              <a:lnSpc>
                <a:spcPct val="106718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116204" marR="0" lvl="5" indent="0" algn="l" rtl="0">
              <a:lnSpc>
                <a:spcPct val="106718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116204" marR="0" lvl="6" indent="0" algn="l" rtl="0">
              <a:lnSpc>
                <a:spcPct val="106718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16204" marR="0" lvl="7" indent="0" algn="l" rtl="0">
              <a:lnSpc>
                <a:spcPct val="106718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16204" marR="0" lvl="8" indent="0" algn="l" rtl="0">
              <a:lnSpc>
                <a:spcPct val="106718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116204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116204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9782708" y="6659871"/>
            <a:ext cx="41655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16204" marR="0" lvl="0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16204" marR="0" lvl="1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6204" marR="0" lvl="2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16204" marR="0" lvl="3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16204" marR="0" lvl="4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116204" marR="0" lvl="5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116204" marR="0" lvl="6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16204" marR="0" lvl="7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16204" marR="0" lvl="8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116204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116204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44500" y="319405"/>
            <a:ext cx="98044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9782708" y="6659871"/>
            <a:ext cx="41655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16204" marR="0" lvl="0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16204" marR="0" lvl="1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6204" marR="0" lvl="2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16204" marR="0" lvl="3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16204" marR="0" lvl="4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116204" marR="0" lvl="5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116204" marR="0" lvl="6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16204" marR="0" lvl="7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16204" marR="0" lvl="8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116204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116204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9782708" y="6659871"/>
            <a:ext cx="41655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16204" marR="0" lvl="0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16204" marR="0" lvl="1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6204" marR="0" lvl="2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16204" marR="0" lvl="3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16204" marR="0" lvl="4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116204" marR="0" lvl="5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116204" marR="0" lvl="6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16204" marR="0" lvl="7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16204" marR="0" lvl="8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116204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116204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444500" y="319405"/>
            <a:ext cx="98044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9782708" y="6659871"/>
            <a:ext cx="41655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16204" marR="0" lvl="0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16204" marR="0" lvl="1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6204" marR="0" lvl="2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16204" marR="0" lvl="3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16204" marR="0" lvl="4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116204" marR="0" lvl="5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116204" marR="0" lvl="6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16204" marR="0" lvl="7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16204" marR="0" lvl="8" indent="0" algn="l" rtl="0">
              <a:lnSpc>
                <a:spcPct val="106718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116204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116204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44500" y="319405"/>
            <a:ext cx="98044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57820" y="3503028"/>
            <a:ext cx="7777759" cy="285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782708" y="6659871"/>
            <a:ext cx="41655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16204" marR="0" lvl="0" indent="0" algn="l" rtl="0">
              <a:lnSpc>
                <a:spcPct val="106718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16204" marR="0" lvl="1" indent="0" algn="l" rtl="0">
              <a:lnSpc>
                <a:spcPct val="106718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6204" marR="0" lvl="2" indent="0" algn="l" rtl="0">
              <a:lnSpc>
                <a:spcPct val="106718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16204" marR="0" lvl="3" indent="0" algn="l" rtl="0">
              <a:lnSpc>
                <a:spcPct val="106718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16204" marR="0" lvl="4" indent="0" algn="l" rtl="0">
              <a:lnSpc>
                <a:spcPct val="106718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116204" marR="0" lvl="5" indent="0" algn="l" rtl="0">
              <a:lnSpc>
                <a:spcPct val="106718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116204" marR="0" lvl="6" indent="0" algn="l" rtl="0">
              <a:lnSpc>
                <a:spcPct val="106718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16204" marR="0" lvl="7" indent="0" algn="l" rtl="0">
              <a:lnSpc>
                <a:spcPct val="106718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16204" marR="0" lvl="8" indent="0" algn="l" rtl="0">
              <a:lnSpc>
                <a:spcPct val="106718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116204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116204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442887" y="0"/>
            <a:ext cx="9857740" cy="6870700"/>
          </a:xfrm>
          <a:custGeom>
            <a:avLst/>
            <a:gdLst/>
            <a:ahLst/>
            <a:cxnLst/>
            <a:rect l="l" t="t" r="r" b="b"/>
            <a:pathLst>
              <a:path w="9857740" h="6870700" extrusionOk="0">
                <a:moveTo>
                  <a:pt x="0" y="0"/>
                </a:moveTo>
                <a:lnTo>
                  <a:pt x="9857232" y="0"/>
                </a:lnTo>
                <a:lnTo>
                  <a:pt x="9857232" y="6870581"/>
                </a:lnTo>
                <a:lnTo>
                  <a:pt x="0" y="6870581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4980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101896" y="371208"/>
            <a:ext cx="2495550" cy="88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56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7-сабақ</a:t>
            </a:r>
            <a:endParaRPr sz="5600" b="1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457820" y="3503028"/>
            <a:ext cx="8537080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415" marR="5715" lvl="0" indent="0" algn="ctr" rtl="0">
              <a:lnSpc>
                <a:spcPct val="111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4900" b="1" i="0" u="none" strike="noStrike" cap="none" dirty="0" smtClean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ТАҚЫРЫП</a:t>
            </a:r>
            <a:r>
              <a:rPr lang="kk-KZ" sz="49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endParaRPr sz="4900" b="1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0480" marR="5080" lvl="0" indent="0" algn="ctr" rtl="0">
              <a:lnSpc>
                <a:spcPct val="101282"/>
              </a:lnSpc>
              <a:spcBef>
                <a:spcPts val="1040"/>
              </a:spcBef>
              <a:spcAft>
                <a:spcPts val="0"/>
              </a:spcAft>
              <a:buNone/>
            </a:pPr>
            <a:r>
              <a:rPr lang="kk-KZ" sz="66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МЕНІҢ ИНТЕРНЕТТЕГІ МҮМКІНДІКТЕРІМ</a:t>
            </a:r>
            <a:endParaRPr sz="6600" b="1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2140140" y="1389951"/>
            <a:ext cx="3225431" cy="226556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5004447" y="1305013"/>
            <a:ext cx="3547414" cy="211830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"/>
          <p:cNvSpPr/>
          <p:nvPr/>
        </p:nvSpPr>
        <p:spPr>
          <a:xfrm>
            <a:off x="5346001" y="12"/>
            <a:ext cx="5345988" cy="75599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6"/>
          <p:cNvSpPr/>
          <p:nvPr/>
        </p:nvSpPr>
        <p:spPr>
          <a:xfrm>
            <a:off x="0" y="12"/>
            <a:ext cx="5291999" cy="75599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6"/>
          <p:cNvSpPr/>
          <p:nvPr/>
        </p:nvSpPr>
        <p:spPr>
          <a:xfrm>
            <a:off x="9746805" y="6596391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6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6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6"/>
          <p:cNvSpPr txBox="1">
            <a:spLocks noGrp="1"/>
          </p:cNvSpPr>
          <p:nvPr>
            <p:ph type="sldNum" idx="12"/>
          </p:nvPr>
        </p:nvSpPr>
        <p:spPr>
          <a:xfrm>
            <a:off x="9782708" y="6659871"/>
            <a:ext cx="41655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6204" marR="0" lvl="0" indent="0" algn="l" rtl="0">
              <a:lnSpc>
                <a:spcPct val="106718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pPr marL="116204" marR="0" lvl="0" indent="0" algn="l" rtl="0">
                <a:lnSpc>
                  <a:spcPct val="1067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3200" b="1" i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"/>
          <p:cNvSpPr/>
          <p:nvPr/>
        </p:nvSpPr>
        <p:spPr>
          <a:xfrm>
            <a:off x="0" y="7824"/>
            <a:ext cx="10692003" cy="75521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7"/>
          <p:cNvSpPr txBox="1">
            <a:spLocks noGrp="1"/>
          </p:cNvSpPr>
          <p:nvPr>
            <p:ph type="title"/>
          </p:nvPr>
        </p:nvSpPr>
        <p:spPr>
          <a:xfrm>
            <a:off x="444500" y="434340"/>
            <a:ext cx="75857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Интернет – ең жедел ақпарат көзі және баршаға қолжетімді </a:t>
            </a:r>
            <a:endParaRPr sz="36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7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7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7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7"/>
          <p:cNvSpPr txBox="1">
            <a:spLocks noGrp="1"/>
          </p:cNvSpPr>
          <p:nvPr>
            <p:ph type="sldNum" idx="12"/>
          </p:nvPr>
        </p:nvSpPr>
        <p:spPr>
          <a:xfrm>
            <a:off x="9782708" y="6659871"/>
            <a:ext cx="41655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6204" marR="0" lvl="0" indent="0" algn="l" rtl="0">
              <a:lnSpc>
                <a:spcPct val="106718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pPr marL="116204" marR="0" lvl="0" indent="0" algn="l" rtl="0">
                <a:lnSpc>
                  <a:spcPct val="1067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3200" b="1" i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"/>
          <p:cNvSpPr/>
          <p:nvPr/>
        </p:nvSpPr>
        <p:spPr>
          <a:xfrm>
            <a:off x="0" y="7824"/>
            <a:ext cx="10692001" cy="75521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459143" y="462648"/>
            <a:ext cx="7137400" cy="1417320"/>
          </a:xfrm>
          <a:custGeom>
            <a:avLst/>
            <a:gdLst/>
            <a:ahLst/>
            <a:cxnLst/>
            <a:rect l="l" t="t" r="r" b="b"/>
            <a:pathLst>
              <a:path w="7137400" h="1417320" extrusionOk="0">
                <a:moveTo>
                  <a:pt x="0" y="0"/>
                </a:moveTo>
                <a:lnTo>
                  <a:pt x="7136892" y="0"/>
                </a:lnTo>
                <a:lnTo>
                  <a:pt x="7136892" y="1417320"/>
                </a:lnTo>
                <a:lnTo>
                  <a:pt x="0" y="14173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4980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8"/>
          <p:cNvSpPr txBox="1"/>
          <p:nvPr/>
        </p:nvSpPr>
        <p:spPr>
          <a:xfrm>
            <a:off x="444500" y="342900"/>
            <a:ext cx="7105015" cy="202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Интернет – жеке және іскерлік виртуалды коммуникацияға арналған алаң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8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8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8"/>
          <p:cNvSpPr txBox="1"/>
          <p:nvPr/>
        </p:nvSpPr>
        <p:spPr>
          <a:xfrm>
            <a:off x="9795408" y="6659871"/>
            <a:ext cx="391160" cy="43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21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2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10</a:t>
            </a:r>
            <a:endParaRPr sz="3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"/>
          <p:cNvSpPr/>
          <p:nvPr/>
        </p:nvSpPr>
        <p:spPr>
          <a:xfrm>
            <a:off x="0" y="12"/>
            <a:ext cx="0" cy="1053465"/>
          </a:xfrm>
          <a:custGeom>
            <a:avLst/>
            <a:gdLst/>
            <a:ahLst/>
            <a:cxnLst/>
            <a:rect l="l" t="t" r="r" b="b"/>
            <a:pathLst>
              <a:path w="120000" h="1053465" extrusionOk="0">
                <a:moveTo>
                  <a:pt x="0" y="0"/>
                </a:moveTo>
                <a:lnTo>
                  <a:pt x="0" y="1052995"/>
                </a:lnTo>
              </a:path>
            </a:pathLst>
          </a:custGeom>
          <a:noFill/>
          <a:ln w="9525" cap="flat" cmpd="sng">
            <a:solidFill>
              <a:srgbClr val="676F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9"/>
          <p:cNvSpPr/>
          <p:nvPr/>
        </p:nvSpPr>
        <p:spPr>
          <a:xfrm>
            <a:off x="0" y="7823"/>
            <a:ext cx="10692003" cy="75521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9"/>
          <p:cNvSpPr/>
          <p:nvPr/>
        </p:nvSpPr>
        <p:spPr>
          <a:xfrm>
            <a:off x="459143" y="476364"/>
            <a:ext cx="2606040" cy="2304415"/>
          </a:xfrm>
          <a:custGeom>
            <a:avLst/>
            <a:gdLst/>
            <a:ahLst/>
            <a:cxnLst/>
            <a:rect l="l" t="t" r="r" b="b"/>
            <a:pathLst>
              <a:path w="2606040" h="2304415" extrusionOk="0">
                <a:moveTo>
                  <a:pt x="0" y="0"/>
                </a:moveTo>
                <a:lnTo>
                  <a:pt x="2606040" y="0"/>
                </a:lnTo>
                <a:lnTo>
                  <a:pt x="2606040" y="2304288"/>
                </a:lnTo>
                <a:lnTo>
                  <a:pt x="0" y="230428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4980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9"/>
          <p:cNvSpPr txBox="1"/>
          <p:nvPr/>
        </p:nvSpPr>
        <p:spPr>
          <a:xfrm>
            <a:off x="444500" y="342900"/>
            <a:ext cx="368300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Әлеуметтік функция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қызығушылықтар бойынша контентке өте бай </a:t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9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9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9"/>
          <p:cNvSpPr txBox="1">
            <a:spLocks noGrp="1"/>
          </p:cNvSpPr>
          <p:nvPr>
            <p:ph type="sldNum" idx="12"/>
          </p:nvPr>
        </p:nvSpPr>
        <p:spPr>
          <a:xfrm>
            <a:off x="9782708" y="6659871"/>
            <a:ext cx="41655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marR="0" lvl="0" indent="0" algn="l" rtl="0">
              <a:lnSpc>
                <a:spcPct val="102187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pPr marL="25400" marR="0" lvl="0" indent="0" algn="l" rtl="0">
                <a:lnSpc>
                  <a:spcPct val="102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3200" b="1" i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"/>
          <p:cNvSpPr/>
          <p:nvPr/>
        </p:nvSpPr>
        <p:spPr>
          <a:xfrm>
            <a:off x="0" y="487438"/>
            <a:ext cx="10692003" cy="70725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0"/>
          <p:cNvSpPr txBox="1">
            <a:spLocks noGrp="1"/>
          </p:cNvSpPr>
          <p:nvPr>
            <p:ph type="title"/>
          </p:nvPr>
        </p:nvSpPr>
        <p:spPr>
          <a:xfrm>
            <a:off x="444500" y="434340"/>
            <a:ext cx="7563484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1" i="0" u="none" strike="noStrike" cap="none">
                <a:solidFill>
                  <a:srgbClr val="36609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Білім беру, оқыту қызметі </a:t>
            </a:r>
            <a:br>
              <a:rPr lang="kk-KZ" sz="3600" b="1" i="0" u="none" strike="noStrike" cap="none">
                <a:solidFill>
                  <a:srgbClr val="36609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kk-KZ" sz="3600" b="1" i="0" u="none" strike="noStrike" cap="none">
                <a:solidFill>
                  <a:srgbClr val="36609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Білім алу мен дағдыларды игеруге арналған бай кеңістік </a:t>
            </a:r>
            <a:endParaRPr sz="3600" b="1" i="0" u="none" strike="noStrike" cap="none">
              <a:solidFill>
                <a:srgbClr val="36609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20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0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0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0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0"/>
          <p:cNvSpPr txBox="1">
            <a:spLocks noGrp="1"/>
          </p:cNvSpPr>
          <p:nvPr>
            <p:ph type="sldNum" idx="12"/>
          </p:nvPr>
        </p:nvSpPr>
        <p:spPr>
          <a:xfrm>
            <a:off x="9782708" y="6659871"/>
            <a:ext cx="41655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marR="0" lvl="0" indent="0" algn="l" rtl="0">
              <a:lnSpc>
                <a:spcPct val="102187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pPr marL="25400" marR="0" lvl="0" indent="0" algn="l" rtl="0">
                <a:lnSpc>
                  <a:spcPct val="102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3200" b="1" i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/>
          <p:nvPr/>
        </p:nvSpPr>
        <p:spPr>
          <a:xfrm>
            <a:off x="0" y="12"/>
            <a:ext cx="0" cy="1053465"/>
          </a:xfrm>
          <a:custGeom>
            <a:avLst/>
            <a:gdLst/>
            <a:ahLst/>
            <a:cxnLst/>
            <a:rect l="l" t="t" r="r" b="b"/>
            <a:pathLst>
              <a:path w="120000" h="1053465" extrusionOk="0">
                <a:moveTo>
                  <a:pt x="0" y="0"/>
                </a:moveTo>
                <a:lnTo>
                  <a:pt x="0" y="1052995"/>
                </a:lnTo>
              </a:path>
            </a:pathLst>
          </a:custGeom>
          <a:noFill/>
          <a:ln w="9525" cap="flat" cmpd="sng">
            <a:solidFill>
              <a:srgbClr val="676F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1"/>
          <p:cNvSpPr/>
          <p:nvPr/>
        </p:nvSpPr>
        <p:spPr>
          <a:xfrm>
            <a:off x="0" y="1323009"/>
            <a:ext cx="10692003" cy="62369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1"/>
          <p:cNvSpPr txBox="1"/>
          <p:nvPr/>
        </p:nvSpPr>
        <p:spPr>
          <a:xfrm>
            <a:off x="444500" y="342900"/>
            <a:ext cx="916940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Көңіл-ашарлық (көңіл көтерушілік) функция </a:t>
            </a:r>
            <a:endParaRPr sz="3600" b="1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Өзін-өзі тану, көңіл көтеру және жеке мәселелерді шешу орны </a:t>
            </a:r>
            <a:endParaRPr sz="3600" b="1">
              <a:solidFill>
                <a:srgbClr val="36609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21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1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1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1"/>
          <p:cNvSpPr txBox="1">
            <a:spLocks noGrp="1"/>
          </p:cNvSpPr>
          <p:nvPr>
            <p:ph type="sldNum" idx="12"/>
          </p:nvPr>
        </p:nvSpPr>
        <p:spPr>
          <a:xfrm>
            <a:off x="9782708" y="6659871"/>
            <a:ext cx="41655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marR="0" lvl="0" indent="0" algn="l" rtl="0">
              <a:lnSpc>
                <a:spcPct val="102187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pPr marL="25400" marR="0" lvl="0" indent="0" algn="l" rtl="0">
                <a:lnSpc>
                  <a:spcPct val="102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3200" b="1" i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"/>
          <p:cNvSpPr/>
          <p:nvPr/>
        </p:nvSpPr>
        <p:spPr>
          <a:xfrm>
            <a:off x="243001" y="243011"/>
            <a:ext cx="10449001" cy="73091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2"/>
          <p:cNvSpPr txBox="1">
            <a:spLocks noGrp="1"/>
          </p:cNvSpPr>
          <p:nvPr>
            <p:ph type="title"/>
          </p:nvPr>
        </p:nvSpPr>
        <p:spPr>
          <a:xfrm>
            <a:off x="444500" y="319405"/>
            <a:ext cx="98044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1" i="0" u="none" strike="noStrike" cap="none">
                <a:solidFill>
                  <a:srgbClr val="666F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Медиатөңкеріс</a:t>
            </a:r>
            <a:endParaRPr sz="36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22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2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2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2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2"/>
          <p:cNvSpPr txBox="1">
            <a:spLocks noGrp="1"/>
          </p:cNvSpPr>
          <p:nvPr>
            <p:ph type="sldNum" idx="12"/>
          </p:nvPr>
        </p:nvSpPr>
        <p:spPr>
          <a:xfrm>
            <a:off x="9782708" y="6659871"/>
            <a:ext cx="41655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marR="0" lvl="0" indent="0" algn="l" rtl="0">
              <a:lnSpc>
                <a:spcPct val="102187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pPr marL="25400" marR="0" lvl="0" indent="0" algn="l" rtl="0">
                <a:lnSpc>
                  <a:spcPct val="102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3200" b="1" i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"/>
          <p:cNvSpPr/>
          <p:nvPr/>
        </p:nvSpPr>
        <p:spPr>
          <a:xfrm>
            <a:off x="0" y="12"/>
            <a:ext cx="0" cy="1053465"/>
          </a:xfrm>
          <a:custGeom>
            <a:avLst/>
            <a:gdLst/>
            <a:ahLst/>
            <a:cxnLst/>
            <a:rect l="l" t="t" r="r" b="b"/>
            <a:pathLst>
              <a:path w="120000" h="1053465" extrusionOk="0">
                <a:moveTo>
                  <a:pt x="0" y="0"/>
                </a:moveTo>
                <a:lnTo>
                  <a:pt x="0" y="1052995"/>
                </a:lnTo>
              </a:path>
            </a:pathLst>
          </a:custGeom>
          <a:noFill/>
          <a:ln w="9525" cap="flat" cmpd="sng">
            <a:solidFill>
              <a:srgbClr val="676F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3"/>
          <p:cNvSpPr txBox="1">
            <a:spLocks noGrp="1"/>
          </p:cNvSpPr>
          <p:nvPr>
            <p:ph type="title"/>
          </p:nvPr>
        </p:nvSpPr>
        <p:spPr>
          <a:xfrm>
            <a:off x="444500" y="319405"/>
            <a:ext cx="98044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1" i="0" u="none" strike="noStrike" cap="none">
                <a:solidFill>
                  <a:srgbClr val="666F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Жаңа медиа </a:t>
            </a:r>
            <a:endParaRPr sz="36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6" name="Google Shape;356;p2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3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3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3"/>
          <p:cNvSpPr/>
          <p:nvPr/>
        </p:nvSpPr>
        <p:spPr>
          <a:xfrm>
            <a:off x="726368" y="4382338"/>
            <a:ext cx="2885732" cy="64640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3"/>
          <p:cNvSpPr txBox="1">
            <a:spLocks noGrp="1"/>
          </p:cNvSpPr>
          <p:nvPr>
            <p:ph type="sldNum" idx="12"/>
          </p:nvPr>
        </p:nvSpPr>
        <p:spPr>
          <a:xfrm>
            <a:off x="9782708" y="6659871"/>
            <a:ext cx="41655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marR="0" lvl="0" indent="0" algn="l" rtl="0">
              <a:lnSpc>
                <a:spcPct val="102187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pPr marL="25400" marR="0" lvl="0" indent="0" algn="l" rtl="0">
                <a:lnSpc>
                  <a:spcPct val="102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3200" b="1" i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62" name="Google Shape;36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9500" y="1205872"/>
            <a:ext cx="7346000" cy="73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13025" y="2251222"/>
            <a:ext cx="4572000" cy="29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4050" y="2272950"/>
            <a:ext cx="5018976" cy="282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78400" y="4765950"/>
            <a:ext cx="4631424" cy="243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4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 extrusionOk="0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6570A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4"/>
          <p:cNvSpPr txBox="1">
            <a:spLocks noGrp="1"/>
          </p:cNvSpPr>
          <p:nvPr>
            <p:ph type="title"/>
          </p:nvPr>
        </p:nvSpPr>
        <p:spPr>
          <a:xfrm>
            <a:off x="444500" y="319405"/>
            <a:ext cx="98044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9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Түйіндер:</a:t>
            </a:r>
            <a:endParaRPr sz="39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Google Shape;372;p24"/>
          <p:cNvSpPr txBox="1"/>
          <p:nvPr/>
        </p:nvSpPr>
        <p:spPr>
          <a:xfrm>
            <a:off x="727607" y="1149057"/>
            <a:ext cx="8947150" cy="666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ymbols"/>
              <a:buChar char="✓"/>
            </a:pPr>
            <a:r>
              <a:rPr lang="kk-KZ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Интернет өмір салтын өзгертеді;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ymbols"/>
              <a:buChar char="✓"/>
            </a:pPr>
            <a:r>
              <a:rPr lang="kk-KZ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Интернеттің арқасында басқаша ойлауды үйрендік;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ymbols"/>
              <a:buChar char="✓"/>
            </a:pPr>
            <a:r>
              <a:rPr lang="kk-KZ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Интернет армандардың орындалына көмектеседі;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ymbols"/>
              <a:buChar char="✓"/>
            </a:pPr>
            <a:r>
              <a:rPr lang="kk-KZ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Интернет өте жылдам өзгеріп жатыр. 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4"/>
          <p:cNvSpPr/>
          <p:nvPr/>
        </p:nvSpPr>
        <p:spPr>
          <a:xfrm>
            <a:off x="8531999" y="171552"/>
            <a:ext cx="1045845" cy="7346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4"/>
          <p:cNvSpPr/>
          <p:nvPr/>
        </p:nvSpPr>
        <p:spPr>
          <a:xfrm>
            <a:off x="9460750" y="144005"/>
            <a:ext cx="1150250" cy="6868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1688401" y="1227315"/>
            <a:ext cx="7315200" cy="510538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9782708" y="6659871"/>
            <a:ext cx="41655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marR="0" lvl="0" indent="0" algn="l" rtl="0">
              <a:lnSpc>
                <a:spcPct val="102187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pPr marL="25400" marR="0" lvl="0" indent="0" algn="l" rtl="0">
                <a:lnSpc>
                  <a:spcPct val="102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3200" b="1" i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449237" y="1180045"/>
            <a:ext cx="9199245" cy="1879600"/>
          </a:xfrm>
          <a:custGeom>
            <a:avLst/>
            <a:gdLst/>
            <a:ahLst/>
            <a:cxnLst/>
            <a:rect l="l" t="t" r="r" b="b"/>
            <a:pathLst>
              <a:path w="9199245" h="1879600" extrusionOk="0">
                <a:moveTo>
                  <a:pt x="0" y="0"/>
                </a:moveTo>
                <a:lnTo>
                  <a:pt x="9198864" y="0"/>
                </a:lnTo>
                <a:lnTo>
                  <a:pt x="9198864" y="1879091"/>
                </a:lnTo>
                <a:lnTo>
                  <a:pt x="0" y="1879091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4980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9"/>
          <p:cNvSpPr/>
          <p:nvPr/>
        </p:nvSpPr>
        <p:spPr>
          <a:xfrm>
            <a:off x="463550" y="1194346"/>
            <a:ext cx="9121775" cy="1800225"/>
          </a:xfrm>
          <a:custGeom>
            <a:avLst/>
            <a:gdLst/>
            <a:ahLst/>
            <a:cxnLst/>
            <a:rect l="l" t="t" r="r" b="b"/>
            <a:pathLst>
              <a:path w="9121775" h="1800225" extrusionOk="0">
                <a:moveTo>
                  <a:pt x="0" y="1799907"/>
                </a:moveTo>
                <a:lnTo>
                  <a:pt x="9121444" y="1799907"/>
                </a:lnTo>
                <a:lnTo>
                  <a:pt x="9121444" y="0"/>
                </a:lnTo>
                <a:lnTo>
                  <a:pt x="0" y="0"/>
                </a:lnTo>
                <a:lnTo>
                  <a:pt x="0" y="17999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442887" y="3087611"/>
            <a:ext cx="9199245" cy="1879600"/>
          </a:xfrm>
          <a:custGeom>
            <a:avLst/>
            <a:gdLst/>
            <a:ahLst/>
            <a:cxnLst/>
            <a:rect l="l" t="t" r="r" b="b"/>
            <a:pathLst>
              <a:path w="9199245" h="1879600" extrusionOk="0">
                <a:moveTo>
                  <a:pt x="0" y="0"/>
                </a:moveTo>
                <a:lnTo>
                  <a:pt x="9198864" y="0"/>
                </a:lnTo>
                <a:lnTo>
                  <a:pt x="9198864" y="1879092"/>
                </a:lnTo>
                <a:lnTo>
                  <a:pt x="0" y="1879092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4980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457200" y="3101924"/>
            <a:ext cx="9121775" cy="1800225"/>
          </a:xfrm>
          <a:custGeom>
            <a:avLst/>
            <a:gdLst/>
            <a:ahLst/>
            <a:cxnLst/>
            <a:rect l="l" t="t" r="r" b="b"/>
            <a:pathLst>
              <a:path w="9121775" h="1800225" extrusionOk="0">
                <a:moveTo>
                  <a:pt x="0" y="1799907"/>
                </a:moveTo>
                <a:lnTo>
                  <a:pt x="9121444" y="1799907"/>
                </a:lnTo>
                <a:lnTo>
                  <a:pt x="9121444" y="0"/>
                </a:lnTo>
                <a:lnTo>
                  <a:pt x="0" y="0"/>
                </a:lnTo>
                <a:lnTo>
                  <a:pt x="0" y="17999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442887" y="5067109"/>
            <a:ext cx="9199245" cy="1879600"/>
          </a:xfrm>
          <a:custGeom>
            <a:avLst/>
            <a:gdLst/>
            <a:ahLst/>
            <a:cxnLst/>
            <a:rect l="l" t="t" r="r" b="b"/>
            <a:pathLst>
              <a:path w="9199245" h="1879600" extrusionOk="0">
                <a:moveTo>
                  <a:pt x="0" y="0"/>
                </a:moveTo>
                <a:lnTo>
                  <a:pt x="9198864" y="0"/>
                </a:lnTo>
                <a:lnTo>
                  <a:pt x="9198864" y="1879092"/>
                </a:lnTo>
                <a:lnTo>
                  <a:pt x="0" y="1879092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4980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457200" y="5081422"/>
            <a:ext cx="9121775" cy="1800225"/>
          </a:xfrm>
          <a:custGeom>
            <a:avLst/>
            <a:gdLst/>
            <a:ahLst/>
            <a:cxnLst/>
            <a:rect l="l" t="t" r="r" b="b"/>
            <a:pathLst>
              <a:path w="9121775" h="1800225" extrusionOk="0">
                <a:moveTo>
                  <a:pt x="0" y="1799907"/>
                </a:moveTo>
                <a:lnTo>
                  <a:pt x="9121444" y="1799907"/>
                </a:lnTo>
                <a:lnTo>
                  <a:pt x="9121444" y="0"/>
                </a:lnTo>
                <a:lnTo>
                  <a:pt x="0" y="0"/>
                </a:lnTo>
                <a:lnTo>
                  <a:pt x="0" y="17999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9886759" y="6587414"/>
            <a:ext cx="208279" cy="50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2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3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444500" y="342900"/>
            <a:ext cx="10007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000" b="1">
                <a:solidFill>
                  <a:srgbClr val="676F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Әлеуметтік медиа желілердің революциясы 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1003300" y="1190625"/>
            <a:ext cx="2629128" cy="1446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9"/>
          <p:cNvSpPr txBox="1"/>
          <p:nvPr/>
        </p:nvSpPr>
        <p:spPr>
          <a:xfrm>
            <a:off x="393700" y="2486025"/>
            <a:ext cx="2654935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27710" marR="0" lvl="0" indent="0" algn="l" rtl="0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622300" y="2563164"/>
            <a:ext cx="3276599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950" b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ВИДЕОКОНТЕНТІ КӨП</a:t>
            </a:r>
            <a:endParaRPr sz="19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4907813" y="1292707"/>
            <a:ext cx="1233246" cy="160320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"/>
          <p:cNvSpPr/>
          <p:nvPr/>
        </p:nvSpPr>
        <p:spPr>
          <a:xfrm>
            <a:off x="4274769" y="1706892"/>
            <a:ext cx="480695" cy="661035"/>
          </a:xfrm>
          <a:custGeom>
            <a:avLst/>
            <a:gdLst/>
            <a:ahLst/>
            <a:cxnLst/>
            <a:rect l="l" t="t" r="r" b="b"/>
            <a:pathLst>
              <a:path w="480695" h="661035" extrusionOk="0">
                <a:moveTo>
                  <a:pt x="0" y="0"/>
                </a:moveTo>
                <a:lnTo>
                  <a:pt x="0" y="660857"/>
                </a:lnTo>
                <a:lnTo>
                  <a:pt x="480085" y="330428"/>
                </a:lnTo>
                <a:lnTo>
                  <a:pt x="0" y="0"/>
                </a:lnTo>
                <a:close/>
              </a:path>
            </a:pathLst>
          </a:custGeom>
          <a:solidFill>
            <a:srgbClr val="EE3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6128372" y="1266799"/>
            <a:ext cx="1868805" cy="147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970" marR="0" lvl="0" indent="0" algn="l" rtl="0">
              <a:lnSpc>
                <a:spcPct val="10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200" b="1">
                <a:solidFill>
                  <a:srgbClr val="0050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СОҢҒЫ 10 ЖЫЛДАҒЫ </a:t>
            </a:r>
            <a:endParaRPr/>
          </a:p>
          <a:p>
            <a:pPr marL="13970" marR="0" lvl="0" indent="0" algn="l" rtl="0">
              <a:lnSpc>
                <a:spcPct val="511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b="1">
              <a:solidFill>
                <a:srgbClr val="0050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970" marR="0" lvl="0" indent="0" algn="l" rtl="0">
              <a:lnSpc>
                <a:spcPct val="5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4500" b="1">
                <a:solidFill>
                  <a:srgbClr val="0050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АРНА </a:t>
            </a:r>
            <a:r>
              <a:rPr lang="kk-KZ" sz="2200" b="1">
                <a:solidFill>
                  <a:srgbClr val="0050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АРХИВІНЕН </a:t>
            </a:r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698500" y="3171825"/>
            <a:ext cx="2700312" cy="61775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9"/>
          <p:cNvSpPr txBox="1"/>
          <p:nvPr/>
        </p:nvSpPr>
        <p:spPr>
          <a:xfrm>
            <a:off x="850900" y="3933825"/>
            <a:ext cx="2438400" cy="2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12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50" b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Тіркелген адамдар саны</a:t>
            </a:r>
            <a:endParaRPr sz="15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9"/>
          <p:cNvSpPr txBox="1"/>
          <p:nvPr/>
        </p:nvSpPr>
        <p:spPr>
          <a:xfrm>
            <a:off x="850900" y="4309694"/>
            <a:ext cx="3020327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700" b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Тез артып жатыр</a:t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9"/>
          <p:cNvSpPr/>
          <p:nvPr/>
        </p:nvSpPr>
        <p:spPr>
          <a:xfrm>
            <a:off x="4009783" y="3689934"/>
            <a:ext cx="584200" cy="803910"/>
          </a:xfrm>
          <a:custGeom>
            <a:avLst/>
            <a:gdLst/>
            <a:ahLst/>
            <a:cxnLst/>
            <a:rect l="l" t="t" r="r" b="b"/>
            <a:pathLst>
              <a:path w="584200" h="803910" extrusionOk="0">
                <a:moveTo>
                  <a:pt x="0" y="0"/>
                </a:moveTo>
                <a:lnTo>
                  <a:pt x="0" y="803782"/>
                </a:lnTo>
                <a:lnTo>
                  <a:pt x="583920" y="401891"/>
                </a:lnTo>
                <a:lnTo>
                  <a:pt x="0" y="0"/>
                </a:lnTo>
                <a:close/>
              </a:path>
            </a:pathLst>
          </a:custGeom>
          <a:solidFill>
            <a:srgbClr val="416EA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9"/>
          <p:cNvSpPr/>
          <p:nvPr/>
        </p:nvSpPr>
        <p:spPr>
          <a:xfrm>
            <a:off x="4713744" y="3669195"/>
            <a:ext cx="584200" cy="803910"/>
          </a:xfrm>
          <a:custGeom>
            <a:avLst/>
            <a:gdLst/>
            <a:ahLst/>
            <a:cxnLst/>
            <a:rect l="l" t="t" r="r" b="b"/>
            <a:pathLst>
              <a:path w="584200" h="803910" extrusionOk="0">
                <a:moveTo>
                  <a:pt x="0" y="0"/>
                </a:moveTo>
                <a:lnTo>
                  <a:pt x="0" y="803782"/>
                </a:lnTo>
                <a:lnTo>
                  <a:pt x="583920" y="401891"/>
                </a:lnTo>
                <a:lnTo>
                  <a:pt x="0" y="0"/>
                </a:lnTo>
                <a:close/>
              </a:path>
            </a:pathLst>
          </a:custGeom>
          <a:solidFill>
            <a:srgbClr val="416EA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9"/>
          <p:cNvSpPr txBox="1"/>
          <p:nvPr/>
        </p:nvSpPr>
        <p:spPr>
          <a:xfrm>
            <a:off x="5651500" y="4238625"/>
            <a:ext cx="3563456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100" b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САЛЫСТЫРҒАНДА</a:t>
            </a:r>
            <a:endParaRPr sz="3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9"/>
          <p:cNvSpPr/>
          <p:nvPr/>
        </p:nvSpPr>
        <p:spPr>
          <a:xfrm>
            <a:off x="5417718" y="3351161"/>
            <a:ext cx="1045845" cy="89063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9"/>
          <p:cNvSpPr txBox="1"/>
          <p:nvPr/>
        </p:nvSpPr>
        <p:spPr>
          <a:xfrm>
            <a:off x="6642100" y="3095625"/>
            <a:ext cx="2472995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4500" b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ҚЫТАЙ</a:t>
            </a:r>
            <a:endParaRPr sz="4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9"/>
          <p:cNvSpPr txBox="1"/>
          <p:nvPr/>
        </p:nvSpPr>
        <p:spPr>
          <a:xfrm>
            <a:off x="6455105" y="3651986"/>
            <a:ext cx="245300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300" b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ХАЛҚЫМЕН</a:t>
            </a:r>
            <a:endParaRPr sz="3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9"/>
          <p:cNvSpPr txBox="1"/>
          <p:nvPr/>
        </p:nvSpPr>
        <p:spPr>
          <a:xfrm>
            <a:off x="1213215" y="4996409"/>
            <a:ext cx="3169920" cy="190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2400" b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60%</a:t>
            </a:r>
            <a:endParaRPr sz="1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9"/>
          <p:cNvSpPr/>
          <p:nvPr/>
        </p:nvSpPr>
        <p:spPr>
          <a:xfrm>
            <a:off x="4570933" y="5482577"/>
            <a:ext cx="1550670" cy="1126490"/>
          </a:xfrm>
          <a:custGeom>
            <a:avLst/>
            <a:gdLst/>
            <a:ahLst/>
            <a:cxnLst/>
            <a:rect l="l" t="t" r="r" b="b"/>
            <a:pathLst>
              <a:path w="1550670" h="1126490" extrusionOk="0">
                <a:moveTo>
                  <a:pt x="775106" y="0"/>
                </a:moveTo>
                <a:lnTo>
                  <a:pt x="0" y="1126159"/>
                </a:lnTo>
                <a:lnTo>
                  <a:pt x="1550212" y="1126159"/>
                </a:lnTo>
                <a:lnTo>
                  <a:pt x="775106" y="0"/>
                </a:lnTo>
                <a:close/>
              </a:path>
            </a:pathLst>
          </a:custGeom>
          <a:solidFill>
            <a:srgbClr val="EE2B4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9"/>
          <p:cNvSpPr/>
          <p:nvPr/>
        </p:nvSpPr>
        <p:spPr>
          <a:xfrm>
            <a:off x="4570933" y="5514352"/>
            <a:ext cx="1715770" cy="568960"/>
          </a:xfrm>
          <a:custGeom>
            <a:avLst/>
            <a:gdLst/>
            <a:ahLst/>
            <a:cxnLst/>
            <a:rect l="l" t="t" r="r" b="b"/>
            <a:pathLst>
              <a:path w="1715770" h="568960" extrusionOk="0">
                <a:moveTo>
                  <a:pt x="0" y="568807"/>
                </a:moveTo>
                <a:lnTo>
                  <a:pt x="1715528" y="568807"/>
                </a:lnTo>
                <a:lnTo>
                  <a:pt x="1715528" y="0"/>
                </a:lnTo>
                <a:lnTo>
                  <a:pt x="0" y="0"/>
                </a:lnTo>
                <a:lnTo>
                  <a:pt x="0" y="5688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9"/>
          <p:cNvSpPr/>
          <p:nvPr/>
        </p:nvSpPr>
        <p:spPr>
          <a:xfrm>
            <a:off x="5017554" y="5256910"/>
            <a:ext cx="659765" cy="479425"/>
          </a:xfrm>
          <a:custGeom>
            <a:avLst/>
            <a:gdLst/>
            <a:ahLst/>
            <a:cxnLst/>
            <a:rect l="l" t="t" r="r" b="b"/>
            <a:pathLst>
              <a:path w="659764" h="479425" extrusionOk="0">
                <a:moveTo>
                  <a:pt x="329577" y="0"/>
                </a:moveTo>
                <a:lnTo>
                  <a:pt x="0" y="478840"/>
                </a:lnTo>
                <a:lnTo>
                  <a:pt x="659155" y="478840"/>
                </a:lnTo>
                <a:lnTo>
                  <a:pt x="329577" y="0"/>
                </a:lnTo>
                <a:close/>
              </a:path>
            </a:pathLst>
          </a:custGeom>
          <a:solidFill>
            <a:srgbClr val="EE2B4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9"/>
          <p:cNvSpPr txBox="1"/>
          <p:nvPr/>
        </p:nvSpPr>
        <p:spPr>
          <a:xfrm>
            <a:off x="5727700" y="5305425"/>
            <a:ext cx="3807334" cy="102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1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b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ӘЛЕМДІК </a:t>
            </a:r>
            <a:endParaRPr/>
          </a:p>
          <a:p>
            <a:pPr marL="12700" marR="0" lvl="0" indent="0" algn="l" rtl="0">
              <a:lnSpc>
                <a:spcPct val="784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600" b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КӨШБАСШЫ-</a:t>
            </a:r>
            <a:endParaRPr/>
          </a:p>
          <a:p>
            <a:pPr marL="12700" marR="0" lvl="0" indent="0" algn="l" rtl="0">
              <a:lnSpc>
                <a:spcPct val="784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600" b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ЛАРДЫҢ</a:t>
            </a:r>
            <a:r>
              <a:rPr lang="kk-KZ" sz="2000" b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12700" marR="0" lvl="0" indent="0" algn="l" rtl="0">
              <a:lnSpc>
                <a:spcPct val="101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b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ЖЕКЕ БЛОГТАРЫ  БАР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 txBox="1">
            <a:spLocks noGrp="1"/>
          </p:cNvSpPr>
          <p:nvPr>
            <p:ph type="title"/>
          </p:nvPr>
        </p:nvSpPr>
        <p:spPr>
          <a:xfrm>
            <a:off x="444500" y="434340"/>
            <a:ext cx="685927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1" i="0" u="none" strike="noStrike" cap="none">
                <a:solidFill>
                  <a:srgbClr val="676F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Соңғы 20 жылда адамдардың тәртібінің өзгеруі</a:t>
            </a:r>
            <a:endParaRPr sz="36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0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0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0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0"/>
          <p:cNvSpPr/>
          <p:nvPr/>
        </p:nvSpPr>
        <p:spPr>
          <a:xfrm>
            <a:off x="9273413" y="1464348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 extrusionOk="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7D6A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0"/>
          <p:cNvSpPr/>
          <p:nvPr/>
        </p:nvSpPr>
        <p:spPr>
          <a:xfrm>
            <a:off x="9267888" y="2106002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 extrusionOk="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7D6A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0"/>
          <p:cNvSpPr/>
          <p:nvPr/>
        </p:nvSpPr>
        <p:spPr>
          <a:xfrm>
            <a:off x="9267938" y="2747657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 extrusionOk="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7D6A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9267938" y="3389299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 extrusionOk="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7D6A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0"/>
          <p:cNvSpPr/>
          <p:nvPr/>
        </p:nvSpPr>
        <p:spPr>
          <a:xfrm>
            <a:off x="9267888" y="4030954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 extrusionOk="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7D6A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0"/>
          <p:cNvSpPr/>
          <p:nvPr/>
        </p:nvSpPr>
        <p:spPr>
          <a:xfrm>
            <a:off x="9267888" y="4672609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 extrusionOk="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6D717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0"/>
          <p:cNvSpPr/>
          <p:nvPr/>
        </p:nvSpPr>
        <p:spPr>
          <a:xfrm>
            <a:off x="9267888" y="5314251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 extrusionOk="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6D717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0"/>
          <p:cNvSpPr/>
          <p:nvPr/>
        </p:nvSpPr>
        <p:spPr>
          <a:xfrm>
            <a:off x="9267888" y="5955906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09" extrusionOk="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6D717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0"/>
          <p:cNvSpPr/>
          <p:nvPr/>
        </p:nvSpPr>
        <p:spPr>
          <a:xfrm>
            <a:off x="1115415" y="1464348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 extrusionOk="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7A6A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0"/>
          <p:cNvSpPr/>
          <p:nvPr/>
        </p:nvSpPr>
        <p:spPr>
          <a:xfrm>
            <a:off x="1093558" y="1464348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 extrusionOk="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0"/>
          <p:cNvSpPr/>
          <p:nvPr/>
        </p:nvSpPr>
        <p:spPr>
          <a:xfrm>
            <a:off x="1109891" y="2106002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 extrusionOk="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7A6A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>
            <a:off x="1087666" y="2106002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 extrusionOk="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/>
          <p:nvPr/>
        </p:nvSpPr>
        <p:spPr>
          <a:xfrm>
            <a:off x="1109941" y="2747645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 extrusionOk="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7A6A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0"/>
          <p:cNvSpPr/>
          <p:nvPr/>
        </p:nvSpPr>
        <p:spPr>
          <a:xfrm>
            <a:off x="1087716" y="2747657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 extrusionOk="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>
            <a:off x="1109941" y="3389299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 extrusionOk="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7A6A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>
            <a:off x="1087716" y="3389299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 extrusionOk="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>
            <a:off x="1109891" y="4030954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 extrusionOk="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7A6A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0"/>
          <p:cNvSpPr/>
          <p:nvPr/>
        </p:nvSpPr>
        <p:spPr>
          <a:xfrm>
            <a:off x="1087666" y="4030954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 extrusionOk="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0"/>
          <p:cNvSpPr/>
          <p:nvPr/>
        </p:nvSpPr>
        <p:spPr>
          <a:xfrm>
            <a:off x="1109891" y="4672596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 extrusionOk="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6D717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0"/>
          <p:cNvSpPr/>
          <p:nvPr/>
        </p:nvSpPr>
        <p:spPr>
          <a:xfrm>
            <a:off x="1087666" y="4672609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 extrusionOk="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0"/>
          <p:cNvSpPr/>
          <p:nvPr/>
        </p:nvSpPr>
        <p:spPr>
          <a:xfrm>
            <a:off x="1109891" y="5314251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 extrusionOk="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6D717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1087666" y="5314251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 extrusionOk="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0"/>
          <p:cNvSpPr/>
          <p:nvPr/>
        </p:nvSpPr>
        <p:spPr>
          <a:xfrm>
            <a:off x="1109891" y="5955906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09" extrusionOk="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6D717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0"/>
          <p:cNvSpPr/>
          <p:nvPr/>
        </p:nvSpPr>
        <p:spPr>
          <a:xfrm>
            <a:off x="1087666" y="5955906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09" extrusionOk="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0"/>
          <p:cNvSpPr/>
          <p:nvPr/>
        </p:nvSpPr>
        <p:spPr>
          <a:xfrm>
            <a:off x="1109891" y="6597548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09" extrusionOk="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6D717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0"/>
          <p:cNvSpPr/>
          <p:nvPr/>
        </p:nvSpPr>
        <p:spPr>
          <a:xfrm>
            <a:off x="1087666" y="6597553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09" extrusionOk="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9267888" y="6597553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09" extrusionOk="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6D717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0"/>
          <p:cNvSpPr txBox="1"/>
          <p:nvPr/>
        </p:nvSpPr>
        <p:spPr>
          <a:xfrm rot="-5400000">
            <a:off x="-204744" y="3164735"/>
            <a:ext cx="1899005" cy="8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96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600" b="1">
                <a:solidFill>
                  <a:srgbClr val="6570A9"/>
                </a:solidFill>
                <a:latin typeface="Arial Narrow"/>
                <a:ea typeface="Arial Narrow"/>
                <a:cs typeface="Arial Narrow"/>
                <a:sym typeface="Arial Narrow"/>
              </a:rPr>
              <a:t>1989</a:t>
            </a:r>
            <a:endParaRPr sz="6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3" name="Google Shape;133;p10"/>
          <p:cNvSpPr txBox="1"/>
          <p:nvPr/>
        </p:nvSpPr>
        <p:spPr>
          <a:xfrm rot="5400000">
            <a:off x="8979961" y="3730856"/>
            <a:ext cx="1997952" cy="8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96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600" b="1">
                <a:solidFill>
                  <a:srgbClr val="6570A9"/>
                </a:solidFill>
                <a:latin typeface="Arial Narrow"/>
                <a:ea typeface="Arial Narrow"/>
                <a:cs typeface="Arial Narrow"/>
                <a:sym typeface="Arial Narrow"/>
              </a:rPr>
              <a:t>2017</a:t>
            </a:r>
            <a:endParaRPr sz="6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4" name="Google Shape;134;p10"/>
          <p:cNvSpPr txBox="1"/>
          <p:nvPr/>
        </p:nvSpPr>
        <p:spPr>
          <a:xfrm>
            <a:off x="4051300" y="1571625"/>
            <a:ext cx="3352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ӨЗ ОЙЫН БІЛДІРУ</a:t>
            </a:r>
            <a:endParaRPr sz="3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5" name="Google Shape;135;p10"/>
          <p:cNvSpPr txBox="1"/>
          <p:nvPr/>
        </p:nvSpPr>
        <p:spPr>
          <a:xfrm>
            <a:off x="4343743" y="2158022"/>
            <a:ext cx="35937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ӨЗІН ӨЗІ БАҒАЛАУ</a:t>
            </a:r>
            <a:endParaRPr sz="3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6" name="Google Shape;136;p10"/>
          <p:cNvSpPr txBox="1"/>
          <p:nvPr/>
        </p:nvSpPr>
        <p:spPr>
          <a:xfrm>
            <a:off x="4151541" y="2796705"/>
            <a:ext cx="26429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ӘЛЕУМЕТТЕНУ</a:t>
            </a:r>
            <a:endParaRPr sz="3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7" name="Google Shape;137;p10"/>
          <p:cNvSpPr txBox="1"/>
          <p:nvPr/>
        </p:nvSpPr>
        <p:spPr>
          <a:xfrm>
            <a:off x="4224020" y="3417011"/>
            <a:ext cx="28752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ҚАУІПСІЗДІК</a:t>
            </a:r>
            <a:endParaRPr sz="3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8" name="Google Shape;138;p10"/>
          <p:cNvSpPr txBox="1"/>
          <p:nvPr/>
        </p:nvSpPr>
        <p:spPr>
          <a:xfrm>
            <a:off x="4682845" y="4087228"/>
            <a:ext cx="16544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БАЗАЛЫҚ</a:t>
            </a:r>
            <a:endParaRPr sz="3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9" name="Google Shape;139;p10"/>
          <p:cNvSpPr txBox="1"/>
          <p:nvPr/>
        </p:nvSpPr>
        <p:spPr>
          <a:xfrm>
            <a:off x="4090708" y="4757445"/>
            <a:ext cx="30847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КОММУНИКАЦИЯ</a:t>
            </a:r>
            <a:endParaRPr sz="3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0" name="Google Shape;140;p10"/>
          <p:cNvSpPr txBox="1"/>
          <p:nvPr/>
        </p:nvSpPr>
        <p:spPr>
          <a:xfrm>
            <a:off x="4559668" y="5341454"/>
            <a:ext cx="19300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БАҚЫЛАУ</a:t>
            </a:r>
            <a:endParaRPr sz="3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1" name="Google Shape;141;p10"/>
          <p:cNvSpPr txBox="1"/>
          <p:nvPr/>
        </p:nvSpPr>
        <p:spPr>
          <a:xfrm>
            <a:off x="4737162" y="5998437"/>
            <a:ext cx="28955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ЖОЛ ЖӨНЕКЕЙ</a:t>
            </a:r>
            <a:endParaRPr sz="3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2" name="Google Shape;142;p10"/>
          <p:cNvSpPr txBox="1"/>
          <p:nvPr/>
        </p:nvSpPr>
        <p:spPr>
          <a:xfrm>
            <a:off x="4273550" y="6601956"/>
            <a:ext cx="25209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АҚПАРАТ</a:t>
            </a:r>
            <a:endParaRPr sz="3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3" name="Google Shape;143;p10"/>
          <p:cNvSpPr txBox="1"/>
          <p:nvPr/>
        </p:nvSpPr>
        <p:spPr>
          <a:xfrm>
            <a:off x="1542503" y="1622323"/>
            <a:ext cx="16789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«Құрметті күнделік ...»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0"/>
          <p:cNvSpPr txBox="1"/>
          <p:nvPr/>
        </p:nvSpPr>
        <p:spPr>
          <a:xfrm>
            <a:off x="1542503" y="2177770"/>
            <a:ext cx="212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Спортшы/бай/ келбетті/көңілді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0"/>
          <p:cNvSpPr txBox="1"/>
          <p:nvPr/>
        </p:nvSpPr>
        <p:spPr>
          <a:xfrm>
            <a:off x="1542503" y="2786545"/>
            <a:ext cx="223710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Достармен уақыт өткізу/бір киіммен жүру/хат жазу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0"/>
          <p:cNvSpPr txBox="1"/>
          <p:nvPr/>
        </p:nvSpPr>
        <p:spPr>
          <a:xfrm>
            <a:off x="1542502" y="3466668"/>
            <a:ext cx="26611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Бөтен адамдармен сөйлеспе/жеткенде телефон шал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0"/>
          <p:cNvSpPr txBox="1"/>
          <p:nvPr/>
        </p:nvSpPr>
        <p:spPr>
          <a:xfrm>
            <a:off x="1542503" y="4213656"/>
            <a:ext cx="15943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ТВ/музыка/ойындар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0"/>
          <p:cNvSpPr txBox="1"/>
          <p:nvPr/>
        </p:nvSpPr>
        <p:spPr>
          <a:xfrm>
            <a:off x="1542503" y="4840770"/>
            <a:ext cx="19753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Қоңыраулар/хаттар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0"/>
          <p:cNvSpPr txBox="1"/>
          <p:nvPr/>
        </p:nvSpPr>
        <p:spPr>
          <a:xfrm>
            <a:off x="1542503" y="5467883"/>
            <a:ext cx="159575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Кабельді ТВ/дисктер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1542503" y="6124865"/>
            <a:ext cx="153225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Плеер/таксофон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0"/>
          <p:cNvSpPr txBox="1"/>
          <p:nvPr/>
        </p:nvSpPr>
        <p:spPr>
          <a:xfrm>
            <a:off x="1542503" y="6651613"/>
            <a:ext cx="17938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Сары парақтар/  телебағдарлама/газеты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0"/>
          <p:cNvSpPr txBox="1"/>
          <p:nvPr/>
        </p:nvSpPr>
        <p:spPr>
          <a:xfrm>
            <a:off x="7889303" y="1317307"/>
            <a:ext cx="313690" cy="86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5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5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0"/>
          <p:cNvSpPr txBox="1"/>
          <p:nvPr/>
        </p:nvSpPr>
        <p:spPr>
          <a:xfrm>
            <a:off x="7889303" y="1956739"/>
            <a:ext cx="313690" cy="86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5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5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0"/>
          <p:cNvSpPr txBox="1"/>
          <p:nvPr/>
        </p:nvSpPr>
        <p:spPr>
          <a:xfrm>
            <a:off x="7889303" y="2596172"/>
            <a:ext cx="313690" cy="86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5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5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0"/>
          <p:cNvSpPr txBox="1"/>
          <p:nvPr/>
        </p:nvSpPr>
        <p:spPr>
          <a:xfrm>
            <a:off x="7889303" y="3235591"/>
            <a:ext cx="313690" cy="86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5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5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7889303" y="3857028"/>
            <a:ext cx="313690" cy="86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5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5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 txBox="1"/>
          <p:nvPr/>
        </p:nvSpPr>
        <p:spPr>
          <a:xfrm>
            <a:off x="7889303" y="4496447"/>
            <a:ext cx="313690" cy="86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5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5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7889303" y="5135879"/>
            <a:ext cx="313690" cy="86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5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5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0"/>
          <p:cNvSpPr txBox="1"/>
          <p:nvPr/>
        </p:nvSpPr>
        <p:spPr>
          <a:xfrm>
            <a:off x="7889303" y="5775311"/>
            <a:ext cx="313690" cy="86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5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5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0"/>
          <p:cNvSpPr txBox="1"/>
          <p:nvPr/>
        </p:nvSpPr>
        <p:spPr>
          <a:xfrm>
            <a:off x="7889303" y="6442967"/>
            <a:ext cx="313690" cy="86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5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5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>
            <a:spLocks noGrp="1"/>
          </p:cNvSpPr>
          <p:nvPr>
            <p:ph type="title"/>
          </p:nvPr>
        </p:nvSpPr>
        <p:spPr>
          <a:xfrm>
            <a:off x="444500" y="434340"/>
            <a:ext cx="685927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1" i="0" u="none" strike="noStrike" cap="none">
                <a:solidFill>
                  <a:srgbClr val="676F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Соңғы 20 жылда адамдардың тәртібінің өзгеруі</a:t>
            </a:r>
            <a:endParaRPr sz="36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11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1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9273413" y="1464348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 extrusionOk="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7D6A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1"/>
          <p:cNvSpPr/>
          <p:nvPr/>
        </p:nvSpPr>
        <p:spPr>
          <a:xfrm>
            <a:off x="9267888" y="2106002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 extrusionOk="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7D6A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9267938" y="2747657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 extrusionOk="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7D6A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9267938" y="3389299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 extrusionOk="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7D6A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1"/>
          <p:cNvSpPr/>
          <p:nvPr/>
        </p:nvSpPr>
        <p:spPr>
          <a:xfrm>
            <a:off x="9267888" y="4030954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 extrusionOk="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7D6A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9267888" y="4672609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 extrusionOk="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6D717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1"/>
          <p:cNvSpPr/>
          <p:nvPr/>
        </p:nvSpPr>
        <p:spPr>
          <a:xfrm>
            <a:off x="9267888" y="5314251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 extrusionOk="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6D717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9267888" y="5955906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09" extrusionOk="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6D717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1"/>
          <p:cNvSpPr/>
          <p:nvPr/>
        </p:nvSpPr>
        <p:spPr>
          <a:xfrm>
            <a:off x="1115415" y="1464348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 extrusionOk="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7A6A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1093558" y="1464348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 extrusionOk="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1"/>
          <p:cNvSpPr/>
          <p:nvPr/>
        </p:nvSpPr>
        <p:spPr>
          <a:xfrm>
            <a:off x="1109891" y="2106002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 extrusionOk="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7A6A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1"/>
          <p:cNvSpPr/>
          <p:nvPr/>
        </p:nvSpPr>
        <p:spPr>
          <a:xfrm>
            <a:off x="1087666" y="2106002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 extrusionOk="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1"/>
          <p:cNvSpPr/>
          <p:nvPr/>
        </p:nvSpPr>
        <p:spPr>
          <a:xfrm>
            <a:off x="1109941" y="2747645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 extrusionOk="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7A6A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1"/>
          <p:cNvSpPr/>
          <p:nvPr/>
        </p:nvSpPr>
        <p:spPr>
          <a:xfrm>
            <a:off x="1087716" y="2747657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 extrusionOk="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1"/>
          <p:cNvSpPr/>
          <p:nvPr/>
        </p:nvSpPr>
        <p:spPr>
          <a:xfrm>
            <a:off x="1109941" y="3389299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 extrusionOk="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7A6A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/>
          <p:nvPr/>
        </p:nvSpPr>
        <p:spPr>
          <a:xfrm>
            <a:off x="1087716" y="3389299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 extrusionOk="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1"/>
          <p:cNvSpPr/>
          <p:nvPr/>
        </p:nvSpPr>
        <p:spPr>
          <a:xfrm>
            <a:off x="1109891" y="4030954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 extrusionOk="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7A6A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1087666" y="4030954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 extrusionOk="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1"/>
          <p:cNvSpPr/>
          <p:nvPr/>
        </p:nvSpPr>
        <p:spPr>
          <a:xfrm>
            <a:off x="1109891" y="4672596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 extrusionOk="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6D717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1087666" y="4672609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 extrusionOk="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1"/>
          <p:cNvSpPr/>
          <p:nvPr/>
        </p:nvSpPr>
        <p:spPr>
          <a:xfrm>
            <a:off x="1109891" y="5314251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 extrusionOk="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6D717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1"/>
          <p:cNvSpPr/>
          <p:nvPr/>
        </p:nvSpPr>
        <p:spPr>
          <a:xfrm>
            <a:off x="1087666" y="5314251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 extrusionOk="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1"/>
          <p:cNvSpPr/>
          <p:nvPr/>
        </p:nvSpPr>
        <p:spPr>
          <a:xfrm>
            <a:off x="1109891" y="5955906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09" extrusionOk="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6D717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1"/>
          <p:cNvSpPr/>
          <p:nvPr/>
        </p:nvSpPr>
        <p:spPr>
          <a:xfrm>
            <a:off x="1087666" y="5955906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09" extrusionOk="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1"/>
          <p:cNvSpPr/>
          <p:nvPr/>
        </p:nvSpPr>
        <p:spPr>
          <a:xfrm>
            <a:off x="1109891" y="6597548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09" extrusionOk="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6D717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"/>
          <p:cNvSpPr/>
          <p:nvPr/>
        </p:nvSpPr>
        <p:spPr>
          <a:xfrm>
            <a:off x="1087666" y="6597553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09" extrusionOk="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1"/>
          <p:cNvSpPr/>
          <p:nvPr/>
        </p:nvSpPr>
        <p:spPr>
          <a:xfrm>
            <a:off x="9267888" y="6597553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09" extrusionOk="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6D717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1"/>
          <p:cNvSpPr txBox="1"/>
          <p:nvPr/>
        </p:nvSpPr>
        <p:spPr>
          <a:xfrm rot="-5400000">
            <a:off x="-204744" y="3164735"/>
            <a:ext cx="1899005" cy="8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96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600" b="1">
                <a:solidFill>
                  <a:srgbClr val="6570A9"/>
                </a:solidFill>
                <a:latin typeface="Arial Narrow"/>
                <a:ea typeface="Arial Narrow"/>
                <a:cs typeface="Arial Narrow"/>
                <a:sym typeface="Arial Narrow"/>
              </a:rPr>
              <a:t>1989</a:t>
            </a:r>
            <a:endParaRPr sz="6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7" name="Google Shape;197;p11"/>
          <p:cNvSpPr txBox="1"/>
          <p:nvPr/>
        </p:nvSpPr>
        <p:spPr>
          <a:xfrm rot="5400000">
            <a:off x="8979961" y="3730856"/>
            <a:ext cx="1997952" cy="8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96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600" b="1">
                <a:solidFill>
                  <a:srgbClr val="6570A9"/>
                </a:solidFill>
                <a:latin typeface="Arial Narrow"/>
                <a:ea typeface="Arial Narrow"/>
                <a:cs typeface="Arial Narrow"/>
                <a:sym typeface="Arial Narrow"/>
              </a:rPr>
              <a:t>2017</a:t>
            </a:r>
            <a:endParaRPr sz="6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4051300" y="1571625"/>
            <a:ext cx="3352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ӨЗ ОЙЫН БІЛДІРУ</a:t>
            </a:r>
            <a:endParaRPr sz="3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9" name="Google Shape;199;p11"/>
          <p:cNvSpPr txBox="1"/>
          <p:nvPr/>
        </p:nvSpPr>
        <p:spPr>
          <a:xfrm>
            <a:off x="4343743" y="2158022"/>
            <a:ext cx="35937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ӨЗІН ӨЗІ БАҒАЛАУ</a:t>
            </a:r>
            <a:endParaRPr sz="3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0" name="Google Shape;200;p11"/>
          <p:cNvSpPr txBox="1"/>
          <p:nvPr/>
        </p:nvSpPr>
        <p:spPr>
          <a:xfrm>
            <a:off x="4151541" y="2796705"/>
            <a:ext cx="26429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ӘЛЕУМЕТТЕНУ</a:t>
            </a:r>
            <a:endParaRPr sz="3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1" name="Google Shape;201;p11"/>
          <p:cNvSpPr txBox="1"/>
          <p:nvPr/>
        </p:nvSpPr>
        <p:spPr>
          <a:xfrm>
            <a:off x="4224020" y="3417011"/>
            <a:ext cx="28752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ҚАУІПСІЗДІК</a:t>
            </a:r>
            <a:endParaRPr sz="3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4682845" y="4087228"/>
            <a:ext cx="16544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БАЗАЛЫҚ</a:t>
            </a:r>
            <a:endParaRPr sz="3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4090708" y="4757445"/>
            <a:ext cx="30847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КОММУНИКАЦИЯ</a:t>
            </a:r>
            <a:endParaRPr sz="3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4" name="Google Shape;204;p11"/>
          <p:cNvSpPr txBox="1"/>
          <p:nvPr/>
        </p:nvSpPr>
        <p:spPr>
          <a:xfrm>
            <a:off x="4559668" y="5341454"/>
            <a:ext cx="19300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БАҚЫЛАУ</a:t>
            </a:r>
            <a:endParaRPr sz="3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5" name="Google Shape;205;p11"/>
          <p:cNvSpPr txBox="1"/>
          <p:nvPr/>
        </p:nvSpPr>
        <p:spPr>
          <a:xfrm>
            <a:off x="4127500" y="5998437"/>
            <a:ext cx="2819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ЖОЛ ЖӨНЕКЕЙ</a:t>
            </a:r>
            <a:endParaRPr sz="3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4273550" y="6601956"/>
            <a:ext cx="25209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АҚПАРАТ</a:t>
            </a:r>
            <a:endParaRPr sz="3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7" name="Google Shape;207;p11"/>
          <p:cNvSpPr txBox="1"/>
          <p:nvPr/>
        </p:nvSpPr>
        <p:spPr>
          <a:xfrm>
            <a:off x="1542503" y="1622323"/>
            <a:ext cx="16789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«Құрметті күнделік ...»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1"/>
          <p:cNvSpPr txBox="1"/>
          <p:nvPr/>
        </p:nvSpPr>
        <p:spPr>
          <a:xfrm>
            <a:off x="1542503" y="2177770"/>
            <a:ext cx="212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Спортшы/бай/ келбетті/көңілді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1"/>
          <p:cNvSpPr txBox="1"/>
          <p:nvPr/>
        </p:nvSpPr>
        <p:spPr>
          <a:xfrm>
            <a:off x="1542503" y="2786545"/>
            <a:ext cx="223710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Достармен уақыт өткізу/бір киіммен жүру/хат жазу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1542502" y="3466668"/>
            <a:ext cx="26611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Бөтен адамдармен сөйлеспе/жеткенде телефон шал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"/>
          <p:cNvSpPr txBox="1"/>
          <p:nvPr/>
        </p:nvSpPr>
        <p:spPr>
          <a:xfrm>
            <a:off x="1542503" y="4213656"/>
            <a:ext cx="15943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ТВ/музыка/ойындар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"/>
          <p:cNvSpPr txBox="1"/>
          <p:nvPr/>
        </p:nvSpPr>
        <p:spPr>
          <a:xfrm>
            <a:off x="1542503" y="4840770"/>
            <a:ext cx="19753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Қоңыраулар/хаттар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 txBox="1"/>
          <p:nvPr/>
        </p:nvSpPr>
        <p:spPr>
          <a:xfrm>
            <a:off x="1542503" y="5467883"/>
            <a:ext cx="159575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Кабельді ТВ/дисктер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>
            <a:off x="1542503" y="6124865"/>
            <a:ext cx="153225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Плеер/таксофон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1542503" y="6651613"/>
            <a:ext cx="17938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Сары парақтар/  телебағдарлама/газеты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7480300" y="1724025"/>
            <a:ext cx="16483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k-KZ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блогтар/подкасттар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7632700" y="2181225"/>
            <a:ext cx="22098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Онлайн қауымдастық/ ”Достар” ойыны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7327900" y="2867025"/>
            <a:ext cx="1905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Эл.пошта/хабарлама/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ұялы телефон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6946900" y="3476625"/>
            <a:ext cx="22097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Мобильді телефон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7023100" y="4086225"/>
            <a:ext cx="25146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HDTV/iPod/видео-ойындар/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интернет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 txBox="1"/>
          <p:nvPr/>
        </p:nvSpPr>
        <p:spPr>
          <a:xfrm>
            <a:off x="6946900" y="4772025"/>
            <a:ext cx="213359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Электронды пошта/ твиттер/әлеуметтік желілер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6642100" y="5305425"/>
            <a:ext cx="28955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Цифрлік видеожазба/цифрлік контентті жүктеу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6946900" y="5991225"/>
            <a:ext cx="22097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iPod/мобильді телефон/смартфон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1"/>
          <p:cNvSpPr txBox="1"/>
          <p:nvPr/>
        </p:nvSpPr>
        <p:spPr>
          <a:xfrm>
            <a:off x="6870700" y="6600825"/>
            <a:ext cx="25145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Іздеу/цифрлі кабельдіТВ/интернет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9746805" y="6596391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 txBox="1">
            <a:spLocks noGrp="1"/>
          </p:cNvSpPr>
          <p:nvPr>
            <p:ph type="sldNum" idx="12"/>
          </p:nvPr>
        </p:nvSpPr>
        <p:spPr>
          <a:xfrm>
            <a:off x="9782708" y="6659871"/>
            <a:ext cx="41655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6204" marR="0" lvl="0" indent="0" algn="l" rtl="0">
              <a:lnSpc>
                <a:spcPct val="106718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pPr marL="116204" marR="0" lvl="0" indent="0" algn="l" rtl="0">
                <a:lnSpc>
                  <a:spcPct val="1067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3200" b="1" i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/>
          <p:nvPr/>
        </p:nvSpPr>
        <p:spPr>
          <a:xfrm>
            <a:off x="0" y="12"/>
            <a:ext cx="10689977" cy="755999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3"/>
          <p:cNvSpPr/>
          <p:nvPr/>
        </p:nvSpPr>
        <p:spPr>
          <a:xfrm>
            <a:off x="9746805" y="6596391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3"/>
          <p:cNvSpPr txBox="1">
            <a:spLocks noGrp="1"/>
          </p:cNvSpPr>
          <p:nvPr>
            <p:ph type="sldNum" idx="12"/>
          </p:nvPr>
        </p:nvSpPr>
        <p:spPr>
          <a:xfrm>
            <a:off x="9782708" y="6659871"/>
            <a:ext cx="41655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6204" marR="0" lvl="0" indent="0" algn="l" rtl="0">
              <a:lnSpc>
                <a:spcPct val="106718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pPr marL="116204" marR="0" lvl="0" indent="0" algn="l" rtl="0">
                <a:lnSpc>
                  <a:spcPct val="1067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3200" b="1" i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/>
          <p:nvPr/>
        </p:nvSpPr>
        <p:spPr>
          <a:xfrm>
            <a:off x="9746805" y="6596391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4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4"/>
          <p:cNvSpPr txBox="1">
            <a:spLocks noGrp="1"/>
          </p:cNvSpPr>
          <p:nvPr>
            <p:ph type="sldNum" idx="12"/>
          </p:nvPr>
        </p:nvSpPr>
        <p:spPr>
          <a:xfrm>
            <a:off x="9782708" y="6659871"/>
            <a:ext cx="41655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6204" marR="0" lvl="0" indent="0" algn="l" rtl="0">
              <a:lnSpc>
                <a:spcPct val="106718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pPr marL="116204" marR="0" lvl="0" indent="0" algn="l" rtl="0">
                <a:lnSpc>
                  <a:spcPct val="1067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3200" b="1" i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54" name="Google Shape;25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205873"/>
            <a:ext cx="9784172" cy="5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"/>
          <p:cNvSpPr/>
          <p:nvPr/>
        </p:nvSpPr>
        <p:spPr>
          <a:xfrm>
            <a:off x="0" y="12"/>
            <a:ext cx="0" cy="1053465"/>
          </a:xfrm>
          <a:custGeom>
            <a:avLst/>
            <a:gdLst/>
            <a:ahLst/>
            <a:cxnLst/>
            <a:rect l="l" t="t" r="r" b="b"/>
            <a:pathLst>
              <a:path w="120000" h="1053465" extrusionOk="0">
                <a:moveTo>
                  <a:pt x="0" y="0"/>
                </a:moveTo>
                <a:lnTo>
                  <a:pt x="0" y="1052995"/>
                </a:lnTo>
              </a:path>
            </a:pathLst>
          </a:custGeom>
          <a:noFill/>
          <a:ln w="9525" cap="flat" cmpd="sng">
            <a:solidFill>
              <a:srgbClr val="676F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5"/>
          <p:cNvSpPr/>
          <p:nvPr/>
        </p:nvSpPr>
        <p:spPr>
          <a:xfrm>
            <a:off x="9746805" y="6596391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5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5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5"/>
          <p:cNvSpPr txBox="1">
            <a:spLocks noGrp="1"/>
          </p:cNvSpPr>
          <p:nvPr>
            <p:ph type="sldNum" idx="12"/>
          </p:nvPr>
        </p:nvSpPr>
        <p:spPr>
          <a:xfrm>
            <a:off x="9782708" y="6659871"/>
            <a:ext cx="41655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6204" marR="0" lvl="0" indent="0" algn="l" rtl="0">
              <a:lnSpc>
                <a:spcPct val="106718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pPr marL="116204" marR="0" lvl="0" indent="0" algn="l" rtl="0">
                <a:lnSpc>
                  <a:spcPct val="1067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3200" b="1" i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65" name="Google Shape;26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550" y="635800"/>
            <a:ext cx="5177275" cy="289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322" y="3535087"/>
            <a:ext cx="4591975" cy="306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0822" y="1525125"/>
            <a:ext cx="4900470" cy="275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98872" y="4074565"/>
            <a:ext cx="4063709" cy="2285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259</Words>
  <Application>Microsoft Office PowerPoint</Application>
  <PresentationFormat>Произвольный</PresentationFormat>
  <Paragraphs>108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Arial Narrow</vt:lpstr>
      <vt:lpstr>Century Gothic</vt:lpstr>
      <vt:lpstr>Noto Sans Symbols</vt:lpstr>
      <vt:lpstr>Office Theme</vt:lpstr>
      <vt:lpstr>7-сабақ</vt:lpstr>
      <vt:lpstr>Слайд 2</vt:lpstr>
      <vt:lpstr>Слайд 3</vt:lpstr>
      <vt:lpstr>Соңғы 20 жылда адамдардың тәртібінің өзгеруі</vt:lpstr>
      <vt:lpstr>Соңғы 20 жылда адамдардың тәртібінің өзгеруі</vt:lpstr>
      <vt:lpstr>Слайд 6</vt:lpstr>
      <vt:lpstr>Слайд 7</vt:lpstr>
      <vt:lpstr>Слайд 8</vt:lpstr>
      <vt:lpstr>Слайд 9</vt:lpstr>
      <vt:lpstr>Слайд 10</vt:lpstr>
      <vt:lpstr>Интернет – ең жедел ақпарат көзі және баршаға қолжетімді </vt:lpstr>
      <vt:lpstr>Слайд 12</vt:lpstr>
      <vt:lpstr>Слайд 13</vt:lpstr>
      <vt:lpstr>Білім беру, оқыту қызметі  Білім алу мен дағдыларды игеруге арналған бай кеңістік </vt:lpstr>
      <vt:lpstr>Слайд 15</vt:lpstr>
      <vt:lpstr>Медиатөңкеріс</vt:lpstr>
      <vt:lpstr>Жаңа медиа </vt:lpstr>
      <vt:lpstr>Түйіндер: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7-сабақ</dc:title>
  <dc:creator>usermsc</dc:creator>
  <cp:lastModifiedBy>usermsc</cp:lastModifiedBy>
  <cp:revision>2</cp:revision>
  <dcterms:modified xsi:type="dcterms:W3CDTF">2018-11-20T05:25:20Z</dcterms:modified>
</cp:coreProperties>
</file>