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19405"/>
            <a:ext cx="9804400" cy="59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7820" y="3503028"/>
            <a:ext cx="7777759" cy="285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82708" y="6659871"/>
            <a:ext cx="416559" cy="436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887" y="0"/>
            <a:ext cx="9857740" cy="6870700"/>
          </a:xfrm>
          <a:custGeom>
            <a:avLst/>
            <a:gdLst/>
            <a:ahLst/>
            <a:cxnLst/>
            <a:rect l="l" t="t" r="r" b="b"/>
            <a:pathLst>
              <a:path w="9857740" h="6870700">
                <a:moveTo>
                  <a:pt x="0" y="0"/>
                </a:moveTo>
                <a:lnTo>
                  <a:pt x="9857232" y="0"/>
                </a:lnTo>
                <a:lnTo>
                  <a:pt x="9857232" y="6870581"/>
                </a:lnTo>
                <a:lnTo>
                  <a:pt x="0" y="687058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194" y="0"/>
            <a:ext cx="9777730" cy="5650865"/>
          </a:xfrm>
          <a:custGeom>
            <a:avLst/>
            <a:gdLst/>
            <a:ahLst/>
            <a:cxnLst/>
            <a:rect l="l" t="t" r="r" b="b"/>
            <a:pathLst>
              <a:path w="9777730" h="5650865">
                <a:moveTo>
                  <a:pt x="9777603" y="0"/>
                </a:moveTo>
                <a:lnTo>
                  <a:pt x="0" y="0"/>
                </a:lnTo>
                <a:lnTo>
                  <a:pt x="0" y="5506732"/>
                </a:lnTo>
                <a:lnTo>
                  <a:pt x="2250" y="5589978"/>
                </a:lnTo>
                <a:lnTo>
                  <a:pt x="18000" y="5632726"/>
                </a:lnTo>
                <a:lnTo>
                  <a:pt x="60752" y="5648475"/>
                </a:lnTo>
                <a:lnTo>
                  <a:pt x="144005" y="5650725"/>
                </a:lnTo>
                <a:lnTo>
                  <a:pt x="9633610" y="5650725"/>
                </a:lnTo>
                <a:lnTo>
                  <a:pt x="9716856" y="5648475"/>
                </a:lnTo>
                <a:lnTo>
                  <a:pt x="9759603" y="5632726"/>
                </a:lnTo>
                <a:lnTo>
                  <a:pt x="9775353" y="5589978"/>
                </a:lnTo>
                <a:lnTo>
                  <a:pt x="9777603" y="5506732"/>
                </a:lnTo>
                <a:lnTo>
                  <a:pt x="9777603" y="0"/>
                </a:lnTo>
                <a:close/>
              </a:path>
            </a:pathLst>
          </a:custGeom>
          <a:solidFill>
            <a:srgbClr val="666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669" y="5623730"/>
            <a:ext cx="9707245" cy="1191895"/>
          </a:xfrm>
          <a:custGeom>
            <a:avLst/>
            <a:gdLst/>
            <a:ahLst/>
            <a:cxnLst/>
            <a:rect l="l" t="t" r="r" b="b"/>
            <a:pathLst>
              <a:path w="9707245" h="1191895">
                <a:moveTo>
                  <a:pt x="9598128" y="0"/>
                </a:moveTo>
                <a:lnTo>
                  <a:pt x="108523" y="0"/>
                </a:lnTo>
                <a:lnTo>
                  <a:pt x="27455" y="536"/>
                </a:lnTo>
                <a:lnTo>
                  <a:pt x="0" y="4291"/>
                </a:lnTo>
                <a:lnTo>
                  <a:pt x="25768" y="14482"/>
                </a:lnTo>
                <a:lnTo>
                  <a:pt x="4713479" y="1165745"/>
                </a:lnTo>
                <a:lnTo>
                  <a:pt x="4796509" y="1185055"/>
                </a:lnTo>
                <a:lnTo>
                  <a:pt x="4853320" y="1191491"/>
                </a:lnTo>
                <a:lnTo>
                  <a:pt x="4910134" y="1185055"/>
                </a:lnTo>
                <a:lnTo>
                  <a:pt x="4993171" y="1165745"/>
                </a:lnTo>
                <a:lnTo>
                  <a:pt x="9680876" y="14482"/>
                </a:lnTo>
                <a:lnTo>
                  <a:pt x="9706641" y="4291"/>
                </a:lnTo>
                <a:lnTo>
                  <a:pt x="9679188" y="536"/>
                </a:lnTo>
                <a:lnTo>
                  <a:pt x="9598128" y="0"/>
                </a:lnTo>
                <a:close/>
              </a:path>
            </a:pathLst>
          </a:custGeom>
          <a:solidFill>
            <a:srgbClr val="666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1896" y="371208"/>
            <a:ext cx="314980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5600" spc="-380" dirty="0" smtClean="0">
                <a:latin typeface="Arial Narrow"/>
                <a:cs typeface="Arial Narrow"/>
              </a:rPr>
              <a:t>ДАРСИ</a:t>
            </a:r>
            <a:r>
              <a:rPr sz="5600" spc="-380" dirty="0" smtClean="0">
                <a:latin typeface="Arial Narrow"/>
                <a:cs typeface="Arial Narrow"/>
              </a:rPr>
              <a:t> </a:t>
            </a:r>
            <a:r>
              <a:rPr sz="5600" spc="-800" dirty="0">
                <a:latin typeface="Arial Narrow"/>
                <a:cs typeface="Arial Narrow"/>
              </a:rPr>
              <a:t>№</a:t>
            </a:r>
            <a:r>
              <a:rPr sz="5600" spc="-415" dirty="0">
                <a:latin typeface="Arial Narrow"/>
                <a:cs typeface="Arial Narrow"/>
              </a:rPr>
              <a:t> </a:t>
            </a:r>
            <a:r>
              <a:rPr sz="5600" spc="-70" dirty="0">
                <a:latin typeface="Arial Narrow"/>
                <a:cs typeface="Arial Narrow"/>
              </a:rPr>
              <a:t>7</a:t>
            </a:r>
            <a:endParaRPr sz="56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457820" y="3503028"/>
            <a:ext cx="7777759" cy="2846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715" algn="ctr">
              <a:lnSpc>
                <a:spcPts val="5440"/>
              </a:lnSpc>
            </a:pPr>
            <a:r>
              <a:rPr lang="tg-Cyrl-TJ" spc="-330" dirty="0" smtClean="0"/>
              <a:t>МАВЗӮЪ</a:t>
            </a:r>
            <a:r>
              <a:rPr spc="-330" dirty="0" smtClean="0"/>
              <a:t>:</a:t>
            </a:r>
            <a:endParaRPr spc="-330" dirty="0"/>
          </a:p>
          <a:p>
            <a:pPr marL="30480" marR="5080" algn="ctr">
              <a:lnSpc>
                <a:spcPts val="7900"/>
              </a:lnSpc>
              <a:spcBef>
                <a:spcPts val="1040"/>
              </a:spcBef>
            </a:pPr>
            <a:r>
              <a:rPr lang="tg-Cyrl-TJ" sz="7800" spc="-505" dirty="0" smtClean="0"/>
              <a:t>ИМКОНИЯТҲОИ МАН</a:t>
            </a:r>
            <a:r>
              <a:rPr sz="7800" spc="-580" dirty="0" smtClean="0"/>
              <a:t>  </a:t>
            </a:r>
            <a:r>
              <a:rPr lang="tg-Cyrl-TJ" sz="7800" spc="-625" dirty="0" smtClean="0"/>
              <a:t>ДАР </a:t>
            </a:r>
            <a:r>
              <a:rPr sz="7800" spc="-555" dirty="0" smtClean="0"/>
              <a:t>ИНТЕРНЕТ</a:t>
            </a:r>
            <a:endParaRPr sz="7800" dirty="0"/>
          </a:p>
        </p:txBody>
      </p:sp>
      <p:sp>
        <p:nvSpPr>
          <p:cNvPr id="8" name="object 8"/>
          <p:cNvSpPr/>
          <p:nvPr/>
        </p:nvSpPr>
        <p:spPr>
          <a:xfrm>
            <a:off x="2140140" y="1389951"/>
            <a:ext cx="3225431" cy="2265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4447" y="1305013"/>
            <a:ext cx="3547414" cy="211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001" y="12"/>
            <a:ext cx="534598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5291999" cy="7559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24"/>
            <a:ext cx="10692003" cy="7552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758570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sz="3600" spc="-235" dirty="0" err="1" smtClean="0"/>
              <a:t>функ</a:t>
            </a:r>
            <a:r>
              <a:rPr lang="tg-Cyrl-TJ" sz="3600" spc="-235" dirty="0" smtClean="0"/>
              <a:t>с</a:t>
            </a:r>
            <a:r>
              <a:rPr sz="3600" spc="-235" dirty="0" err="1" smtClean="0"/>
              <a:t>ия</a:t>
            </a:r>
            <a:r>
              <a:rPr lang="tg-Cyrl-TJ" sz="3600" spc="-235" dirty="0" smtClean="0"/>
              <a:t>и иттилоотӣ ин аз ҳама сарчашмаи  ахбори оммавӣ ва оперативӣ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24"/>
            <a:ext cx="10692001" cy="7552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9143" y="462648"/>
            <a:ext cx="7137400" cy="1417320"/>
          </a:xfrm>
          <a:custGeom>
            <a:avLst/>
            <a:gdLst/>
            <a:ahLst/>
            <a:cxnLst/>
            <a:rect l="l" t="t" r="r" b="b"/>
            <a:pathLst>
              <a:path w="7137400" h="1417320">
                <a:moveTo>
                  <a:pt x="0" y="0"/>
                </a:moveTo>
                <a:lnTo>
                  <a:pt x="7136892" y="0"/>
                </a:lnTo>
                <a:lnTo>
                  <a:pt x="7136892" y="1417320"/>
                </a:lnTo>
                <a:lnTo>
                  <a:pt x="0" y="14173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342900"/>
            <a:ext cx="7105015" cy="14773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720"/>
              </a:spcBef>
            </a:pPr>
            <a:r>
              <a:rPr sz="3600" b="1" spc="-5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Функция</a:t>
            </a:r>
            <a:r>
              <a:rPr lang="tg-Cyrl-TJ" sz="3600" b="1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и пахши иттилоот, майдонча барои муоширати  шахсӣ ва кории виртуалӣ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95408" y="6659871"/>
            <a:ext cx="39116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7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676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23"/>
            <a:ext cx="10692003" cy="7552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143" y="476364"/>
            <a:ext cx="2606040" cy="2304415"/>
          </a:xfrm>
          <a:custGeom>
            <a:avLst/>
            <a:gdLst/>
            <a:ahLst/>
            <a:cxnLst/>
            <a:rect l="l" t="t" r="r" b="b"/>
            <a:pathLst>
              <a:path w="2606040" h="2304415">
                <a:moveTo>
                  <a:pt x="0" y="0"/>
                </a:moveTo>
                <a:lnTo>
                  <a:pt x="2606040" y="0"/>
                </a:lnTo>
                <a:lnTo>
                  <a:pt x="2606040" y="2304288"/>
                </a:lnTo>
                <a:lnTo>
                  <a:pt x="0" y="230428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700" y="342900"/>
            <a:ext cx="2895600" cy="240065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720"/>
              </a:spcBef>
            </a:pPr>
            <a:r>
              <a:rPr lang="tg-Cyrl-TJ" sz="3600" b="1" spc="-750" dirty="0" smtClean="0">
                <a:solidFill>
                  <a:srgbClr val="FFFFFF"/>
                </a:solidFill>
                <a:latin typeface="Century Gothic"/>
                <a:cs typeface="Century Gothic"/>
              </a:rPr>
              <a:t>Ф</a:t>
            </a:r>
            <a:r>
              <a:rPr lang="tg-Cyrl-TJ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унксияи иҷтимоӣ</a:t>
            </a:r>
            <a:r>
              <a:rPr sz="3600" b="1" spc="-215" dirty="0" smtClean="0">
                <a:solidFill>
                  <a:srgbClr val="FFFFFF"/>
                </a:solidFill>
                <a:latin typeface="Century Gothic"/>
                <a:cs typeface="Century Gothic"/>
              </a:rPr>
              <a:t>:  </a:t>
            </a:r>
            <a:r>
              <a:rPr lang="tg-Cyrl-TJ" sz="3600" b="1" spc="-120" dirty="0" smtClean="0">
                <a:solidFill>
                  <a:srgbClr val="FFFFFF"/>
                </a:solidFill>
                <a:latin typeface="Century Gothic"/>
                <a:cs typeface="Century Gothic"/>
              </a:rPr>
              <a:t>маҳфилҳои зиед аз рӯи шавқу ҳавас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438"/>
            <a:ext cx="10692003" cy="7072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756348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z="3600" spc="-195" dirty="0" smtClean="0">
                <a:solidFill>
                  <a:srgbClr val="666FA6"/>
                </a:solidFill>
              </a:rPr>
              <a:t>Функсияи омӯзишӣ</a:t>
            </a:r>
            <a:r>
              <a:rPr sz="3600" spc="-215" dirty="0" smtClean="0">
                <a:solidFill>
                  <a:srgbClr val="666FA6"/>
                </a:solidFill>
              </a:rPr>
              <a:t>: </a:t>
            </a:r>
            <a:r>
              <a:rPr lang="tg-Cyrl-TJ" sz="3600" spc="-215" dirty="0" smtClean="0">
                <a:solidFill>
                  <a:srgbClr val="666FA6"/>
                </a:solidFill>
              </a:rPr>
              <a:t>фазои бениҳоят калон барои гирифтани дониш ва малакаҳои гуногун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676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23009"/>
            <a:ext cx="10692003" cy="6236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342900"/>
            <a:ext cx="7952105" cy="194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lang="tg-Cyrl-TJ" sz="3600" b="1" spc="-145" dirty="0" smtClean="0">
                <a:solidFill>
                  <a:srgbClr val="666FA6"/>
                </a:solidFill>
                <a:latin typeface="Century Gothic"/>
                <a:cs typeface="Century Gothic"/>
              </a:rPr>
              <a:t>Қисми фароғатӣ</a:t>
            </a:r>
            <a:r>
              <a:rPr sz="3600" b="1" spc="-215" dirty="0" smtClean="0">
                <a:solidFill>
                  <a:srgbClr val="666FA6"/>
                </a:solidFill>
                <a:latin typeface="Century Gothic"/>
                <a:cs typeface="Century Gothic"/>
              </a:rPr>
              <a:t>:</a:t>
            </a:r>
            <a:endParaRPr sz="3600" dirty="0">
              <a:latin typeface="Century Gothic"/>
              <a:cs typeface="Century Gothic"/>
            </a:endParaRPr>
          </a:p>
          <a:p>
            <a:pPr marL="12700" marR="5080">
              <a:lnSpc>
                <a:spcPts val="3600"/>
              </a:lnSpc>
              <a:spcBef>
                <a:spcPts val="360"/>
              </a:spcBef>
            </a:pPr>
            <a:r>
              <a:rPr lang="tg-Cyrl-TJ" sz="3600" b="1" spc="-229" dirty="0" smtClean="0">
                <a:solidFill>
                  <a:srgbClr val="666FA6"/>
                </a:solidFill>
                <a:latin typeface="Century Gothic"/>
                <a:cs typeface="Century Gothic"/>
              </a:rPr>
              <a:t>ҷои худ изҳоркунӣ</a:t>
            </a:r>
            <a:r>
              <a:rPr sz="3600" b="1" spc="-229" dirty="0" smtClean="0">
                <a:solidFill>
                  <a:srgbClr val="666FA6"/>
                </a:solidFill>
                <a:latin typeface="Century Gothic"/>
                <a:cs typeface="Century Gothic"/>
              </a:rPr>
              <a:t>, </a:t>
            </a:r>
            <a:r>
              <a:rPr lang="tg-Cyrl-TJ" sz="3600" b="1" spc="-114" dirty="0" smtClean="0">
                <a:solidFill>
                  <a:srgbClr val="666FA6"/>
                </a:solidFill>
                <a:latin typeface="Century Gothic"/>
                <a:cs typeface="Century Gothic"/>
              </a:rPr>
              <a:t>фароғат, вақтхушӣ</a:t>
            </a:r>
            <a:r>
              <a:rPr sz="3600" b="1" spc="-114" dirty="0" smtClean="0">
                <a:solidFill>
                  <a:srgbClr val="666FA6"/>
                </a:solidFill>
                <a:latin typeface="Century Gothic"/>
                <a:cs typeface="Century Gothic"/>
              </a:rPr>
              <a:t>  </a:t>
            </a:r>
            <a:r>
              <a:rPr lang="tg-Cyrl-TJ" sz="3600" b="1" spc="-15" dirty="0" smtClean="0">
                <a:solidFill>
                  <a:srgbClr val="666FA6"/>
                </a:solidFill>
                <a:latin typeface="Century Gothic"/>
                <a:cs typeface="Century Gothic"/>
              </a:rPr>
              <a:t>ва ҳалли масъалаҳои шахсӣ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001" y="243011"/>
            <a:ext cx="10449001" cy="7309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90" dirty="0" err="1" smtClean="0">
                <a:solidFill>
                  <a:srgbClr val="666FA6"/>
                </a:solidFill>
              </a:rPr>
              <a:t>Медиа</a:t>
            </a:r>
            <a:r>
              <a:rPr lang="tg-Cyrl-TJ" sz="3600" spc="-190" dirty="0" smtClean="0">
                <a:solidFill>
                  <a:srgbClr val="666FA6"/>
                </a:solidFill>
              </a:rPr>
              <a:t>инқилоб (инқилоби рассонавӣ)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676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155059"/>
            <a:ext cx="3424554" cy="1101090"/>
          </a:xfrm>
          <a:custGeom>
            <a:avLst/>
            <a:gdLst/>
            <a:ahLst/>
            <a:cxnLst/>
            <a:rect l="l" t="t" r="r" b="b"/>
            <a:pathLst>
              <a:path w="3424554" h="1101089">
                <a:moveTo>
                  <a:pt x="0" y="1100937"/>
                </a:moveTo>
                <a:lnTo>
                  <a:pt x="3424072" y="1100937"/>
                </a:lnTo>
                <a:lnTo>
                  <a:pt x="3424072" y="0"/>
                </a:lnTo>
                <a:lnTo>
                  <a:pt x="0" y="0"/>
                </a:lnTo>
                <a:lnTo>
                  <a:pt x="0" y="1100937"/>
                </a:lnTo>
                <a:close/>
              </a:path>
            </a:pathLst>
          </a:custGeom>
          <a:solidFill>
            <a:srgbClr val="003D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19405"/>
            <a:ext cx="9804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600" spc="-105" dirty="0" smtClean="0">
                <a:solidFill>
                  <a:srgbClr val="666FA6"/>
                </a:solidFill>
              </a:rPr>
              <a:t>Рассонаҳои нав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89061"/>
            <a:ext cx="3810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2994" y="4244319"/>
            <a:ext cx="3810000" cy="922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61391" y="1894290"/>
            <a:ext cx="3873411" cy="937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368" y="4382338"/>
            <a:ext cx="2885732" cy="646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65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pc="-105" dirty="0" smtClean="0"/>
              <a:t>Хулоса</a:t>
            </a:r>
            <a:endParaRPr spc="-105" dirty="0"/>
          </a:p>
        </p:txBody>
      </p:sp>
      <p:sp>
        <p:nvSpPr>
          <p:cNvPr id="4" name="object 4"/>
          <p:cNvSpPr txBox="1"/>
          <p:nvPr/>
        </p:nvSpPr>
        <p:spPr>
          <a:xfrm>
            <a:off x="727607" y="1149057"/>
            <a:ext cx="8947150" cy="635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97" baseline="-326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sz="4400" spc="60" dirty="0" err="1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r>
              <a:rPr sz="4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4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сабки</a:t>
            </a:r>
            <a:r>
              <a:rPr lang="ru-RU" sz="44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4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ҳ</a:t>
            </a:r>
            <a:r>
              <a:rPr lang="ru-RU" sz="4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аётро</a:t>
            </a:r>
            <a:r>
              <a:rPr lang="ru-RU" sz="44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4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дигаргун</a:t>
            </a:r>
            <a:r>
              <a:rPr lang="ru-RU" sz="44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4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мекунад</a:t>
            </a:r>
            <a:r>
              <a:rPr sz="4400" spc="-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495934" marR="502920" indent="-483870">
              <a:lnSpc>
                <a:spcPct val="83300"/>
              </a:lnSpc>
              <a:spcBef>
                <a:spcPts val="3900"/>
              </a:spcBef>
            </a:pPr>
            <a:r>
              <a:rPr sz="4400" b="1" spc="-97" baseline="-3267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lang="tg-Cyrl-TJ" sz="4400" spc="-120" dirty="0" smtClean="0">
                <a:solidFill>
                  <a:srgbClr val="FFFFFF"/>
                </a:solidFill>
                <a:latin typeface="Calibri"/>
                <a:cs typeface="Arial Narrow"/>
              </a:rPr>
              <a:t>Ба шарофати </a:t>
            </a:r>
            <a:r>
              <a:rPr sz="44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r>
              <a:rPr lang="tg-Cyrl-TJ" sz="4400" spc="20" dirty="0" smtClean="0">
                <a:solidFill>
                  <a:srgbClr val="FFFFFF"/>
                </a:solidFill>
                <a:latin typeface="Calibri"/>
                <a:cs typeface="Calibri"/>
              </a:rPr>
              <a:t> мо фикрронии дигарро омӯхтем</a:t>
            </a:r>
            <a:r>
              <a:rPr sz="4400" spc="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495934" marR="409575" indent="-483870">
              <a:lnSpc>
                <a:spcPct val="83300"/>
              </a:lnSpc>
              <a:spcBef>
                <a:spcPts val="4020"/>
              </a:spcBef>
            </a:pPr>
            <a:r>
              <a:rPr sz="4400" b="1" spc="-97" baseline="-3812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sz="4400" spc="60" dirty="0" err="1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r>
              <a:rPr sz="4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4400" spc="60" dirty="0" smtClean="0">
                <a:solidFill>
                  <a:srgbClr val="FFFFFF"/>
                </a:solidFill>
                <a:latin typeface="Calibri"/>
                <a:cs typeface="Calibri"/>
              </a:rPr>
              <a:t>барои амалӣ кардани </a:t>
            </a:r>
            <a:r>
              <a:rPr lang="tg-Cyrl-TJ" sz="4400" spc="40" dirty="0" smtClean="0">
                <a:solidFill>
                  <a:srgbClr val="FFFFFF"/>
                </a:solidFill>
                <a:latin typeface="Calibri"/>
                <a:cs typeface="Calibri"/>
              </a:rPr>
              <a:t>орзуҳоро мадад мекунад</a:t>
            </a:r>
            <a:r>
              <a:rPr sz="4400" spc="-3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sz="4400" b="1" spc="-97" baseline="-1633" dirty="0">
                <a:solidFill>
                  <a:srgbClr val="FFFFFF"/>
                </a:solidFill>
                <a:latin typeface="Arial Narrow"/>
                <a:cs typeface="Arial Narrow"/>
              </a:rPr>
              <a:t># </a:t>
            </a:r>
            <a:r>
              <a:rPr sz="4400" spc="60" dirty="0" err="1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r>
              <a:rPr sz="4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4400" spc="85" dirty="0" smtClean="0">
                <a:solidFill>
                  <a:srgbClr val="FFFFFF"/>
                </a:solidFill>
                <a:latin typeface="Calibri"/>
                <a:cs typeface="Calibri"/>
              </a:rPr>
              <a:t>хеле зуд дигаргун мешавад</a:t>
            </a:r>
            <a:r>
              <a:rPr sz="4400" spc="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1999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0750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8401" y="1227315"/>
            <a:ext cx="7315200" cy="5105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3270"/>
              </a:lnSpc>
            </a:pPr>
            <a:fld id="{81D60167-4931-47E6-BA6A-407CBD079E47}" type="slidenum">
              <a:rPr spc="-25" dirty="0"/>
              <a:pPr marL="25400">
                <a:lnSpc>
                  <a:spcPts val="3270"/>
                </a:lnSpc>
              </a:pPr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237" y="1180045"/>
            <a:ext cx="9199245" cy="1879600"/>
          </a:xfrm>
          <a:custGeom>
            <a:avLst/>
            <a:gdLst/>
            <a:ahLst/>
            <a:cxnLst/>
            <a:rect l="l" t="t" r="r" b="b"/>
            <a:pathLst>
              <a:path w="9199245" h="1879600">
                <a:moveTo>
                  <a:pt x="0" y="0"/>
                </a:moveTo>
                <a:lnTo>
                  <a:pt x="9198864" y="0"/>
                </a:lnTo>
                <a:lnTo>
                  <a:pt x="9198864" y="1879091"/>
                </a:lnTo>
                <a:lnTo>
                  <a:pt x="0" y="187909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3550" y="1194346"/>
            <a:ext cx="9121775" cy="1800225"/>
          </a:xfrm>
          <a:custGeom>
            <a:avLst/>
            <a:gdLst/>
            <a:ahLst/>
            <a:cxnLst/>
            <a:rect l="l" t="t" r="r" b="b"/>
            <a:pathLst>
              <a:path w="9121775" h="1800225">
                <a:moveTo>
                  <a:pt x="0" y="1799907"/>
                </a:moveTo>
                <a:lnTo>
                  <a:pt x="9121444" y="1799907"/>
                </a:lnTo>
                <a:lnTo>
                  <a:pt x="9121444" y="0"/>
                </a:lnTo>
                <a:lnTo>
                  <a:pt x="0" y="0"/>
                </a:lnTo>
                <a:lnTo>
                  <a:pt x="0" y="179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87" y="3087611"/>
            <a:ext cx="9199245" cy="1879600"/>
          </a:xfrm>
          <a:custGeom>
            <a:avLst/>
            <a:gdLst/>
            <a:ahLst/>
            <a:cxnLst/>
            <a:rect l="l" t="t" r="r" b="b"/>
            <a:pathLst>
              <a:path w="9199245" h="1879600">
                <a:moveTo>
                  <a:pt x="0" y="0"/>
                </a:moveTo>
                <a:lnTo>
                  <a:pt x="9198864" y="0"/>
                </a:lnTo>
                <a:lnTo>
                  <a:pt x="9198864" y="1879092"/>
                </a:lnTo>
                <a:lnTo>
                  <a:pt x="0" y="187909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101924"/>
            <a:ext cx="9121775" cy="1800225"/>
          </a:xfrm>
          <a:custGeom>
            <a:avLst/>
            <a:gdLst/>
            <a:ahLst/>
            <a:cxnLst/>
            <a:rect l="l" t="t" r="r" b="b"/>
            <a:pathLst>
              <a:path w="9121775" h="1800225">
                <a:moveTo>
                  <a:pt x="0" y="1799907"/>
                </a:moveTo>
                <a:lnTo>
                  <a:pt x="9121444" y="1799907"/>
                </a:lnTo>
                <a:lnTo>
                  <a:pt x="9121444" y="0"/>
                </a:lnTo>
                <a:lnTo>
                  <a:pt x="0" y="0"/>
                </a:lnTo>
                <a:lnTo>
                  <a:pt x="0" y="179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887" y="5067109"/>
            <a:ext cx="9199245" cy="1879600"/>
          </a:xfrm>
          <a:custGeom>
            <a:avLst/>
            <a:gdLst/>
            <a:ahLst/>
            <a:cxnLst/>
            <a:rect l="l" t="t" r="r" b="b"/>
            <a:pathLst>
              <a:path w="9199245" h="1879600">
                <a:moveTo>
                  <a:pt x="0" y="0"/>
                </a:moveTo>
                <a:lnTo>
                  <a:pt x="9198864" y="0"/>
                </a:lnTo>
                <a:lnTo>
                  <a:pt x="9198864" y="1879092"/>
                </a:lnTo>
                <a:lnTo>
                  <a:pt x="0" y="187909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5081422"/>
            <a:ext cx="9121775" cy="1800225"/>
          </a:xfrm>
          <a:custGeom>
            <a:avLst/>
            <a:gdLst/>
            <a:ahLst/>
            <a:cxnLst/>
            <a:rect l="l" t="t" r="r" b="b"/>
            <a:pathLst>
              <a:path w="9121775" h="1800225">
                <a:moveTo>
                  <a:pt x="0" y="1799907"/>
                </a:moveTo>
                <a:lnTo>
                  <a:pt x="9121444" y="1799907"/>
                </a:lnTo>
                <a:lnTo>
                  <a:pt x="9121444" y="0"/>
                </a:lnTo>
                <a:lnTo>
                  <a:pt x="0" y="0"/>
                </a:lnTo>
                <a:lnTo>
                  <a:pt x="0" y="1799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46805" y="6614807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86759" y="6587414"/>
            <a:ext cx="208279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300" y="342900"/>
            <a:ext cx="9372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0"/>
            <a:r>
              <a:rPr sz="2800" b="1" spc="-125" dirty="0" err="1" smtClean="0">
                <a:solidFill>
                  <a:srgbClr val="676FAC"/>
                </a:solidFill>
                <a:latin typeface="Century Gothic"/>
                <a:cs typeface="Century Gothic"/>
              </a:rPr>
              <a:t>Револю</a:t>
            </a:r>
            <a:r>
              <a:rPr lang="tg-Cyrl-TJ" sz="2800" b="1" spc="-125" dirty="0" smtClean="0">
                <a:solidFill>
                  <a:srgbClr val="676FAC"/>
                </a:solidFill>
                <a:latin typeface="Century Gothic"/>
                <a:cs typeface="Century Gothic"/>
              </a:rPr>
              <a:t>тс</a:t>
            </a:r>
            <a:r>
              <a:rPr sz="2800" b="1" spc="-125" dirty="0" err="1" smtClean="0">
                <a:solidFill>
                  <a:srgbClr val="676FAC"/>
                </a:solidFill>
                <a:latin typeface="Century Gothic"/>
                <a:cs typeface="Century Gothic"/>
              </a:rPr>
              <a:t>ия</a:t>
            </a:r>
            <a:r>
              <a:rPr sz="2800" b="1" spc="-125" dirty="0" smtClean="0">
                <a:solidFill>
                  <a:srgbClr val="676FAC"/>
                </a:solidFill>
                <a:latin typeface="Century Gothic"/>
                <a:cs typeface="Century Gothic"/>
              </a:rPr>
              <a:t> </a:t>
            </a:r>
            <a:r>
              <a:rPr lang="tg-Cyrl-TJ" sz="2800" b="1" spc="-125" dirty="0" smtClean="0">
                <a:solidFill>
                  <a:srgbClr val="676FAC"/>
                </a:solidFill>
                <a:latin typeface="Century Gothic"/>
                <a:cs typeface="Century Gothic"/>
              </a:rPr>
              <a:t>дар шабакаҳои иҷтимоии рассонавӣ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9946" y="1337081"/>
            <a:ext cx="2629128" cy="1446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37233" y="1255877"/>
            <a:ext cx="307126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b="1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ВИДЕО</a:t>
            </a:r>
            <a:r>
              <a:rPr lang="tg-Cyrl-TJ" sz="2550" b="1" spc="-120" dirty="0" smtClean="0">
                <a:solidFill>
                  <a:srgbClr val="231F20"/>
                </a:solidFill>
                <a:latin typeface="Century Gothic"/>
                <a:cs typeface="Century Gothic"/>
              </a:rPr>
              <a:t> МАВОДҲО</a:t>
            </a:r>
            <a:endParaRPr sz="2550" dirty="0">
              <a:latin typeface="Century Gothic"/>
              <a:cs typeface="Century Gothic"/>
            </a:endParaRPr>
          </a:p>
          <a:p>
            <a:pPr marL="727710">
              <a:lnSpc>
                <a:spcPct val="100000"/>
              </a:lnSpc>
              <a:spcBef>
                <a:spcPts val="465"/>
              </a:spcBef>
            </a:pPr>
            <a:r>
              <a:rPr lang="tg-Cyrl-TJ" sz="1700" b="1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ДАР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9395" y="2563164"/>
            <a:ext cx="1372705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950" b="1" spc="45" dirty="0" smtClean="0">
                <a:solidFill>
                  <a:srgbClr val="231F20"/>
                </a:solidFill>
                <a:latin typeface="Century Gothic"/>
                <a:cs typeface="Century Gothic"/>
              </a:rPr>
              <a:t>ЗИЁДТАР</a:t>
            </a:r>
            <a:endParaRPr sz="195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37500" y="1190625"/>
            <a:ext cx="1233246" cy="1603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4769" y="1706892"/>
            <a:ext cx="480695" cy="661035"/>
          </a:xfrm>
          <a:custGeom>
            <a:avLst/>
            <a:gdLst/>
            <a:ahLst/>
            <a:cxnLst/>
            <a:rect l="l" t="t" r="r" b="b"/>
            <a:pathLst>
              <a:path w="480695" h="661035">
                <a:moveTo>
                  <a:pt x="0" y="0"/>
                </a:moveTo>
                <a:lnTo>
                  <a:pt x="0" y="660857"/>
                </a:lnTo>
                <a:lnTo>
                  <a:pt x="480085" y="330428"/>
                </a:lnTo>
                <a:lnTo>
                  <a:pt x="0" y="0"/>
                </a:lnTo>
                <a:close/>
              </a:path>
            </a:pathLst>
          </a:custGeom>
          <a:solidFill>
            <a:srgbClr val="EE3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37100" y="1266799"/>
            <a:ext cx="3260077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2300"/>
              </a:lnSpc>
            </a:pPr>
            <a:r>
              <a:rPr lang="tg-Cyrl-TJ" sz="2200" b="1" spc="-15" dirty="0" smtClean="0">
                <a:solidFill>
                  <a:srgbClr val="005087"/>
                </a:solidFill>
                <a:latin typeface="Century Gothic"/>
                <a:cs typeface="Century Gothic"/>
              </a:rPr>
              <a:t>НАЗАР БА ХАЗИНАҲОИ</a:t>
            </a:r>
            <a:endParaRPr sz="2200" dirty="0">
              <a:latin typeface="Century Gothic"/>
              <a:cs typeface="Century Gothic"/>
            </a:endParaRPr>
          </a:p>
          <a:p>
            <a:pPr marL="12700">
              <a:lnSpc>
                <a:spcPts val="3750"/>
              </a:lnSpc>
            </a:pPr>
            <a:r>
              <a:rPr sz="3650" b="1" spc="-150" dirty="0" smtClean="0">
                <a:solidFill>
                  <a:srgbClr val="005087"/>
                </a:solidFill>
                <a:latin typeface="Century Gothic"/>
                <a:cs typeface="Century Gothic"/>
              </a:rPr>
              <a:t>КАНАЛ</a:t>
            </a:r>
            <a:r>
              <a:rPr lang="tg-Cyrl-TJ" sz="3650" b="1" spc="-150" dirty="0" smtClean="0">
                <a:solidFill>
                  <a:srgbClr val="005087"/>
                </a:solidFill>
                <a:latin typeface="Century Gothic"/>
                <a:cs typeface="Century Gothic"/>
              </a:rPr>
              <a:t>И</a:t>
            </a:r>
            <a:endParaRPr sz="3650" dirty="0">
              <a:latin typeface="Century Gothic"/>
              <a:cs typeface="Century Gothic"/>
            </a:endParaRPr>
          </a:p>
          <a:p>
            <a:pPr marL="13970">
              <a:lnSpc>
                <a:spcPts val="1645"/>
              </a:lnSpc>
            </a:pPr>
            <a:r>
              <a:rPr lang="tg-Cyrl-TJ" sz="2000" b="1" spc="-70" dirty="0" smtClean="0">
                <a:solidFill>
                  <a:srgbClr val="005087"/>
                </a:solidFill>
                <a:latin typeface="Century Gothic"/>
                <a:cs typeface="Century Gothic"/>
              </a:rPr>
              <a:t>ДАР </a:t>
            </a:r>
            <a:endParaRPr sz="2000" dirty="0">
              <a:latin typeface="Century Gothic"/>
              <a:cs typeface="Century Gothic"/>
            </a:endParaRPr>
          </a:p>
          <a:p>
            <a:pPr marL="16510">
              <a:lnSpc>
                <a:spcPts val="5230"/>
              </a:lnSpc>
            </a:pPr>
            <a:r>
              <a:rPr sz="4750" b="1" spc="-20" dirty="0">
                <a:solidFill>
                  <a:srgbClr val="005087"/>
                </a:solidFill>
                <a:latin typeface="Century Gothic"/>
                <a:cs typeface="Century Gothic"/>
              </a:rPr>
              <a:t>10</a:t>
            </a:r>
            <a:r>
              <a:rPr sz="4750" b="1" spc="-459" dirty="0">
                <a:solidFill>
                  <a:srgbClr val="005087"/>
                </a:solidFill>
                <a:latin typeface="Century Gothic"/>
                <a:cs typeface="Century Gothic"/>
              </a:rPr>
              <a:t> </a:t>
            </a:r>
            <a:r>
              <a:rPr lang="tg-Cyrl-TJ" sz="4000" b="1" spc="-300" dirty="0" smtClean="0">
                <a:solidFill>
                  <a:srgbClr val="005087"/>
                </a:solidFill>
                <a:latin typeface="Century Gothic"/>
                <a:cs typeface="Century Gothic"/>
              </a:rPr>
              <a:t>соли охир</a:t>
            </a:r>
            <a:endParaRPr sz="4000" spc="-300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57871" y="3777272"/>
            <a:ext cx="2700312" cy="6177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45172" y="3304159"/>
            <a:ext cx="305852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70"/>
              </a:lnSpc>
            </a:pPr>
            <a:r>
              <a:rPr lang="tg-Cyrl-TJ" sz="1550" b="1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шумораи</a:t>
            </a:r>
            <a:endParaRPr sz="1550" dirty="0">
              <a:latin typeface="Century Gothic"/>
              <a:cs typeface="Century Gothic"/>
            </a:endParaRPr>
          </a:p>
          <a:p>
            <a:pPr marL="12700">
              <a:lnSpc>
                <a:spcPts val="2650"/>
              </a:lnSpc>
            </a:pPr>
            <a:r>
              <a:rPr lang="tg-Cyrl-TJ" sz="2400" b="1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бақайдгирӣ дар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94500" y="3933825"/>
            <a:ext cx="36576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2700" b="1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          бештар </a:t>
            </a:r>
          </a:p>
          <a:p>
            <a:pPr marL="12700">
              <a:lnSpc>
                <a:spcPct val="100000"/>
              </a:lnSpc>
            </a:pPr>
            <a:r>
              <a:rPr lang="tg-Cyrl-TJ" sz="2700" b="1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  меафзояд</a:t>
            </a:r>
            <a:endParaRPr sz="2700" dirty="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09783" y="3689934"/>
            <a:ext cx="584200" cy="803910"/>
          </a:xfrm>
          <a:custGeom>
            <a:avLst/>
            <a:gdLst/>
            <a:ahLst/>
            <a:cxnLst/>
            <a:rect l="l" t="t" r="r" b="b"/>
            <a:pathLst>
              <a:path w="584200" h="803910">
                <a:moveTo>
                  <a:pt x="0" y="0"/>
                </a:moveTo>
                <a:lnTo>
                  <a:pt x="0" y="803782"/>
                </a:lnTo>
                <a:lnTo>
                  <a:pt x="583920" y="401891"/>
                </a:lnTo>
                <a:lnTo>
                  <a:pt x="0" y="0"/>
                </a:lnTo>
                <a:close/>
              </a:path>
            </a:pathLst>
          </a:custGeom>
          <a:solidFill>
            <a:srgbClr val="416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3744" y="3669195"/>
            <a:ext cx="584200" cy="803910"/>
          </a:xfrm>
          <a:custGeom>
            <a:avLst/>
            <a:gdLst/>
            <a:ahLst/>
            <a:cxnLst/>
            <a:rect l="l" t="t" r="r" b="b"/>
            <a:pathLst>
              <a:path w="584200" h="803910">
                <a:moveTo>
                  <a:pt x="0" y="0"/>
                </a:moveTo>
                <a:lnTo>
                  <a:pt x="0" y="803782"/>
                </a:lnTo>
                <a:lnTo>
                  <a:pt x="583920" y="401891"/>
                </a:lnTo>
                <a:lnTo>
                  <a:pt x="0" y="0"/>
                </a:lnTo>
                <a:close/>
              </a:path>
            </a:pathLst>
          </a:custGeom>
          <a:solidFill>
            <a:srgbClr val="416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17045" y="3877894"/>
            <a:ext cx="2143760" cy="94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6100" b="1" spc="-90" dirty="0" smtClean="0">
                <a:solidFill>
                  <a:srgbClr val="231F20"/>
                </a:solidFill>
                <a:latin typeface="Century Gothic"/>
                <a:cs typeface="Century Gothic"/>
              </a:rPr>
              <a:t>ЧИН</a:t>
            </a:r>
            <a:endParaRPr sz="61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17718" y="3351161"/>
            <a:ext cx="1045845" cy="890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55105" y="3250095"/>
            <a:ext cx="270159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300" b="1" spc="60" dirty="0" smtClean="0">
                <a:solidFill>
                  <a:srgbClr val="231F20"/>
                </a:solidFill>
                <a:latin typeface="Century Gothic"/>
                <a:cs typeface="Century Gothic"/>
              </a:rPr>
              <a:t>назар ба </a:t>
            </a:r>
            <a:endParaRPr sz="33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5105" y="3651986"/>
            <a:ext cx="245300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300" b="1" spc="-35" dirty="0" smtClean="0">
                <a:solidFill>
                  <a:srgbClr val="231F20"/>
                </a:solidFill>
                <a:latin typeface="Century Gothic"/>
                <a:cs typeface="Century Gothic"/>
              </a:rPr>
              <a:t>аҳолии</a:t>
            </a:r>
            <a:endParaRPr sz="3300" dirty="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3215" y="4996409"/>
            <a:ext cx="3169920" cy="190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400" b="1" spc="65" dirty="0">
                <a:solidFill>
                  <a:srgbClr val="231F20"/>
                </a:solidFill>
                <a:latin typeface="Century Gothic"/>
                <a:cs typeface="Century Gothic"/>
              </a:rPr>
              <a:t>60%</a:t>
            </a:r>
            <a:endParaRPr sz="12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0933" y="5482577"/>
            <a:ext cx="1550670" cy="1126490"/>
          </a:xfrm>
          <a:custGeom>
            <a:avLst/>
            <a:gdLst/>
            <a:ahLst/>
            <a:cxnLst/>
            <a:rect l="l" t="t" r="r" b="b"/>
            <a:pathLst>
              <a:path w="1550670" h="1126490">
                <a:moveTo>
                  <a:pt x="775106" y="0"/>
                </a:moveTo>
                <a:lnTo>
                  <a:pt x="0" y="1126159"/>
                </a:lnTo>
                <a:lnTo>
                  <a:pt x="1550212" y="1126159"/>
                </a:lnTo>
                <a:lnTo>
                  <a:pt x="775106" y="0"/>
                </a:lnTo>
                <a:close/>
              </a:path>
            </a:pathLst>
          </a:custGeom>
          <a:solidFill>
            <a:srgbClr val="EE2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933" y="5514352"/>
            <a:ext cx="1715770" cy="568960"/>
          </a:xfrm>
          <a:custGeom>
            <a:avLst/>
            <a:gdLst/>
            <a:ahLst/>
            <a:cxnLst/>
            <a:rect l="l" t="t" r="r" b="b"/>
            <a:pathLst>
              <a:path w="1715770" h="568960">
                <a:moveTo>
                  <a:pt x="0" y="568807"/>
                </a:moveTo>
                <a:lnTo>
                  <a:pt x="1715528" y="568807"/>
                </a:lnTo>
                <a:lnTo>
                  <a:pt x="1715528" y="0"/>
                </a:lnTo>
                <a:lnTo>
                  <a:pt x="0" y="0"/>
                </a:lnTo>
                <a:lnTo>
                  <a:pt x="0" y="5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17554" y="5256910"/>
            <a:ext cx="659765" cy="479425"/>
          </a:xfrm>
          <a:custGeom>
            <a:avLst/>
            <a:gdLst/>
            <a:ahLst/>
            <a:cxnLst/>
            <a:rect l="l" t="t" r="r" b="b"/>
            <a:pathLst>
              <a:path w="659764" h="479425">
                <a:moveTo>
                  <a:pt x="329577" y="0"/>
                </a:moveTo>
                <a:lnTo>
                  <a:pt x="0" y="478840"/>
                </a:lnTo>
                <a:lnTo>
                  <a:pt x="659155" y="478840"/>
                </a:lnTo>
                <a:lnTo>
                  <a:pt x="329577" y="0"/>
                </a:lnTo>
                <a:close/>
              </a:path>
            </a:pathLst>
          </a:custGeom>
          <a:solidFill>
            <a:srgbClr val="EE2B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30366" y="5194033"/>
            <a:ext cx="220789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39"/>
              </a:lnSpc>
            </a:pPr>
            <a:r>
              <a:rPr lang="tg-Cyrl-TJ" sz="2000" b="1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Пешвоени ҷаҳон</a:t>
            </a:r>
            <a:endParaRPr sz="3100" dirty="0">
              <a:latin typeface="Century Gothic"/>
              <a:cs typeface="Century Gothic"/>
            </a:endParaRPr>
          </a:p>
          <a:p>
            <a:pPr marR="204470" algn="ctr">
              <a:lnSpc>
                <a:spcPts val="1985"/>
              </a:lnSpc>
            </a:pPr>
            <a:r>
              <a:rPr sz="2000" b="1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БЛОГ</a:t>
            </a:r>
            <a:r>
              <a:rPr lang="tg-Cyrl-TJ" sz="2000" b="1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ҲОИ  </a:t>
            </a:r>
          </a:p>
          <a:p>
            <a:pPr marR="204470" algn="ctr">
              <a:lnSpc>
                <a:spcPts val="1985"/>
              </a:lnSpc>
            </a:pPr>
            <a:r>
              <a:rPr lang="tg-Cyrl-TJ" sz="2000" b="1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худро доранд</a:t>
            </a:r>
            <a:endParaRPr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685927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z="3600" dirty="0" smtClean="0">
                <a:solidFill>
                  <a:schemeClr val="tx1"/>
                </a:solidFill>
              </a:rPr>
              <a:t>Дигаргуншавии рафтори одамон дар 20 соли охир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3413" y="1464348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7888" y="2106002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7938" y="2747657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7938" y="338929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67888" y="4030954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7888" y="467260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67888" y="5314251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67888" y="5955906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5415" y="14643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3558" y="1464348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9891" y="2106002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7666" y="2106002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9941" y="2747645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7716" y="2747657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9941" y="3389299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7716" y="338929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9891" y="4030954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7666" y="4030954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9891" y="467259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7666" y="467260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09891" y="5314251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7666" y="5314251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891" y="595590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7666" y="5955906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9891" y="65975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7666" y="6597553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67888" y="6597553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1566" y="2181225"/>
            <a:ext cx="846386" cy="2356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575"/>
              </a:lnSpc>
            </a:pPr>
            <a:r>
              <a:rPr sz="6600" b="1" dirty="0">
                <a:solidFill>
                  <a:srgbClr val="6570A9"/>
                </a:solidFill>
                <a:latin typeface="Arial Narrow"/>
                <a:cs typeface="Arial Narrow"/>
              </a:rPr>
              <a:t>1989</a:t>
            </a:r>
            <a:endParaRPr sz="6600" dirty="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55743" y="3155073"/>
            <a:ext cx="846386" cy="199795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6575"/>
              </a:lnSpc>
            </a:pPr>
            <a:r>
              <a:rPr sz="6600" b="1" dirty="0">
                <a:solidFill>
                  <a:srgbClr val="6570A9"/>
                </a:solidFill>
                <a:latin typeface="Arial Narrow"/>
                <a:cs typeface="Arial Narrow"/>
              </a:rPr>
              <a:t>2017</a:t>
            </a:r>
            <a:endParaRPr sz="6600" dirty="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94048" y="1605445"/>
            <a:ext cx="2752725" cy="338455"/>
          </a:xfrm>
          <a:custGeom>
            <a:avLst/>
            <a:gdLst/>
            <a:ahLst/>
            <a:cxnLst/>
            <a:rect l="l" t="t" r="r" b="b"/>
            <a:pathLst>
              <a:path w="2752725" h="338455">
                <a:moveTo>
                  <a:pt x="0" y="0"/>
                </a:moveTo>
                <a:lnTo>
                  <a:pt x="2752343" y="0"/>
                </a:lnTo>
                <a:lnTo>
                  <a:pt x="2752343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83228" y="1495894"/>
            <a:ext cx="273240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Худбаенкунӣ</a:t>
            </a:r>
            <a:r>
              <a:rPr lang="tg-Cyrl-TJ" sz="3000" b="1" spc="-44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55236" y="2267572"/>
            <a:ext cx="2039620" cy="388620"/>
          </a:xfrm>
          <a:custGeom>
            <a:avLst/>
            <a:gdLst/>
            <a:ahLst/>
            <a:cxnLst/>
            <a:rect l="l" t="t" r="r" b="b"/>
            <a:pathLst>
              <a:path w="2039620" h="388619">
                <a:moveTo>
                  <a:pt x="0" y="0"/>
                </a:moveTo>
                <a:lnTo>
                  <a:pt x="2039112" y="0"/>
                </a:lnTo>
                <a:lnTo>
                  <a:pt x="2039112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51301" y="2158022"/>
            <a:ext cx="26670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худбаҳодиҳӣ</a:t>
            </a:r>
            <a:endParaRPr sz="3000" spc="-100" dirty="0">
              <a:latin typeface="Arial Narrow"/>
              <a:cs typeface="Arial Narro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79900" y="2790825"/>
            <a:ext cx="2405380" cy="388620"/>
          </a:xfrm>
          <a:custGeom>
            <a:avLst/>
            <a:gdLst/>
            <a:ahLst/>
            <a:cxnLst/>
            <a:rect l="l" t="t" r="r" b="b"/>
            <a:pathLst>
              <a:path w="2405379" h="388620">
                <a:moveTo>
                  <a:pt x="0" y="0"/>
                </a:moveTo>
                <a:lnTo>
                  <a:pt x="2404872" y="0"/>
                </a:lnTo>
                <a:lnTo>
                  <a:pt x="2404872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151541" y="2796705"/>
            <a:ext cx="23971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иҷтимоишавӣ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50080" y="3526548"/>
            <a:ext cx="2258695" cy="338455"/>
          </a:xfrm>
          <a:custGeom>
            <a:avLst/>
            <a:gdLst/>
            <a:ahLst/>
            <a:cxnLst/>
            <a:rect l="l" t="t" r="r" b="b"/>
            <a:pathLst>
              <a:path w="2258695" h="338454">
                <a:moveTo>
                  <a:pt x="0" y="0"/>
                </a:moveTo>
                <a:lnTo>
                  <a:pt x="2258567" y="0"/>
                </a:lnTo>
                <a:lnTo>
                  <a:pt x="2258567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224020" y="3417011"/>
            <a:ext cx="225171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220" dirty="0" smtClean="0">
                <a:solidFill>
                  <a:srgbClr val="FFFFFF"/>
                </a:solidFill>
                <a:latin typeface="Arial Narrow"/>
                <a:cs typeface="Arial Narrow"/>
              </a:rPr>
              <a:t>бехатарӣ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07280" y="4196778"/>
            <a:ext cx="1339850" cy="338455"/>
          </a:xfrm>
          <a:custGeom>
            <a:avLst/>
            <a:gdLst/>
            <a:ahLst/>
            <a:cxnLst/>
            <a:rect l="l" t="t" r="r" b="b"/>
            <a:pathLst>
              <a:path w="1339850" h="338454">
                <a:moveTo>
                  <a:pt x="0" y="0"/>
                </a:moveTo>
                <a:lnTo>
                  <a:pt x="1339596" y="0"/>
                </a:lnTo>
                <a:lnTo>
                  <a:pt x="1339596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82845" y="4087228"/>
            <a:ext cx="132651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220" dirty="0" smtClean="0">
                <a:solidFill>
                  <a:srgbClr val="FFFFFF"/>
                </a:solidFill>
                <a:latin typeface="Arial Narrow"/>
                <a:cs typeface="Arial Narrow"/>
              </a:rPr>
              <a:t>асосӣ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12920" y="4866995"/>
            <a:ext cx="2514600" cy="388620"/>
          </a:xfrm>
          <a:custGeom>
            <a:avLst/>
            <a:gdLst/>
            <a:ahLst/>
            <a:cxnLst/>
            <a:rect l="l" t="t" r="r" b="b"/>
            <a:pathLst>
              <a:path w="2514600" h="388620">
                <a:moveTo>
                  <a:pt x="0" y="0"/>
                </a:moveTo>
                <a:lnTo>
                  <a:pt x="2514600" y="0"/>
                </a:lnTo>
                <a:lnTo>
                  <a:pt x="2514600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090708" y="4757445"/>
            <a:ext cx="251841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135" dirty="0" smtClean="0">
                <a:solidFill>
                  <a:srgbClr val="FFFFFF"/>
                </a:solidFill>
                <a:latin typeface="Arial Narrow"/>
                <a:cs typeface="Arial Narrow"/>
              </a:rPr>
              <a:t>муошират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83836" y="5451005"/>
            <a:ext cx="1591310" cy="338455"/>
          </a:xfrm>
          <a:custGeom>
            <a:avLst/>
            <a:gdLst/>
            <a:ahLst/>
            <a:cxnLst/>
            <a:rect l="l" t="t" r="r" b="b"/>
            <a:pathLst>
              <a:path w="1591310" h="338454">
                <a:moveTo>
                  <a:pt x="0" y="0"/>
                </a:moveTo>
                <a:lnTo>
                  <a:pt x="1591055" y="0"/>
                </a:lnTo>
                <a:lnTo>
                  <a:pt x="1591055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559668" y="5341454"/>
            <a:ext cx="158051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25" dirty="0" smtClean="0">
                <a:solidFill>
                  <a:srgbClr val="FFFFFF"/>
                </a:solidFill>
                <a:latin typeface="Arial Narrow"/>
                <a:cs typeface="Arial Narrow"/>
              </a:rPr>
              <a:t>назорат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62144" y="6107988"/>
            <a:ext cx="1252855" cy="388620"/>
          </a:xfrm>
          <a:custGeom>
            <a:avLst/>
            <a:gdLst/>
            <a:ahLst/>
            <a:cxnLst/>
            <a:rect l="l" t="t" r="r" b="b"/>
            <a:pathLst>
              <a:path w="1252854" h="388620">
                <a:moveTo>
                  <a:pt x="0" y="0"/>
                </a:moveTo>
                <a:lnTo>
                  <a:pt x="1252727" y="0"/>
                </a:lnTo>
                <a:lnTo>
                  <a:pt x="1252727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737163" y="5998437"/>
            <a:ext cx="121793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235" dirty="0" smtClean="0">
                <a:solidFill>
                  <a:srgbClr val="FFFFFF"/>
                </a:solidFill>
                <a:latin typeface="Arial Narrow"/>
                <a:cs typeface="Arial Narrow"/>
              </a:rPr>
              <a:t>дар роҳ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291228" y="6706933"/>
            <a:ext cx="2153920" cy="393700"/>
          </a:xfrm>
          <a:custGeom>
            <a:avLst/>
            <a:gdLst/>
            <a:ahLst/>
            <a:cxnLst/>
            <a:rect l="l" t="t" r="r" b="b"/>
            <a:pathLst>
              <a:path w="2153920" h="393700">
                <a:moveTo>
                  <a:pt x="0" y="0"/>
                </a:moveTo>
                <a:lnTo>
                  <a:pt x="2153412" y="0"/>
                </a:lnTo>
                <a:lnTo>
                  <a:pt x="2153412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273550" y="6601956"/>
            <a:ext cx="21526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165" dirty="0" smtClean="0">
                <a:solidFill>
                  <a:srgbClr val="FFFFFF"/>
                </a:solidFill>
                <a:latin typeface="Arial Narrow"/>
                <a:cs typeface="Arial Narrow"/>
              </a:rPr>
              <a:t>ахбор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42503" y="1622323"/>
            <a:ext cx="22039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рӯзномаи гаронбаҳо</a:t>
            </a:r>
            <a:r>
              <a:rPr sz="1400" spc="-85" dirty="0" smtClean="0">
                <a:solidFill>
                  <a:srgbClr val="FFFFFF"/>
                </a:solidFill>
                <a:latin typeface="Calibri"/>
                <a:cs typeface="Calibri"/>
              </a:rPr>
              <a:t>...»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42503" y="2177770"/>
            <a:ext cx="21285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бой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lang="tg-Cyrl-TJ" sz="1400" spc="35" dirty="0" smtClean="0">
                <a:solidFill>
                  <a:srgbClr val="FFFFFF"/>
                </a:solidFill>
                <a:latin typeface="Calibri"/>
                <a:cs typeface="Calibri"/>
              </a:rPr>
              <a:t>ҷолиб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хушҳол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08100" y="2786545"/>
            <a:ext cx="31241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Муошират бо дустон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либоси монанд пӯшидан/</a:t>
            </a:r>
            <a:r>
              <a:rPr sz="14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навиштани паёмҳо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42503" y="3466668"/>
            <a:ext cx="22999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1400" spc="20" dirty="0" smtClean="0">
                <a:solidFill>
                  <a:srgbClr val="FFFFFF"/>
                </a:solidFill>
                <a:latin typeface="Calibri"/>
                <a:cs typeface="Calibri"/>
              </a:rPr>
              <a:t>Бо бегонаҳо сӯҳбат накун</a:t>
            </a:r>
            <a:r>
              <a:rPr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lang="tg-Cyrl-TJ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хона омадӣ занг зан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42503" y="4213656"/>
            <a:ext cx="16705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 smtClean="0">
                <a:solidFill>
                  <a:srgbClr val="FFFFFF"/>
                </a:solidFill>
                <a:latin typeface="Calibri"/>
                <a:cs typeface="Calibri"/>
              </a:rPr>
              <a:t>ТВ/</a:t>
            </a:r>
            <a:r>
              <a:rPr lang="tg-Cyrl-TJ" sz="1400" spc="-45" dirty="0" smtClean="0">
                <a:solidFill>
                  <a:srgbClr val="FFFFFF"/>
                </a:solidFill>
                <a:latin typeface="Calibri"/>
                <a:cs typeface="Calibri"/>
              </a:rPr>
              <a:t>мусиқӣ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бозиҳо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42503" y="4840770"/>
            <a:ext cx="15943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зангҳо</a:t>
            </a:r>
            <a:r>
              <a:rPr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мактубҳо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42503" y="5467883"/>
            <a:ext cx="1595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 кабелӣ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диск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60500" y="6143625"/>
            <a:ext cx="2895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леер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офон</a:t>
            </a: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42503" y="6651613"/>
            <a:ext cx="273739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Саҳифаҳои зард</a:t>
            </a:r>
            <a:r>
              <a:rPr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барномаҳои телевизионӣ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spc="-25" dirty="0" smtClean="0">
                <a:solidFill>
                  <a:srgbClr val="FFFFFF"/>
                </a:solidFill>
                <a:latin typeface="Calibri"/>
                <a:cs typeface="Calibri"/>
              </a:rPr>
              <a:t>рӯзномаҳо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89303" y="1317307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89303" y="1956739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89303" y="2596172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89303" y="3235591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89303" y="3857028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89303" y="4496447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89303" y="5135879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889303" y="5775311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89303" y="6442967"/>
            <a:ext cx="31369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50" spc="-305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5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676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434340"/>
            <a:ext cx="6859270" cy="9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lang="tg-Cyrl-TJ" sz="3600" dirty="0" smtClean="0">
                <a:solidFill>
                  <a:schemeClr val="tx1"/>
                </a:solidFill>
              </a:rPr>
              <a:t>Дигаргуншавии рафтори одамон дар 20 соли охир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73413" y="1464348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7888" y="2106002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7938" y="2747657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67938" y="338929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7888" y="4030954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7D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67888" y="4672609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67888" y="5314251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10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67888" y="5955906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5415" y="14643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558" y="1464348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891" y="2106002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7666" y="2106002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9941" y="2747645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7716" y="2747657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9941" y="3389299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7716" y="338929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9891" y="4030954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7A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7666" y="4030954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9891" y="467259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7666" y="4672609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9891" y="5314251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10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7666" y="5314251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10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9891" y="5955906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7666" y="5955906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9891" y="6597548"/>
            <a:ext cx="8158480" cy="588010"/>
          </a:xfrm>
          <a:custGeom>
            <a:avLst/>
            <a:gdLst/>
            <a:ahLst/>
            <a:cxnLst/>
            <a:rect l="l" t="t" r="r" b="b"/>
            <a:pathLst>
              <a:path w="8158480" h="588009">
                <a:moveTo>
                  <a:pt x="0" y="587654"/>
                </a:moveTo>
                <a:lnTo>
                  <a:pt x="8157997" y="587654"/>
                </a:lnTo>
                <a:lnTo>
                  <a:pt x="8157997" y="0"/>
                </a:lnTo>
                <a:lnTo>
                  <a:pt x="0" y="0"/>
                </a:lnTo>
                <a:lnTo>
                  <a:pt x="0" y="587654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7666" y="6597553"/>
            <a:ext cx="353060" cy="588010"/>
          </a:xfrm>
          <a:custGeom>
            <a:avLst/>
            <a:gdLst/>
            <a:ahLst/>
            <a:cxnLst/>
            <a:rect l="l" t="t" r="r" b="b"/>
            <a:pathLst>
              <a:path w="353059" h="588009">
                <a:moveTo>
                  <a:pt x="0" y="0"/>
                </a:moveTo>
                <a:lnTo>
                  <a:pt x="0" y="587654"/>
                </a:lnTo>
                <a:lnTo>
                  <a:pt x="352767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67888" y="6597553"/>
            <a:ext cx="331470" cy="588010"/>
          </a:xfrm>
          <a:custGeom>
            <a:avLst/>
            <a:gdLst/>
            <a:ahLst/>
            <a:cxnLst/>
            <a:rect l="l" t="t" r="r" b="b"/>
            <a:pathLst>
              <a:path w="331470" h="588009">
                <a:moveTo>
                  <a:pt x="0" y="0"/>
                </a:moveTo>
                <a:lnTo>
                  <a:pt x="0" y="587654"/>
                </a:lnTo>
                <a:lnTo>
                  <a:pt x="330911" y="293827"/>
                </a:lnTo>
                <a:lnTo>
                  <a:pt x="0" y="0"/>
                </a:lnTo>
                <a:close/>
              </a:path>
            </a:pathLst>
          </a:custGeom>
          <a:solidFill>
            <a:srgbClr val="6D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1566" y="3022955"/>
            <a:ext cx="846386" cy="19776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575"/>
              </a:lnSpc>
            </a:pPr>
            <a:r>
              <a:rPr sz="6600" b="1" dirty="0">
                <a:solidFill>
                  <a:srgbClr val="6570A9"/>
                </a:solidFill>
                <a:latin typeface="Arial Narrow"/>
                <a:cs typeface="Arial Narrow"/>
              </a:rPr>
              <a:t>1989</a:t>
            </a:r>
            <a:endParaRPr sz="6600" dirty="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55743" y="3155073"/>
            <a:ext cx="846386" cy="184555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6575"/>
              </a:lnSpc>
            </a:pPr>
            <a:r>
              <a:rPr sz="6600" b="1" dirty="0">
                <a:solidFill>
                  <a:srgbClr val="6570A9"/>
                </a:solidFill>
                <a:latin typeface="Arial Narrow"/>
                <a:cs typeface="Arial Narrow"/>
              </a:rPr>
              <a:t>2017</a:t>
            </a:r>
            <a:endParaRPr sz="6600" dirty="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94048" y="1605445"/>
            <a:ext cx="2752725" cy="338455"/>
          </a:xfrm>
          <a:custGeom>
            <a:avLst/>
            <a:gdLst/>
            <a:ahLst/>
            <a:cxnLst/>
            <a:rect l="l" t="t" r="r" b="b"/>
            <a:pathLst>
              <a:path w="2752725" h="338455">
                <a:moveTo>
                  <a:pt x="0" y="0"/>
                </a:moveTo>
                <a:lnTo>
                  <a:pt x="2752343" y="0"/>
                </a:lnTo>
                <a:lnTo>
                  <a:pt x="2752343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83228" y="1495894"/>
            <a:ext cx="273240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Худбаенкунӣ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55236" y="2267572"/>
            <a:ext cx="2039620" cy="388620"/>
          </a:xfrm>
          <a:custGeom>
            <a:avLst/>
            <a:gdLst/>
            <a:ahLst/>
            <a:cxnLst/>
            <a:rect l="l" t="t" r="r" b="b"/>
            <a:pathLst>
              <a:path w="2039620" h="388619">
                <a:moveTo>
                  <a:pt x="0" y="0"/>
                </a:moveTo>
                <a:lnTo>
                  <a:pt x="2039112" y="0"/>
                </a:lnTo>
                <a:lnTo>
                  <a:pt x="2039112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27500" y="2181225"/>
            <a:ext cx="259080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худбаҳодиҳӣ</a:t>
            </a:r>
            <a:endParaRPr lang="tg-Cyrl-TJ" sz="3000" spc="-100" dirty="0">
              <a:latin typeface="Arial Narrow"/>
              <a:cs typeface="Arial Narro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63212" y="2906242"/>
            <a:ext cx="2405380" cy="388620"/>
          </a:xfrm>
          <a:custGeom>
            <a:avLst/>
            <a:gdLst/>
            <a:ahLst/>
            <a:cxnLst/>
            <a:rect l="l" t="t" r="r" b="b"/>
            <a:pathLst>
              <a:path w="2405379" h="388620">
                <a:moveTo>
                  <a:pt x="0" y="0"/>
                </a:moveTo>
                <a:lnTo>
                  <a:pt x="2404872" y="0"/>
                </a:lnTo>
                <a:lnTo>
                  <a:pt x="2404872" y="388620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51541" y="2796705"/>
            <a:ext cx="239712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3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иҷтимоишавӣ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50080" y="3526548"/>
            <a:ext cx="2258695" cy="338455"/>
          </a:xfrm>
          <a:custGeom>
            <a:avLst/>
            <a:gdLst/>
            <a:ahLst/>
            <a:cxnLst/>
            <a:rect l="l" t="t" r="r" b="b"/>
            <a:pathLst>
              <a:path w="2258695" h="338454">
                <a:moveTo>
                  <a:pt x="0" y="0"/>
                </a:moveTo>
                <a:lnTo>
                  <a:pt x="2258567" y="0"/>
                </a:lnTo>
                <a:lnTo>
                  <a:pt x="2258567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24020" y="3417011"/>
            <a:ext cx="225171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220" dirty="0" smtClean="0">
                <a:solidFill>
                  <a:srgbClr val="FFFFFF"/>
                </a:solidFill>
                <a:latin typeface="Arial Narrow"/>
                <a:cs typeface="Arial Narrow"/>
              </a:rPr>
              <a:t>бехатарӣ</a:t>
            </a: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07280" y="4196778"/>
            <a:ext cx="1339850" cy="338455"/>
          </a:xfrm>
          <a:custGeom>
            <a:avLst/>
            <a:gdLst/>
            <a:ahLst/>
            <a:cxnLst/>
            <a:rect l="l" t="t" r="r" b="b"/>
            <a:pathLst>
              <a:path w="1339850" h="338454">
                <a:moveTo>
                  <a:pt x="0" y="0"/>
                </a:moveTo>
                <a:lnTo>
                  <a:pt x="1339596" y="0"/>
                </a:lnTo>
                <a:lnTo>
                  <a:pt x="1339596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682845" y="4087228"/>
            <a:ext cx="132651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tg-Cyrl-TJ" sz="3000" b="1" spc="-220" dirty="0" smtClean="0">
                <a:solidFill>
                  <a:srgbClr val="FFFFFF"/>
                </a:solidFill>
                <a:latin typeface="Arial Narrow"/>
                <a:cs typeface="Arial Narrow"/>
              </a:rPr>
              <a:t>асосӣ</a:t>
            </a:r>
            <a:endParaRPr lang="tg-Cyrl-TJ" sz="3000" dirty="0" smtClean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endParaRPr sz="3000" dirty="0">
              <a:latin typeface="Arial Narrow"/>
              <a:cs typeface="Arial Narrow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12920" y="4866995"/>
            <a:ext cx="2514600" cy="388620"/>
          </a:xfrm>
          <a:custGeom>
            <a:avLst/>
            <a:gdLst/>
            <a:ahLst/>
            <a:cxnLst/>
            <a:rect l="l" t="t" r="r" b="b"/>
            <a:pathLst>
              <a:path w="2514600" h="388620">
                <a:moveTo>
                  <a:pt x="0" y="0"/>
                </a:moveTo>
                <a:lnTo>
                  <a:pt x="2514600" y="0"/>
                </a:lnTo>
                <a:lnTo>
                  <a:pt x="2514600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90708" y="4757445"/>
            <a:ext cx="251841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135" dirty="0" smtClean="0">
                <a:solidFill>
                  <a:srgbClr val="FFFFFF"/>
                </a:solidFill>
                <a:latin typeface="Arial Narrow"/>
                <a:cs typeface="Arial Narrow"/>
              </a:rPr>
              <a:t>муошират</a:t>
            </a:r>
            <a:endParaRPr lang="tg-Cyrl-TJ" sz="3000" dirty="0">
              <a:latin typeface="Arial Narrow"/>
              <a:cs typeface="Arial Narro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83836" y="5305425"/>
            <a:ext cx="1591310" cy="484035"/>
          </a:xfrm>
          <a:custGeom>
            <a:avLst/>
            <a:gdLst/>
            <a:ahLst/>
            <a:cxnLst/>
            <a:rect l="l" t="t" r="r" b="b"/>
            <a:pathLst>
              <a:path w="1591310" h="338454">
                <a:moveTo>
                  <a:pt x="0" y="0"/>
                </a:moveTo>
                <a:lnTo>
                  <a:pt x="1591055" y="0"/>
                </a:lnTo>
                <a:lnTo>
                  <a:pt x="1591055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pPr marL="12700" algn="ctr">
              <a:lnSpc>
                <a:spcPct val="100000"/>
              </a:lnSpc>
            </a:pPr>
            <a:r>
              <a:rPr lang="tg-Cyrl-TJ" sz="3200" b="1" spc="-25" dirty="0" smtClean="0">
                <a:solidFill>
                  <a:srgbClr val="FFFFFF"/>
                </a:solidFill>
                <a:latin typeface="Arial Narrow"/>
                <a:cs typeface="Arial Narrow"/>
              </a:rPr>
              <a:t>назорат</a:t>
            </a:r>
            <a:endParaRPr lang="tg-Cyrl-TJ" sz="3200" dirty="0">
              <a:latin typeface="Arial Narrow"/>
              <a:cs typeface="Arial Narrow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62144" y="6107988"/>
            <a:ext cx="1252855" cy="388620"/>
          </a:xfrm>
          <a:custGeom>
            <a:avLst/>
            <a:gdLst/>
            <a:ahLst/>
            <a:cxnLst/>
            <a:rect l="l" t="t" r="r" b="b"/>
            <a:pathLst>
              <a:path w="1252854" h="388620">
                <a:moveTo>
                  <a:pt x="0" y="0"/>
                </a:moveTo>
                <a:lnTo>
                  <a:pt x="1252727" y="0"/>
                </a:lnTo>
                <a:lnTo>
                  <a:pt x="1252727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737163" y="5998437"/>
            <a:ext cx="121793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235" dirty="0" smtClean="0">
                <a:solidFill>
                  <a:srgbClr val="FFFFFF"/>
                </a:solidFill>
                <a:latin typeface="Arial Narrow"/>
                <a:cs typeface="Arial Narrow"/>
              </a:rPr>
              <a:t>дар роҳ</a:t>
            </a:r>
            <a:endParaRPr lang="tg-Cyrl-TJ" sz="3000" dirty="0">
              <a:latin typeface="Arial Narrow"/>
              <a:cs typeface="Arial Narrow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91228" y="6706933"/>
            <a:ext cx="2153920" cy="393700"/>
          </a:xfrm>
          <a:custGeom>
            <a:avLst/>
            <a:gdLst/>
            <a:ahLst/>
            <a:cxnLst/>
            <a:rect l="l" t="t" r="r" b="b"/>
            <a:pathLst>
              <a:path w="2153920" h="393700">
                <a:moveTo>
                  <a:pt x="0" y="0"/>
                </a:moveTo>
                <a:lnTo>
                  <a:pt x="2153412" y="0"/>
                </a:lnTo>
                <a:lnTo>
                  <a:pt x="2153412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273550" y="6601956"/>
            <a:ext cx="21526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g-Cyrl-TJ" sz="3000" b="1" spc="-165" dirty="0" smtClean="0">
                <a:solidFill>
                  <a:srgbClr val="FFFFFF"/>
                </a:solidFill>
                <a:latin typeface="Arial Narrow"/>
                <a:cs typeface="Arial Narrow"/>
              </a:rPr>
              <a:t>ахбор</a:t>
            </a:r>
            <a:endParaRPr lang="tg-Cyrl-TJ" sz="30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42503" y="1622323"/>
            <a:ext cx="16789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рӯзномаи гаронбаҳо</a:t>
            </a:r>
            <a:r>
              <a:rPr sz="1400" spc="-85" dirty="0" smtClean="0">
                <a:solidFill>
                  <a:srgbClr val="FFFFFF"/>
                </a:solidFill>
                <a:latin typeface="Calibri"/>
                <a:cs typeface="Calibri"/>
              </a:rPr>
              <a:t>...»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42503" y="2177770"/>
            <a:ext cx="21285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бой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lang="tg-Cyrl-TJ" sz="1400" spc="35" dirty="0" smtClean="0">
                <a:solidFill>
                  <a:srgbClr val="FFFFFF"/>
                </a:solidFill>
                <a:latin typeface="Calibri"/>
                <a:cs typeface="Calibri"/>
              </a:rPr>
              <a:t>ҷоиб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хушҳол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42503" y="2786545"/>
            <a:ext cx="223710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Висеть 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друзьями/носить</a:t>
            </a:r>
            <a:r>
              <a:rPr sz="14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ту 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же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одежду/писать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записки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42503" y="3466668"/>
            <a:ext cx="229997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spc="20" dirty="0" err="1" smtClean="0">
                <a:solidFill>
                  <a:srgbClr val="FFFFFF"/>
                </a:solidFill>
                <a:cs typeface="Calibri"/>
              </a:rPr>
              <a:t>Бо</a:t>
            </a:r>
            <a:r>
              <a:rPr lang="ru-RU" sz="14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400" spc="20" dirty="0" err="1" smtClean="0">
                <a:solidFill>
                  <a:srgbClr val="FFFFFF"/>
                </a:solidFill>
                <a:cs typeface="Calibri"/>
              </a:rPr>
              <a:t>бегонаҳо сӯҳбат накун</a:t>
            </a:r>
            <a:r>
              <a:rPr lang="ru-RU" sz="1400" spc="-5" dirty="0" smtClean="0">
                <a:solidFill>
                  <a:srgbClr val="FFFFFF"/>
                </a:solidFill>
                <a:cs typeface="Calibri"/>
              </a:rPr>
              <a:t>/  </a:t>
            </a:r>
            <a:r>
              <a:rPr lang="ru-RU" sz="1400" spc="10" dirty="0" smtClean="0">
                <a:solidFill>
                  <a:srgbClr val="FFFFFF"/>
                </a:solidFill>
                <a:cs typeface="Calibri"/>
              </a:rPr>
              <a:t>хона </a:t>
            </a:r>
            <a:r>
              <a:rPr lang="ru-RU" sz="1400" spc="10" dirty="0" err="1" smtClean="0">
                <a:solidFill>
                  <a:srgbClr val="FFFFFF"/>
                </a:solidFill>
                <a:cs typeface="Calibri"/>
              </a:rPr>
              <a:t>омадӣ занг</a:t>
            </a:r>
            <a:r>
              <a:rPr lang="ru-RU" sz="1400" spc="1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400" spc="10" dirty="0" err="1" smtClean="0">
                <a:solidFill>
                  <a:srgbClr val="FFFFFF"/>
                </a:solidFill>
                <a:cs typeface="Calibri"/>
              </a:rPr>
              <a:t>зан</a:t>
            </a:r>
            <a:endParaRPr lang="ru-RU" sz="1400" dirty="0"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42503" y="4213656"/>
            <a:ext cx="12820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400" spc="-25" dirty="0" smtClean="0">
                <a:solidFill>
                  <a:srgbClr val="FFFFFF"/>
                </a:solidFill>
                <a:latin typeface="Calibri"/>
                <a:cs typeface="Calibri"/>
              </a:rPr>
              <a:t>Тв/ мусиқи/бозиҳо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42503" y="4840770"/>
            <a:ext cx="18991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Зангҳо/мактубҳо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42503" y="5467883"/>
            <a:ext cx="1595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и кабелӣ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диск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42503" y="6124865"/>
            <a:ext cx="15322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леер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-2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офон</a:t>
            </a: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ҳо 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42503" y="6651613"/>
            <a:ext cx="212779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Саҳифаҳои зард</a:t>
            </a:r>
            <a:r>
              <a:rPr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30" dirty="0" err="1" smtClean="0">
                <a:solidFill>
                  <a:srgbClr val="FFFFFF"/>
                </a:solidFill>
                <a:latin typeface="Calibri"/>
                <a:cs typeface="Calibri"/>
              </a:rPr>
              <a:t>лепро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рамма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spc="-25" dirty="0" smtClean="0">
                <a:solidFill>
                  <a:srgbClr val="FFFFFF"/>
                </a:solidFill>
                <a:latin typeface="Calibri"/>
                <a:cs typeface="Calibri"/>
              </a:rPr>
              <a:t>рӯзномаҳо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23100" y="1622323"/>
            <a:ext cx="21269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spc="30" dirty="0" err="1" smtClean="0">
                <a:solidFill>
                  <a:srgbClr val="FFFFFF"/>
                </a:solidFill>
                <a:latin typeface="Calibri"/>
                <a:cs typeface="Calibri"/>
              </a:rPr>
              <a:t>ло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од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30" dirty="0" err="1" smtClean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lang="tg-Cyrl-TJ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ҳо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56300" y="2177770"/>
            <a:ext cx="31938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Онлайн</a:t>
            </a:r>
            <a:r>
              <a:rPr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-с</a:t>
            </a: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ҷомеаҳо</a:t>
            </a:r>
            <a:r>
              <a:rPr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ва бозиҳо</a:t>
            </a:r>
            <a:r>
              <a:rPr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4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spc="-35" dirty="0" smtClean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lang="tg-Cyrl-TJ" sz="1400" spc="-35" dirty="0" smtClean="0">
                <a:solidFill>
                  <a:srgbClr val="FFFFFF"/>
                </a:solidFill>
                <a:latin typeface="Calibri"/>
                <a:cs typeface="Calibri"/>
              </a:rPr>
              <a:t>дӯстон</a:t>
            </a:r>
            <a:r>
              <a:rPr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642100" y="2786545"/>
            <a:ext cx="281940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955" marR="5080" indent="-262890">
              <a:lnSpc>
                <a:spcPct val="100000"/>
              </a:lnSpc>
            </a:pP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Эле</a:t>
            </a:r>
            <a:r>
              <a:rPr sz="14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35" dirty="0" err="1" smtClean="0">
                <a:solidFill>
                  <a:srgbClr val="FFFFFF"/>
                </a:solidFill>
                <a:latin typeface="Calibri"/>
                <a:cs typeface="Calibri"/>
              </a:rPr>
              <a:t>роп</a:t>
            </a:r>
            <a:r>
              <a:rPr sz="14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5" dirty="0" err="1" smtClean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паемҳои ҳатмӣ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моб</a:t>
            </a:r>
            <a:r>
              <a:rPr sz="1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lang="tg-Cyrl-TJ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ӣ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65900" y="3543439"/>
            <a:ext cx="258377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lang="tg-Cyrl-TJ" sz="1400" spc="10" dirty="0" smtClean="0">
                <a:solidFill>
                  <a:srgbClr val="FFFFFF"/>
                </a:solidFill>
                <a:latin typeface="Calibri"/>
                <a:cs typeface="Calibri"/>
              </a:rPr>
              <a:t>и мобилӣ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18300" y="4106976"/>
            <a:ext cx="243140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HDTV/iPod/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видео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-бозиҳо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lang="tg-Cyrl-TJ" sz="1400" spc="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15" dirty="0" err="1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20" dirty="0" err="1" smtClean="0">
                <a:solidFill>
                  <a:srgbClr val="FFFFFF"/>
                </a:solidFill>
                <a:latin typeface="Calibri"/>
                <a:cs typeface="Calibri"/>
              </a:rPr>
              <a:t>ерн</a:t>
            </a:r>
            <a:r>
              <a:rPr sz="14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30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42100" y="4747285"/>
            <a:ext cx="250760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0" marR="5080" indent="-483234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Эле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роп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а/</a:t>
            </a:r>
            <a:r>
              <a:rPr sz="1400" spc="-114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тер/  </a:t>
            </a:r>
            <a:r>
              <a:rPr lang="tg-Cyrl-TJ" sz="1400" spc="15" dirty="0" smtClean="0">
                <a:solidFill>
                  <a:srgbClr val="FFFFFF"/>
                </a:solidFill>
                <a:latin typeface="Calibri"/>
                <a:cs typeface="Calibri"/>
              </a:rPr>
              <a:t>шабакаҳои иҷтимоӣ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838150" y="5391112"/>
            <a:ext cx="231140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3225">
              <a:lnSpc>
                <a:spcPct val="100000"/>
              </a:lnSpc>
            </a:pPr>
            <a:r>
              <a:rPr sz="14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видео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сабтҳои рақамӣ 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lang="tg-Cyrl-TJ" sz="1400" spc="20" dirty="0" smtClean="0">
                <a:solidFill>
                  <a:srgbClr val="FFFFFF"/>
                </a:solidFill>
                <a:latin typeface="Calibri"/>
                <a:cs typeface="Calibri"/>
              </a:rPr>
              <a:t>мундариҷаи рақамӣ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089749" y="6018186"/>
            <a:ext cx="2059939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iPod/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lang="tg-Cyrl-TJ" sz="1400" dirty="0" smtClean="0">
                <a:solidFill>
                  <a:srgbClr val="FFFFFF"/>
                </a:solidFill>
                <a:latin typeface="Calibri"/>
                <a:cs typeface="Calibri"/>
              </a:rPr>
              <a:t>и мобилӣ</a:t>
            </a:r>
            <a:endParaRPr sz="1400" dirty="0">
              <a:latin typeface="Calibri"/>
              <a:cs typeface="Calibri"/>
            </a:endParaRPr>
          </a:p>
          <a:p>
            <a:pPr marL="1289685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смартфон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489700" y="6663996"/>
            <a:ext cx="3200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g-Cyrl-TJ" sz="1400" spc="20" dirty="0" smtClean="0">
                <a:solidFill>
                  <a:srgbClr val="FFFFFF"/>
                </a:solidFill>
                <a:latin typeface="Calibri"/>
                <a:cs typeface="Calibri"/>
              </a:rPr>
              <a:t>Ҷустуҷӯ/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lang="tg-Cyrl-TJ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и рақамӣ/кабелӣ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интернет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89977" cy="75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1990" cy="755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623" y="703491"/>
            <a:ext cx="4334510" cy="1472565"/>
          </a:xfrm>
          <a:custGeom>
            <a:avLst/>
            <a:gdLst/>
            <a:ahLst/>
            <a:cxnLst/>
            <a:rect l="l" t="t" r="r" b="b"/>
            <a:pathLst>
              <a:path w="4334510" h="1472564">
                <a:moveTo>
                  <a:pt x="0" y="0"/>
                </a:moveTo>
                <a:lnTo>
                  <a:pt x="4334256" y="0"/>
                </a:lnTo>
                <a:lnTo>
                  <a:pt x="4334256" y="1472184"/>
                </a:lnTo>
                <a:lnTo>
                  <a:pt x="0" y="147218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57212"/>
            <a:ext cx="4572000" cy="1904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0" cy="1053465"/>
          </a:xfrm>
          <a:custGeom>
            <a:avLst/>
            <a:gdLst/>
            <a:ahLst/>
            <a:cxnLst/>
            <a:rect l="l" t="t" r="r" b="b"/>
            <a:pathLst>
              <a:path h="1053465">
                <a:moveTo>
                  <a:pt x="0" y="0"/>
                </a:moveTo>
                <a:lnTo>
                  <a:pt x="0" y="1052995"/>
                </a:lnTo>
              </a:path>
            </a:pathLst>
          </a:custGeom>
          <a:ln w="3175">
            <a:solidFill>
              <a:srgbClr val="676F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" y="12"/>
            <a:ext cx="1069198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46805" y="6596391"/>
            <a:ext cx="488315" cy="488315"/>
          </a:xfrm>
          <a:custGeom>
            <a:avLst/>
            <a:gdLst/>
            <a:ahLst/>
            <a:cxnLst/>
            <a:rect l="l" t="t" r="r" b="b"/>
            <a:pathLst>
              <a:path w="488315" h="488315">
                <a:moveTo>
                  <a:pt x="243992" y="0"/>
                </a:moveTo>
                <a:lnTo>
                  <a:pt x="194817" y="4957"/>
                </a:lnTo>
                <a:lnTo>
                  <a:pt x="149016" y="19175"/>
                </a:lnTo>
                <a:lnTo>
                  <a:pt x="107571" y="41672"/>
                </a:lnTo>
                <a:lnTo>
                  <a:pt x="71461" y="71467"/>
                </a:lnTo>
                <a:lnTo>
                  <a:pt x="41668" y="107579"/>
                </a:lnTo>
                <a:lnTo>
                  <a:pt x="19173" y="149027"/>
                </a:lnTo>
                <a:lnTo>
                  <a:pt x="4956" y="194829"/>
                </a:lnTo>
                <a:lnTo>
                  <a:pt x="0" y="244005"/>
                </a:lnTo>
                <a:lnTo>
                  <a:pt x="4956" y="293176"/>
                </a:lnTo>
                <a:lnTo>
                  <a:pt x="19173" y="338975"/>
                </a:lnTo>
                <a:lnTo>
                  <a:pt x="41668" y="380420"/>
                </a:lnTo>
                <a:lnTo>
                  <a:pt x="71461" y="416531"/>
                </a:lnTo>
                <a:lnTo>
                  <a:pt x="107571" y="446325"/>
                </a:lnTo>
                <a:lnTo>
                  <a:pt x="149016" y="468822"/>
                </a:lnTo>
                <a:lnTo>
                  <a:pt x="194817" y="483040"/>
                </a:lnTo>
                <a:lnTo>
                  <a:pt x="243992" y="487997"/>
                </a:lnTo>
                <a:lnTo>
                  <a:pt x="293167" y="483040"/>
                </a:lnTo>
                <a:lnTo>
                  <a:pt x="338969" y="468822"/>
                </a:lnTo>
                <a:lnTo>
                  <a:pt x="380417" y="446325"/>
                </a:lnTo>
                <a:lnTo>
                  <a:pt x="416529" y="416531"/>
                </a:lnTo>
                <a:lnTo>
                  <a:pt x="446325" y="380420"/>
                </a:lnTo>
                <a:lnTo>
                  <a:pt x="468822" y="338975"/>
                </a:lnTo>
                <a:lnTo>
                  <a:pt x="483040" y="293176"/>
                </a:lnTo>
                <a:lnTo>
                  <a:pt x="487997" y="244005"/>
                </a:lnTo>
                <a:lnTo>
                  <a:pt x="483040" y="194829"/>
                </a:lnTo>
                <a:lnTo>
                  <a:pt x="468822" y="149027"/>
                </a:lnTo>
                <a:lnTo>
                  <a:pt x="446325" y="107579"/>
                </a:lnTo>
                <a:lnTo>
                  <a:pt x="416529" y="71467"/>
                </a:lnTo>
                <a:lnTo>
                  <a:pt x="380417" y="41672"/>
                </a:lnTo>
                <a:lnTo>
                  <a:pt x="338969" y="19175"/>
                </a:lnTo>
                <a:lnTo>
                  <a:pt x="293167" y="4957"/>
                </a:lnTo>
                <a:lnTo>
                  <a:pt x="243992" y="0"/>
                </a:lnTo>
                <a:close/>
              </a:path>
            </a:pathLst>
          </a:custGeom>
          <a:solidFill>
            <a:srgbClr val="4545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89988" y="12"/>
            <a:ext cx="2502535" cy="1053465"/>
          </a:xfrm>
          <a:custGeom>
            <a:avLst/>
            <a:gdLst/>
            <a:ahLst/>
            <a:cxnLst/>
            <a:rect l="l" t="t" r="r" b="b"/>
            <a:pathLst>
              <a:path w="2502534" h="1053465">
                <a:moveTo>
                  <a:pt x="2502001" y="0"/>
                </a:moveTo>
                <a:lnTo>
                  <a:pt x="0" y="0"/>
                </a:lnTo>
                <a:lnTo>
                  <a:pt x="673290" y="1052995"/>
                </a:lnTo>
                <a:lnTo>
                  <a:pt x="2502001" y="1052995"/>
                </a:lnTo>
                <a:lnTo>
                  <a:pt x="2502001" y="0"/>
                </a:lnTo>
                <a:close/>
              </a:path>
            </a:pathLst>
          </a:custGeom>
          <a:solidFill>
            <a:srgbClr val="67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5500" y="171552"/>
            <a:ext cx="1045845" cy="734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4251" y="144005"/>
            <a:ext cx="1150250" cy="68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3415"/>
              </a:lnSpc>
            </a:pPr>
            <a:fld id="{81D60167-4931-47E6-BA6A-407CBD079E47}" type="slidenum">
              <a:rPr spc="-25" dirty="0"/>
              <a:pPr marL="116205">
                <a:lnSpc>
                  <a:spcPts val="3415"/>
                </a:lnSpc>
              </a:pPr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351</Words>
  <Application>Microsoft Office PowerPoint</Application>
  <PresentationFormat>Произвольный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ДАРСИ № 7</vt:lpstr>
      <vt:lpstr>Слайд 2</vt:lpstr>
      <vt:lpstr>Слайд 3</vt:lpstr>
      <vt:lpstr>Дигаргуншавии рафтори одамон дар 20 соли охир</vt:lpstr>
      <vt:lpstr>Дигаргуншавии рафтори одамон дар 20 соли охир</vt:lpstr>
      <vt:lpstr>Слайд 6</vt:lpstr>
      <vt:lpstr>Слайд 7</vt:lpstr>
      <vt:lpstr>Слайд 8</vt:lpstr>
      <vt:lpstr>Слайд 9</vt:lpstr>
      <vt:lpstr>Слайд 10</vt:lpstr>
      <vt:lpstr>функсияи иттилоотӣ ин аз ҳама сарчашмаи  ахбори оммавӣ ва оперативӣ</vt:lpstr>
      <vt:lpstr>Слайд 12</vt:lpstr>
      <vt:lpstr>Слайд 13</vt:lpstr>
      <vt:lpstr>Функсияи омӯзишӣ: фазои бениҳоят калон барои гирифтани дониш ва малакаҳои гуногун</vt:lpstr>
      <vt:lpstr>Слайд 15</vt:lpstr>
      <vt:lpstr>Медиаинқилоб (инқилоби рассонавӣ)</vt:lpstr>
      <vt:lpstr>Рассонаҳои нав</vt:lpstr>
      <vt:lpstr>Хулоса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7</dc:title>
  <dc:creator>Robiya Majidova</dc:creator>
  <cp:lastModifiedBy>user</cp:lastModifiedBy>
  <cp:revision>7</cp:revision>
  <dcterms:created xsi:type="dcterms:W3CDTF">2017-09-18T06:33:27Z</dcterms:created>
  <dcterms:modified xsi:type="dcterms:W3CDTF">2018-10-30T08:50:57Z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2017-09-15T00:00:00Z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2017-09-18T00:00:00Z</vt:filetime>
  </property>
</Properties>
</file>