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3742" y="575743"/>
            <a:ext cx="9432526" cy="6984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34340"/>
            <a:ext cx="980440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42900"/>
            <a:ext cx="9804400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2313" y="3411220"/>
            <a:ext cx="7308773" cy="285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292"/>
                </a:moveTo>
                <a:lnTo>
                  <a:pt x="10679290" y="7547292"/>
                </a:lnTo>
                <a:lnTo>
                  <a:pt x="10679290" y="0"/>
                </a:lnTo>
                <a:lnTo>
                  <a:pt x="0" y="0"/>
                </a:lnTo>
                <a:lnTo>
                  <a:pt x="0" y="7547292"/>
                </a:lnTo>
                <a:close/>
              </a:path>
            </a:pathLst>
          </a:custGeom>
          <a:solidFill>
            <a:srgbClr val="00A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5998" y="12"/>
            <a:ext cx="755999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054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054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2495550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spc="-70" smtClean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lang="ru-RU" sz="5600" spc="-70" dirty="0" smtClean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lang="kk-KZ" sz="5600" spc="-70" dirty="0" smtClean="0">
                <a:solidFill>
                  <a:srgbClr val="FFFFFF"/>
                </a:solidFill>
                <a:latin typeface="Arial Narrow"/>
                <a:cs typeface="Arial Narrow"/>
              </a:rPr>
              <a:t>сабақ</a:t>
            </a:r>
            <a:endParaRPr sz="5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31901" y="3411220"/>
            <a:ext cx="8534400" cy="386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715" algn="ctr">
              <a:lnSpc>
                <a:spcPts val="5440"/>
              </a:lnSpc>
            </a:pPr>
            <a:r>
              <a:rPr spc="-330" smtClean="0"/>
              <a:t>Т</a:t>
            </a:r>
            <a:r>
              <a:rPr lang="kk-KZ" spc="-330" dirty="0" smtClean="0"/>
              <a:t>АҚЫРЫП:</a:t>
            </a:r>
            <a:endParaRPr spc="-330" dirty="0"/>
          </a:p>
          <a:p>
            <a:pPr marL="30480" marR="5080" algn="ctr">
              <a:lnSpc>
                <a:spcPts val="7900"/>
              </a:lnSpc>
              <a:spcBef>
                <a:spcPts val="1040"/>
              </a:spcBef>
            </a:pPr>
            <a:r>
              <a:rPr lang="kk-KZ" sz="7400" spc="-340" dirty="0" smtClean="0"/>
              <a:t>ИНТЕРНЕТПЕН БІРГЕ ЖАРАСЫМДЫ ҒҰМЫР КЕШУ</a:t>
            </a:r>
            <a:endParaRPr sz="7400"/>
          </a:p>
        </p:txBody>
      </p:sp>
      <p:sp>
        <p:nvSpPr>
          <p:cNvPr id="9" name="object 9"/>
          <p:cNvSpPr/>
          <p:nvPr/>
        </p:nvSpPr>
        <p:spPr>
          <a:xfrm>
            <a:off x="2140140" y="1298143"/>
            <a:ext cx="3225431" cy="2265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4447" y="1213205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95408" y="6587414"/>
            <a:ext cx="39116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46736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kk-KZ" dirty="0" smtClean="0">
                <a:solidFill>
                  <a:schemeClr val="bg1"/>
                </a:solidFill>
              </a:rPr>
              <a:t>Интернет-гигиенаның негізгі ережелері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408625"/>
            <a:ext cx="898969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kk-KZ" sz="2400" b="1" dirty="0">
                <a:solidFill>
                  <a:schemeClr val="bg1"/>
                </a:solidFill>
              </a:rPr>
              <a:t>Қайта қалпына келтіру құралдары </a:t>
            </a:r>
            <a:r>
              <a:rPr lang="kk-KZ" sz="2400" dirty="0">
                <a:solidFill>
                  <a:schemeClr val="bg1"/>
                </a:solidFill>
              </a:rPr>
              <a:t>(құпия сұрақтар, қосымша пошта жәшігі, ұялы телефон нөмері. Құпия сөзді есіңізге түсіре алмағанда қайта қалпына келтіруге болады, ол үшін сіз телефон нөмеріңізді жазуыңыз керек.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00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95408" y="6587414"/>
            <a:ext cx="39116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715" y="476364"/>
            <a:ext cx="8074659" cy="475615"/>
          </a:xfrm>
          <a:custGeom>
            <a:avLst/>
            <a:gdLst/>
            <a:ahLst/>
            <a:cxnLst/>
            <a:rect l="l" t="t" r="r" b="b"/>
            <a:pathLst>
              <a:path w="8074659" h="475615">
                <a:moveTo>
                  <a:pt x="0" y="0"/>
                </a:moveTo>
                <a:lnTo>
                  <a:pt x="8074152" y="0"/>
                </a:lnTo>
                <a:lnTo>
                  <a:pt x="8074152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342900"/>
            <a:ext cx="98044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dirty="0" smtClean="0">
                <a:solidFill>
                  <a:schemeClr val="bg1"/>
                </a:solidFill>
              </a:rPr>
              <a:t>Интернет-гигиенаның негізгі ережелері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365877"/>
            <a:ext cx="56642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kk-KZ" sz="4000" b="1" dirty="0">
                <a:solidFill>
                  <a:schemeClr val="bg1"/>
                </a:solidFill>
              </a:rPr>
              <a:t>Қырағы, сақ болыңыз!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СПАМ </a:t>
            </a:r>
            <a:r>
              <a:rPr lang="kk-KZ" sz="4000" dirty="0">
                <a:solidFill>
                  <a:schemeClr val="bg1"/>
                </a:solidFill>
              </a:rPr>
              <a:t>деген өте қауіпті!</a:t>
            </a:r>
            <a:endParaRPr sz="365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52832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kk-KZ" dirty="0" smtClean="0">
                <a:solidFill>
                  <a:schemeClr val="bg1"/>
                </a:solidFill>
              </a:rPr>
              <a:t>Интернет-гигиенаның негізгі ережелері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44500" y="1600974"/>
            <a:ext cx="5207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</a:rPr>
              <a:t>Киберқатерлерден қорғану.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kk-KZ" sz="2400" dirty="0">
                <a:solidFill>
                  <a:schemeClr val="bg1"/>
                </a:solidFill>
              </a:rPr>
              <a:t>Зиян келтіретін бағдарламалардан қорғану үшін әрдайым жаңарып тұратын кешенді бағдарламаларды қолданыңыз.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4340"/>
            <a:ext cx="56642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</a:rPr>
              <a:t>Интернет-гигиенаның негізгі ережелері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sz="36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465973"/>
            <a:ext cx="4978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kk-KZ" sz="2400" b="1" dirty="0"/>
              <a:t>Есіңізде болсын, </a:t>
            </a:r>
            <a:r>
              <a:rPr lang="kk-KZ" sz="2400" dirty="0"/>
              <a:t>тегін бағдарламалар қауіпті болуы </a:t>
            </a:r>
            <a:r>
              <a:rPr lang="kk-KZ" sz="2400" dirty="0" smtClean="0"/>
              <a:t>мүмкін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150" dirty="0" err="1" smtClean="0"/>
              <a:t>Интернеттегі</a:t>
            </a:r>
            <a:r>
              <a:rPr lang="ru-RU" spc="150" dirty="0" smtClean="0"/>
              <a:t> </a:t>
            </a:r>
            <a:r>
              <a:rPr lang="ru-RU" spc="150" dirty="0" err="1" smtClean="0"/>
              <a:t>қауіпсіздік ережелері</a:t>
            </a:r>
            <a:endParaRPr spc="130" dirty="0"/>
          </a:p>
        </p:txBody>
      </p:sp>
      <p:sp>
        <p:nvSpPr>
          <p:cNvPr id="7" name="object 7"/>
          <p:cNvSpPr/>
          <p:nvPr/>
        </p:nvSpPr>
        <p:spPr>
          <a:xfrm>
            <a:off x="1688401" y="1579805"/>
            <a:ext cx="73152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1990" cy="754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Геолокация</a:t>
            </a:r>
          </a:p>
        </p:txBody>
      </p:sp>
      <p:sp>
        <p:nvSpPr>
          <p:cNvPr id="9" name="object 9"/>
          <p:cNvSpPr/>
          <p:nvPr/>
        </p:nvSpPr>
        <p:spPr>
          <a:xfrm>
            <a:off x="463550" y="1176362"/>
            <a:ext cx="5572760" cy="4098925"/>
          </a:xfrm>
          <a:custGeom>
            <a:avLst/>
            <a:gdLst/>
            <a:ahLst/>
            <a:cxnLst/>
            <a:rect l="l" t="t" r="r" b="b"/>
            <a:pathLst>
              <a:path w="5572760" h="4098925">
                <a:moveTo>
                  <a:pt x="5395976" y="0"/>
                </a:moveTo>
                <a:lnTo>
                  <a:pt x="176784" y="0"/>
                </a:lnTo>
                <a:lnTo>
                  <a:pt x="74580" y="2762"/>
                </a:lnTo>
                <a:lnTo>
                  <a:pt x="22098" y="22098"/>
                </a:lnTo>
                <a:lnTo>
                  <a:pt x="2762" y="74580"/>
                </a:lnTo>
                <a:lnTo>
                  <a:pt x="0" y="176784"/>
                </a:lnTo>
                <a:lnTo>
                  <a:pt x="0" y="3921836"/>
                </a:lnTo>
                <a:lnTo>
                  <a:pt x="2762" y="4024046"/>
                </a:lnTo>
                <a:lnTo>
                  <a:pt x="22098" y="4076533"/>
                </a:lnTo>
                <a:lnTo>
                  <a:pt x="74580" y="4095870"/>
                </a:lnTo>
                <a:lnTo>
                  <a:pt x="176784" y="4098632"/>
                </a:lnTo>
                <a:lnTo>
                  <a:pt x="5395976" y="4098632"/>
                </a:lnTo>
                <a:lnTo>
                  <a:pt x="5498179" y="4095870"/>
                </a:lnTo>
                <a:lnTo>
                  <a:pt x="5550662" y="4076533"/>
                </a:lnTo>
                <a:lnTo>
                  <a:pt x="5569997" y="4024046"/>
                </a:lnTo>
                <a:lnTo>
                  <a:pt x="5572760" y="3921836"/>
                </a:lnTo>
                <a:lnTo>
                  <a:pt x="5572760" y="176784"/>
                </a:lnTo>
                <a:lnTo>
                  <a:pt x="5569997" y="74580"/>
                </a:lnTo>
                <a:lnTo>
                  <a:pt x="5550662" y="22098"/>
                </a:lnTo>
                <a:lnTo>
                  <a:pt x="5498179" y="2762"/>
                </a:lnTo>
                <a:lnTo>
                  <a:pt x="5395976" y="0"/>
                </a:lnTo>
                <a:close/>
              </a:path>
            </a:pathLst>
          </a:custGeom>
          <a:solidFill>
            <a:srgbClr val="004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811" y="1267802"/>
            <a:ext cx="5222240" cy="3902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lang="kk-KZ" sz="2800" b="1" dirty="0">
                <a:solidFill>
                  <a:schemeClr val="bg1"/>
                </a:solidFill>
              </a:rPr>
              <a:t> «Геолокация»</a:t>
            </a:r>
            <a:r>
              <a:rPr lang="kk-KZ" sz="2800" dirty="0">
                <a:solidFill>
                  <a:schemeClr val="bg1"/>
                </a:solidFill>
              </a:rPr>
              <a:t> сөзі гректің «жердің беткі қабаты» деген мағына беретін «гео» сөзінен және ағылшынша ««location» «орналасқан жер», «позиция» деген сөздерінен құралған. Бұл – радиосигналдар арқылы объектінің тұрған жерін анықтауға арналған үрдіс. </a:t>
            </a:r>
            <a:endParaRPr sz="275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34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19405"/>
            <a:ext cx="193865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3900" b="1" spc="200" dirty="0" smtClean="0">
                <a:solidFill>
                  <a:srgbClr val="FFFFFF"/>
                </a:solidFill>
                <a:latin typeface="Calibri"/>
                <a:cs typeface="Calibri"/>
              </a:rPr>
              <a:t>Түйін: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607" y="1278856"/>
            <a:ext cx="892429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k-KZ" b="0" dirty="0" smtClean="0">
                <a:solidFill>
                  <a:schemeClr val="bg1"/>
                </a:solidFill>
              </a:rPr>
              <a:t>   Интернетте біз өзіміздің дербес деректерімізді өзіміз жариялаймыз және олардың ары қарай пайдаланылуын қадағалай алмаймыз;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    </a:t>
            </a:r>
            <a:r>
              <a:rPr lang="kk-KZ" b="0" dirty="0" smtClean="0">
                <a:solidFill>
                  <a:schemeClr val="bg1"/>
                </a:solidFill>
              </a:rPr>
              <a:t>Дербес деректерді қорғаудың түрлі әдіс</a:t>
            </a:r>
            <a:r>
              <a:rPr lang="ru-RU" b="0" dirty="0" smtClean="0">
                <a:solidFill>
                  <a:schemeClr val="bg1"/>
                </a:solidFill>
              </a:rPr>
              <a:t>-т</a:t>
            </a:r>
            <a:r>
              <a:rPr lang="kk-KZ" b="0" dirty="0" smtClean="0">
                <a:solidFill>
                  <a:schemeClr val="bg1"/>
                </a:solidFill>
              </a:rPr>
              <a:t>әсілдері бар; 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kk-KZ" b="0" dirty="0" smtClean="0">
                <a:solidFill>
                  <a:schemeClr val="bg1"/>
                </a:solidFill>
              </a:rPr>
              <a:t>Интернетпен жұмыс жасағанда интернет</a:t>
            </a:r>
            <a:r>
              <a:rPr lang="ru-RU" b="0" dirty="0" smtClean="0">
                <a:solidFill>
                  <a:schemeClr val="bg1"/>
                </a:solidFill>
              </a:rPr>
              <a:t>-</a:t>
            </a:r>
            <a:r>
              <a:rPr lang="kk-KZ" b="0" dirty="0" smtClean="0">
                <a:solidFill>
                  <a:schemeClr val="bg1"/>
                </a:solidFill>
              </a:rPr>
              <a:t>гигиена ережелерін пайдаланған жөн. 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endParaRPr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653" y="12"/>
            <a:ext cx="6350" cy="7553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85653" cy="755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303" cy="754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923"/>
            <a:ext cx="8892413" cy="630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25" dirty="0"/>
              <a:t>З</a:t>
            </a:r>
            <a:r>
              <a:rPr spc="140" dirty="0"/>
              <a:t>ащ</a:t>
            </a:r>
            <a:r>
              <a:rPr spc="100" dirty="0"/>
              <a:t>и</a:t>
            </a:r>
            <a:r>
              <a:rPr spc="204" dirty="0"/>
              <a:t>т</a:t>
            </a:r>
            <a:r>
              <a:rPr spc="120" dirty="0"/>
              <a:t>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smtClean="0"/>
              <a:t>Интернет-</a:t>
            </a:r>
            <a:r>
              <a:rPr lang="kk-KZ" spc="155" dirty="0" smtClean="0"/>
              <a:t>қауіптер</a:t>
            </a:r>
            <a:endParaRPr spc="155" dirty="0"/>
          </a:p>
        </p:txBody>
      </p:sp>
      <p:sp>
        <p:nvSpPr>
          <p:cNvPr id="10" name="object 10"/>
          <p:cNvSpPr txBox="1"/>
          <p:nvPr/>
        </p:nvSpPr>
        <p:spPr>
          <a:xfrm>
            <a:off x="447546" y="1093800"/>
            <a:ext cx="150241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45" dirty="0">
                <a:solidFill>
                  <a:srgbClr val="231F20"/>
                </a:solidFill>
                <a:latin typeface="Calibri"/>
                <a:cs typeface="Calibri"/>
              </a:rPr>
              <a:t>АГРЕССИЯ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0401" y="2154402"/>
            <a:ext cx="3251199" cy="325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546" y="3292322"/>
            <a:ext cx="31369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АЙЛА</a:t>
            </a:r>
            <a:r>
              <a:rPr lang="ru-RU" sz="2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-ШАРҒЫ ЖАСАУ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2629" y="1093800"/>
            <a:ext cx="47296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400" b="1" spc="135" dirty="0" smtClean="0">
                <a:solidFill>
                  <a:srgbClr val="231F20"/>
                </a:solidFill>
                <a:latin typeface="Calibri"/>
                <a:cs typeface="Calibri"/>
              </a:rPr>
              <a:t>БҰЗАҚЫЛАРДЫҢ ӘРЕКЕТТЕРІ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546" y="2227808"/>
            <a:ext cx="203327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НАСИХАТ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546" y="4273994"/>
            <a:ext cx="89535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25" dirty="0">
                <a:solidFill>
                  <a:srgbClr val="231F20"/>
                </a:solidFill>
                <a:latin typeface="Calibri"/>
                <a:cs typeface="Calibri"/>
              </a:rPr>
              <a:t>СПАМ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546" y="5197805"/>
            <a:ext cx="21240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АҒЗАҒА ТҮСЕТІН КҮШ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6055" y="2078202"/>
            <a:ext cx="25946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</a:pPr>
            <a:r>
              <a:rPr lang="kk-KZ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ҚАЖЕТСІЗ АҚПАРАТ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9668" y="3109442"/>
            <a:ext cx="218122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45" smtClean="0">
                <a:solidFill>
                  <a:srgbClr val="231F20"/>
                </a:solidFill>
                <a:latin typeface="Calibri"/>
                <a:cs typeface="Calibri"/>
              </a:rPr>
              <a:t>ВИРТУАЛ</a:t>
            </a:r>
            <a:r>
              <a:rPr lang="kk-KZ"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ДЫ</a:t>
            </a:r>
            <a:endParaRPr sz="2400">
              <a:latin typeface="Calibri"/>
              <a:cs typeface="Calibri"/>
            </a:endParaRPr>
          </a:p>
          <a:p>
            <a:pPr marL="1101090">
              <a:lnSpc>
                <a:spcPct val="100000"/>
              </a:lnSpc>
            </a:pPr>
            <a:r>
              <a:rPr lang="kk-KZ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ӨМІР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0006" y="4091114"/>
            <a:ext cx="21209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2800">
              <a:lnSpc>
                <a:spcPct val="100000"/>
              </a:lnSpc>
            </a:pPr>
            <a:r>
              <a:rPr sz="2400" b="1" spc="125">
                <a:solidFill>
                  <a:srgbClr val="231F20"/>
                </a:solidFill>
                <a:latin typeface="Calibri"/>
                <a:cs typeface="Calibri"/>
              </a:rPr>
              <a:t>ОНЛАЙН  </a:t>
            </a:r>
            <a:r>
              <a:rPr lang="kk-KZ" sz="2400" b="1" spc="15" dirty="0" smtClean="0">
                <a:solidFill>
                  <a:srgbClr val="231F20"/>
                </a:solidFill>
                <a:latin typeface="Calibri"/>
                <a:cs typeface="Calibri"/>
              </a:rPr>
              <a:t>КӨҢІЛ</a:t>
            </a:r>
            <a:r>
              <a:rPr lang="ru-RU" sz="2400" b="1" spc="15" dirty="0" smtClean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lang="kk-KZ" sz="2400" b="1" spc="15" dirty="0" smtClean="0">
                <a:solidFill>
                  <a:srgbClr val="231F20"/>
                </a:solidFill>
                <a:latin typeface="Calibri"/>
                <a:cs typeface="Calibri"/>
              </a:rPr>
              <a:t>КӨТЕРУ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8900" y="5197805"/>
            <a:ext cx="29844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marR="5080" indent="-323850">
              <a:lnSpc>
                <a:spcPct val="100000"/>
              </a:lnSpc>
            </a:pPr>
            <a:r>
              <a:rPr lang="kk-KZ" sz="24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ЗИЯН КЕЛТІРЕТІН БАҒДАРЛАМАЛАР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4771" y="6432245"/>
            <a:ext cx="26346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kk-KZ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ҚАЖЕТСІЗ ЗАТТАР САТЫП АЛУ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0343" y="6798005"/>
            <a:ext cx="2106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АРАНДАТУ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4624" y="6432245"/>
            <a:ext cx="27034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3855">
              <a:lnSpc>
                <a:spcPct val="100000"/>
              </a:lnSpc>
            </a:pPr>
            <a:r>
              <a:rPr lang="kk-KZ" sz="2400" b="1" spc="170" dirty="0" smtClean="0">
                <a:solidFill>
                  <a:srgbClr val="231F20"/>
                </a:solidFill>
                <a:latin typeface="Calibri"/>
                <a:cs typeface="Calibri"/>
              </a:rPr>
              <a:t>ҚЫЛМЫСТЫҚ ІС</a:t>
            </a:r>
            <a:r>
              <a:rPr lang="ru-RU" sz="2400" b="1" spc="170" dirty="0" smtClean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lang="kk-KZ" sz="2400" b="1" spc="170" dirty="0" smtClean="0">
                <a:solidFill>
                  <a:srgbClr val="231F20"/>
                </a:solidFill>
                <a:latin typeface="Calibri"/>
                <a:cs typeface="Calibri"/>
              </a:rPr>
              <a:t>ӘРЕКЕТТЕР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46001" y="1458010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0"/>
                </a:moveTo>
                <a:lnTo>
                  <a:pt x="0" y="686866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9709" y="1458010"/>
            <a:ext cx="2968625" cy="846455"/>
          </a:xfrm>
          <a:custGeom>
            <a:avLst/>
            <a:gdLst/>
            <a:ahLst/>
            <a:cxnLst/>
            <a:rect l="l" t="t" r="r" b="b"/>
            <a:pathLst>
              <a:path w="2968625" h="846455">
                <a:moveTo>
                  <a:pt x="0" y="0"/>
                </a:moveTo>
                <a:lnTo>
                  <a:pt x="2968294" y="845997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9997" y="2418308"/>
            <a:ext cx="2136140" cy="173990"/>
          </a:xfrm>
          <a:custGeom>
            <a:avLst/>
            <a:gdLst/>
            <a:ahLst/>
            <a:cxnLst/>
            <a:rect l="l" t="t" r="r" b="b"/>
            <a:pathLst>
              <a:path w="2136140" h="173989">
                <a:moveTo>
                  <a:pt x="0" y="0"/>
                </a:moveTo>
                <a:lnTo>
                  <a:pt x="2136000" y="173697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8003" y="3482822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325219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9994" y="4252836"/>
            <a:ext cx="2916555" cy="212090"/>
          </a:xfrm>
          <a:custGeom>
            <a:avLst/>
            <a:gdLst/>
            <a:ahLst/>
            <a:cxnLst/>
            <a:rect l="l" t="t" r="r" b="b"/>
            <a:pathLst>
              <a:path w="2916554" h="212089">
                <a:moveTo>
                  <a:pt x="0" y="211670"/>
                </a:moveTo>
                <a:lnTo>
                  <a:pt x="2915996" y="0"/>
                </a:lnTo>
              </a:path>
            </a:pathLst>
          </a:custGeom>
          <a:ln w="38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8460" y="5083187"/>
            <a:ext cx="1586230" cy="488315"/>
          </a:xfrm>
          <a:custGeom>
            <a:avLst/>
            <a:gdLst/>
            <a:ahLst/>
            <a:cxnLst/>
            <a:rect l="l" t="t" r="r" b="b"/>
            <a:pathLst>
              <a:path w="1586229" h="488314">
                <a:moveTo>
                  <a:pt x="0" y="487997"/>
                </a:moveTo>
                <a:lnTo>
                  <a:pt x="1586014" y="0"/>
                </a:lnTo>
              </a:path>
            </a:pathLst>
          </a:custGeom>
          <a:ln w="38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5993" y="5202011"/>
            <a:ext cx="1364615" cy="1306830"/>
          </a:xfrm>
          <a:custGeom>
            <a:avLst/>
            <a:gdLst/>
            <a:ahLst/>
            <a:cxnLst/>
            <a:rect l="l" t="t" r="r" b="b"/>
            <a:pathLst>
              <a:path w="1364614" h="1306829">
                <a:moveTo>
                  <a:pt x="0" y="1306436"/>
                </a:moveTo>
                <a:lnTo>
                  <a:pt x="1364246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3422" y="5327194"/>
            <a:ext cx="687070" cy="1478915"/>
          </a:xfrm>
          <a:custGeom>
            <a:avLst/>
            <a:gdLst/>
            <a:ahLst/>
            <a:cxnLst/>
            <a:rect l="l" t="t" r="r" b="b"/>
            <a:pathLst>
              <a:path w="687070" h="1478915">
                <a:moveTo>
                  <a:pt x="0" y="1478432"/>
                </a:moveTo>
                <a:lnTo>
                  <a:pt x="68657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1999" y="5319169"/>
            <a:ext cx="1344295" cy="1125220"/>
          </a:xfrm>
          <a:custGeom>
            <a:avLst/>
            <a:gdLst/>
            <a:ahLst/>
            <a:cxnLst/>
            <a:rect l="l" t="t" r="r" b="b"/>
            <a:pathLst>
              <a:path w="1344295" h="1125220">
                <a:moveTo>
                  <a:pt x="1344002" y="1124839"/>
                </a:moveTo>
                <a:lnTo>
                  <a:pt x="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4774" y="4995036"/>
            <a:ext cx="1325245" cy="594360"/>
          </a:xfrm>
          <a:custGeom>
            <a:avLst/>
            <a:gdLst/>
            <a:ahLst/>
            <a:cxnLst/>
            <a:rect l="l" t="t" r="r" b="b"/>
            <a:pathLst>
              <a:path w="1325245" h="594360">
                <a:moveTo>
                  <a:pt x="1325219" y="594360"/>
                </a:moveTo>
                <a:lnTo>
                  <a:pt x="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8477" y="4358665"/>
            <a:ext cx="1644014" cy="125095"/>
          </a:xfrm>
          <a:custGeom>
            <a:avLst/>
            <a:gdLst/>
            <a:ahLst/>
            <a:cxnLst/>
            <a:rect l="l" t="t" r="r" b="b"/>
            <a:pathLst>
              <a:path w="1644015" h="125095">
                <a:moveTo>
                  <a:pt x="1643532" y="0"/>
                </a:moveTo>
                <a:lnTo>
                  <a:pt x="0" y="124841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30390" y="3582009"/>
            <a:ext cx="2059305" cy="403225"/>
          </a:xfrm>
          <a:custGeom>
            <a:avLst/>
            <a:gdLst/>
            <a:ahLst/>
            <a:cxnLst/>
            <a:rect l="l" t="t" r="r" b="b"/>
            <a:pathLst>
              <a:path w="2059304" h="403225">
                <a:moveTo>
                  <a:pt x="2059203" y="0"/>
                </a:moveTo>
                <a:lnTo>
                  <a:pt x="0" y="403199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4334" y="2520010"/>
            <a:ext cx="2013585" cy="440690"/>
          </a:xfrm>
          <a:custGeom>
            <a:avLst/>
            <a:gdLst/>
            <a:ahLst/>
            <a:cxnLst/>
            <a:rect l="l" t="t" r="r" b="b"/>
            <a:pathLst>
              <a:path w="2013584" h="440689">
                <a:moveTo>
                  <a:pt x="2013457" y="0"/>
                </a:moveTo>
                <a:lnTo>
                  <a:pt x="0" y="440588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И</a:t>
            </a:r>
            <a:r>
              <a:rPr spc="95" dirty="0"/>
              <a:t>н</a:t>
            </a:r>
            <a:r>
              <a:rPr spc="200" dirty="0"/>
              <a:t>т</a:t>
            </a:r>
            <a:r>
              <a:rPr spc="130" dirty="0"/>
              <a:t>ерн</a:t>
            </a:r>
            <a:r>
              <a:rPr spc="85" dirty="0"/>
              <a:t>е</a:t>
            </a:r>
            <a:r>
              <a:rPr spc="175" dirty="0"/>
              <a:t>т</a:t>
            </a:r>
            <a:r>
              <a:rPr spc="125" dirty="0"/>
              <a:t>-г</a:t>
            </a:r>
            <a:r>
              <a:rPr spc="220" dirty="0"/>
              <a:t>и</a:t>
            </a:r>
            <a:r>
              <a:rPr spc="120" dirty="0"/>
              <a:t>г</a:t>
            </a:r>
            <a:r>
              <a:rPr spc="114" dirty="0"/>
              <a:t>иена</a:t>
            </a:r>
          </a:p>
        </p:txBody>
      </p:sp>
      <p:sp>
        <p:nvSpPr>
          <p:cNvPr id="8" name="object 8"/>
          <p:cNvSpPr/>
          <p:nvPr/>
        </p:nvSpPr>
        <p:spPr>
          <a:xfrm>
            <a:off x="1296581" y="1251013"/>
            <a:ext cx="8098840" cy="630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49022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kk-KZ" dirty="0" smtClean="0">
                <a:solidFill>
                  <a:schemeClr val="bg1"/>
                </a:solidFill>
              </a:rPr>
              <a:t>Интернет-гигиенаның негізгі ережелері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spc="140" dirty="0"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9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444500" y="1450975"/>
            <a:ext cx="5257800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/>
            <a:r>
              <a:rPr lang="kk-KZ" sz="2400" b="1" dirty="0">
                <a:solidFill>
                  <a:schemeClr val="bg1"/>
                </a:solidFill>
              </a:rPr>
              <a:t>Құпия сөздер</a:t>
            </a:r>
            <a:r>
              <a:rPr lang="kk-KZ" sz="2400" dirty="0">
                <a:solidFill>
                  <a:schemeClr val="bg1"/>
                </a:solidFill>
              </a:rPr>
              <a:t> (интернетте қорғау қызметін атқарады, ол сіздің жеке ақпаратыңызды бөтен адамдардан қорғайды)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12700" marR="5080">
              <a:lnSpc>
                <a:spcPct val="100000"/>
              </a:lnSpc>
            </a:pPr>
            <a:endParaRPr sz="23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228</Words>
  <Application>Microsoft Office PowerPoint</Application>
  <PresentationFormat>Произвольный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8-сабақ</vt:lpstr>
      <vt:lpstr>Слайд 2</vt:lpstr>
      <vt:lpstr>Слайд 3</vt:lpstr>
      <vt:lpstr>Слайд 4</vt:lpstr>
      <vt:lpstr>Слайд 5</vt:lpstr>
      <vt:lpstr>Защита</vt:lpstr>
      <vt:lpstr>Интернет-қауіптер</vt:lpstr>
      <vt:lpstr>Интернет-гигиена</vt:lpstr>
      <vt:lpstr>Интернет-гигиенаның негізгі ережелері  </vt:lpstr>
      <vt:lpstr>Интернет-гигиенаның негізгі ережелері  </vt:lpstr>
      <vt:lpstr>Интернет-гигиенаның негізгі ережелері  </vt:lpstr>
      <vt:lpstr>Интернет-гигиенаның негізгі ережелері  </vt:lpstr>
      <vt:lpstr>Слайд 13</vt:lpstr>
      <vt:lpstr>Интернеттегі қауіпсіздік ережелері</vt:lpstr>
      <vt:lpstr>Геолокация</vt:lpstr>
      <vt:lpstr>Слайд 16</vt:lpstr>
      <vt:lpstr>Слайд 17</vt:lpstr>
      <vt:lpstr>   Интернетте біз өзіміздің дербес деректерімізді өзіміз жариялаймыз және олардың ары қарай пайдаланылуын қадағалай алмаймыз;     Дербес деректерді қорғаудың түрлі әдіс-тәсілдері бар;  Интернетпен жұмыс жасағанда интернет-гигиена ережелерін пайдаланған жөн.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8-сабақ</dc:title>
  <dc:creator>usermsc</dc:creator>
  <cp:lastModifiedBy>usermsc</cp:lastModifiedBy>
  <cp:revision>2</cp:revision>
  <dcterms:created xsi:type="dcterms:W3CDTF">2017-09-18T08:23:19Z</dcterms:created>
  <dcterms:modified xsi:type="dcterms:W3CDTF">2018-11-20T05:30:57Z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2017-09-18T00:00:00Z</vt:filetime>
  </property>
</Properties>
</file>