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01" y="-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0" cy="1053465"/>
          </a:xfrm>
          <a:custGeom>
            <a:avLst/>
            <a:gdLst/>
            <a:ahLst/>
            <a:cxnLst/>
            <a:rect l="l" t="t" r="r" b="b"/>
            <a:pathLst>
              <a:path h="1053465">
                <a:moveTo>
                  <a:pt x="0" y="0"/>
                </a:moveTo>
                <a:lnTo>
                  <a:pt x="0" y="1052995"/>
                </a:lnTo>
              </a:path>
            </a:pathLst>
          </a:custGeom>
          <a:ln w="3175">
            <a:solidFill>
              <a:srgbClr val="0044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83742" y="575743"/>
            <a:ext cx="9432526" cy="69842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434340"/>
            <a:ext cx="9804400" cy="91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46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46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46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342900"/>
            <a:ext cx="9804400" cy="548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46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92313" y="3411220"/>
            <a:ext cx="7308773" cy="2859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782708" y="6659871"/>
            <a:ext cx="416559" cy="436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10679430" cy="7547609"/>
          </a:xfrm>
          <a:custGeom>
            <a:avLst/>
            <a:gdLst/>
            <a:ahLst/>
            <a:cxnLst/>
            <a:rect l="l" t="t" r="r" b="b"/>
            <a:pathLst>
              <a:path w="10679430" h="7547609">
                <a:moveTo>
                  <a:pt x="0" y="7547292"/>
                </a:moveTo>
                <a:lnTo>
                  <a:pt x="10679290" y="7547292"/>
                </a:lnTo>
                <a:lnTo>
                  <a:pt x="10679290" y="0"/>
                </a:lnTo>
                <a:lnTo>
                  <a:pt x="0" y="0"/>
                </a:lnTo>
                <a:lnTo>
                  <a:pt x="0" y="7547292"/>
                </a:lnTo>
                <a:close/>
              </a:path>
            </a:pathLst>
          </a:custGeom>
          <a:solidFill>
            <a:srgbClr val="00A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5998" y="12"/>
            <a:ext cx="7559992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887" y="0"/>
            <a:ext cx="9857740" cy="6870700"/>
          </a:xfrm>
          <a:custGeom>
            <a:avLst/>
            <a:gdLst/>
            <a:ahLst/>
            <a:cxnLst/>
            <a:rect l="l" t="t" r="r" b="b"/>
            <a:pathLst>
              <a:path w="9857740" h="6870700">
                <a:moveTo>
                  <a:pt x="0" y="0"/>
                </a:moveTo>
                <a:lnTo>
                  <a:pt x="9857232" y="0"/>
                </a:lnTo>
                <a:lnTo>
                  <a:pt x="9857232" y="6870581"/>
                </a:lnTo>
                <a:lnTo>
                  <a:pt x="0" y="6870581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194" y="0"/>
            <a:ext cx="9777730" cy="5650865"/>
          </a:xfrm>
          <a:custGeom>
            <a:avLst/>
            <a:gdLst/>
            <a:ahLst/>
            <a:cxnLst/>
            <a:rect l="l" t="t" r="r" b="b"/>
            <a:pathLst>
              <a:path w="9777730" h="5650865">
                <a:moveTo>
                  <a:pt x="9777603" y="0"/>
                </a:moveTo>
                <a:lnTo>
                  <a:pt x="0" y="0"/>
                </a:lnTo>
                <a:lnTo>
                  <a:pt x="0" y="5506732"/>
                </a:lnTo>
                <a:lnTo>
                  <a:pt x="2250" y="5589978"/>
                </a:lnTo>
                <a:lnTo>
                  <a:pt x="18000" y="5632726"/>
                </a:lnTo>
                <a:lnTo>
                  <a:pt x="60752" y="5648475"/>
                </a:lnTo>
                <a:lnTo>
                  <a:pt x="144005" y="5650725"/>
                </a:lnTo>
                <a:lnTo>
                  <a:pt x="9633610" y="5650725"/>
                </a:lnTo>
                <a:lnTo>
                  <a:pt x="9716856" y="5648475"/>
                </a:lnTo>
                <a:lnTo>
                  <a:pt x="9759603" y="5632726"/>
                </a:lnTo>
                <a:lnTo>
                  <a:pt x="9775353" y="5589978"/>
                </a:lnTo>
                <a:lnTo>
                  <a:pt x="9777603" y="5506732"/>
                </a:lnTo>
                <a:lnTo>
                  <a:pt x="9777603" y="0"/>
                </a:lnTo>
                <a:close/>
              </a:path>
            </a:pathLst>
          </a:custGeom>
          <a:solidFill>
            <a:srgbClr val="054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2669" y="5623730"/>
            <a:ext cx="9707245" cy="1191895"/>
          </a:xfrm>
          <a:custGeom>
            <a:avLst/>
            <a:gdLst/>
            <a:ahLst/>
            <a:cxnLst/>
            <a:rect l="l" t="t" r="r" b="b"/>
            <a:pathLst>
              <a:path w="9707245" h="1191895">
                <a:moveTo>
                  <a:pt x="9598128" y="0"/>
                </a:moveTo>
                <a:lnTo>
                  <a:pt x="108523" y="0"/>
                </a:lnTo>
                <a:lnTo>
                  <a:pt x="27455" y="536"/>
                </a:lnTo>
                <a:lnTo>
                  <a:pt x="0" y="4291"/>
                </a:lnTo>
                <a:lnTo>
                  <a:pt x="25768" y="14482"/>
                </a:lnTo>
                <a:lnTo>
                  <a:pt x="4713479" y="1165745"/>
                </a:lnTo>
                <a:lnTo>
                  <a:pt x="4796509" y="1185055"/>
                </a:lnTo>
                <a:lnTo>
                  <a:pt x="4853320" y="1191491"/>
                </a:lnTo>
                <a:lnTo>
                  <a:pt x="4910134" y="1185055"/>
                </a:lnTo>
                <a:lnTo>
                  <a:pt x="4993171" y="1165745"/>
                </a:lnTo>
                <a:lnTo>
                  <a:pt x="9680876" y="14482"/>
                </a:lnTo>
                <a:lnTo>
                  <a:pt x="9706641" y="4291"/>
                </a:lnTo>
                <a:lnTo>
                  <a:pt x="9679188" y="536"/>
                </a:lnTo>
                <a:lnTo>
                  <a:pt x="9598128" y="0"/>
                </a:lnTo>
                <a:close/>
              </a:path>
            </a:pathLst>
          </a:custGeom>
          <a:solidFill>
            <a:srgbClr val="054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01896" y="279400"/>
            <a:ext cx="322600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5600" spc="-380" dirty="0" smtClean="0">
                <a:solidFill>
                  <a:srgbClr val="FFFFFF"/>
                </a:solidFill>
                <a:latin typeface="Arial Narrow"/>
                <a:cs typeface="Arial Narrow"/>
              </a:rPr>
              <a:t>ДАРСИ  </a:t>
            </a:r>
            <a:r>
              <a:rPr sz="5600" spc="-800" dirty="0" smtClean="0">
                <a:solidFill>
                  <a:srgbClr val="FFFFFF"/>
                </a:solidFill>
                <a:latin typeface="Arial Narrow"/>
                <a:cs typeface="Arial Narrow"/>
              </a:rPr>
              <a:t>№</a:t>
            </a:r>
            <a:r>
              <a:rPr sz="5600" spc="-41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600" spc="-70" dirty="0">
                <a:solidFill>
                  <a:srgbClr val="FFFFFF"/>
                </a:solidFill>
                <a:latin typeface="Arial Narrow"/>
                <a:cs typeface="Arial Narrow"/>
              </a:rPr>
              <a:t>8</a:t>
            </a:r>
            <a:endParaRPr sz="560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692313" y="3411220"/>
            <a:ext cx="8302587" cy="2846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marR="5715" algn="ctr">
              <a:lnSpc>
                <a:spcPts val="5440"/>
              </a:lnSpc>
            </a:pPr>
            <a:r>
              <a:rPr lang="tg-Cyrl-TJ" spc="-330" dirty="0" smtClean="0"/>
              <a:t>МАВЗӮЪ</a:t>
            </a:r>
            <a:r>
              <a:rPr spc="-330" dirty="0" smtClean="0"/>
              <a:t>:</a:t>
            </a:r>
            <a:endParaRPr spc="-330" dirty="0"/>
          </a:p>
          <a:p>
            <a:pPr marL="30480" marR="5080" algn="ctr">
              <a:lnSpc>
                <a:spcPts val="7900"/>
              </a:lnSpc>
              <a:spcBef>
                <a:spcPts val="1040"/>
              </a:spcBef>
            </a:pPr>
            <a:r>
              <a:rPr lang="tg-Cyrl-TJ" sz="7800" spc="-545" dirty="0" smtClean="0"/>
              <a:t>БО </a:t>
            </a:r>
            <a:r>
              <a:rPr sz="7800" spc="-545" dirty="0" smtClean="0"/>
              <a:t>ИНТЕРНЕТ</a:t>
            </a:r>
            <a:r>
              <a:rPr lang="tg-Cyrl-TJ" sz="7800" spc="-545" dirty="0" smtClean="0"/>
              <a:t> ҲАМОҲАНГ ЗИСТАН</a:t>
            </a:r>
            <a:endParaRPr sz="7800" dirty="0"/>
          </a:p>
        </p:txBody>
      </p:sp>
      <p:sp>
        <p:nvSpPr>
          <p:cNvPr id="9" name="object 9"/>
          <p:cNvSpPr/>
          <p:nvPr/>
        </p:nvSpPr>
        <p:spPr>
          <a:xfrm>
            <a:off x="2140140" y="1298143"/>
            <a:ext cx="3225431" cy="22655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4447" y="1213205"/>
            <a:ext cx="3547414" cy="2118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795408" y="6587414"/>
            <a:ext cx="391160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10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434340"/>
            <a:ext cx="4091304" cy="92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600"/>
              </a:lnSpc>
            </a:pPr>
            <a:r>
              <a:rPr lang="tg-Cyrl-TJ" spc="145" dirty="0" smtClean="0">
                <a:solidFill>
                  <a:srgbClr val="FFFFFF"/>
                </a:solidFill>
              </a:rPr>
              <a:t>Қоидаҳои асосии </a:t>
            </a:r>
            <a:r>
              <a:rPr spc="140" dirty="0" err="1" smtClean="0">
                <a:solidFill>
                  <a:srgbClr val="FFFFFF"/>
                </a:solidFill>
              </a:rPr>
              <a:t>интернет-гигиен</a:t>
            </a:r>
            <a:r>
              <a:rPr lang="tg-Cyrl-TJ" spc="140" dirty="0" smtClean="0">
                <a:solidFill>
                  <a:srgbClr val="FFFFFF"/>
                </a:solidFill>
              </a:rPr>
              <a:t>а</a:t>
            </a:r>
            <a:endParaRPr spc="140" dirty="0">
              <a:solidFill>
                <a:srgbClr val="FFFFFF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5408625"/>
            <a:ext cx="8989695" cy="2123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tg-Cyrl-TJ" sz="2300" b="1" spc="100" dirty="0" smtClean="0">
                <a:solidFill>
                  <a:srgbClr val="FFFFFF"/>
                </a:solidFill>
                <a:latin typeface="Calibri"/>
                <a:cs typeface="Calibri"/>
              </a:rPr>
              <a:t>Воситаҳои барқароркунӣ</a:t>
            </a:r>
            <a:r>
              <a:rPr sz="2300" spc="20" dirty="0" smtClean="0">
                <a:solidFill>
                  <a:srgbClr val="FFFFFF"/>
                </a:solidFill>
                <a:latin typeface="Calibri"/>
                <a:cs typeface="Calibri"/>
              </a:rPr>
              <a:t>(с</a:t>
            </a:r>
            <a:r>
              <a:rPr lang="tg-Cyrl-TJ" sz="2300" spc="20" dirty="0" smtClean="0">
                <a:solidFill>
                  <a:srgbClr val="FFFFFF"/>
                </a:solidFill>
                <a:latin typeface="Calibri"/>
                <a:cs typeface="Calibri"/>
              </a:rPr>
              <a:t>аволҳои махфӣ</a:t>
            </a:r>
            <a:r>
              <a:rPr sz="2300" spc="30" dirty="0" smtClean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tg-Cyrl-TJ" sz="2300" spc="15" dirty="0" smtClean="0">
                <a:solidFill>
                  <a:srgbClr val="FFFFFF"/>
                </a:solidFill>
                <a:latin typeface="Calibri"/>
                <a:cs typeface="Calibri"/>
              </a:rPr>
              <a:t>қуттии мактубҳои иловагӣ</a:t>
            </a:r>
            <a:r>
              <a:rPr sz="2300" dirty="0" smtClean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tg-Cyrl-TJ" sz="2300" spc="15" dirty="0" smtClean="0">
                <a:solidFill>
                  <a:srgbClr val="FFFFFF"/>
                </a:solidFill>
                <a:latin typeface="Calibri"/>
                <a:cs typeface="Calibri"/>
              </a:rPr>
              <a:t>рақами</a:t>
            </a:r>
            <a:r>
              <a:rPr sz="2300" spc="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5" dirty="0" err="1" smtClean="0">
                <a:solidFill>
                  <a:srgbClr val="FFFFFF"/>
                </a:solidFill>
                <a:latin typeface="Calibri"/>
                <a:cs typeface="Calibri"/>
              </a:rPr>
              <a:t>телефон</a:t>
            </a:r>
            <a:r>
              <a:rPr lang="tg-Cyrl-TJ" sz="2300" spc="5" dirty="0" smtClean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lang="ru-RU" sz="2300" spc="20" dirty="0" err="1" smtClean="0">
                <a:solidFill>
                  <a:srgbClr val="FFFFFF"/>
                </a:solidFill>
                <a:cs typeface="Calibri"/>
              </a:rPr>
              <a:t>мобилӣ</a:t>
            </a:r>
            <a:r>
              <a:rPr sz="2300" spc="5" dirty="0" smtClean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lang="tg-Cyrl-TJ" sz="2300" spc="5" dirty="0" smtClean="0">
                <a:solidFill>
                  <a:srgbClr val="FFFFFF"/>
                </a:solidFill>
                <a:latin typeface="Calibri"/>
                <a:cs typeface="Calibri"/>
              </a:rPr>
              <a:t>Вақте ки шумо </a:t>
            </a:r>
            <a:r>
              <a:rPr sz="2300" spc="40" dirty="0" err="1" smtClean="0">
                <a:solidFill>
                  <a:srgbClr val="FFFFFF"/>
                </a:solidFill>
                <a:latin typeface="Calibri"/>
                <a:cs typeface="Calibri"/>
              </a:rPr>
              <a:t>парол</a:t>
            </a:r>
            <a:r>
              <a:rPr lang="ru-RU" sz="2300" spc="40" dirty="0" smtClean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lang="ru-RU" sz="2300" spc="40" dirty="0" err="1" smtClean="0">
                <a:solidFill>
                  <a:srgbClr val="FFFFFF"/>
                </a:solidFill>
                <a:latin typeface="Calibri"/>
                <a:cs typeface="Calibri"/>
              </a:rPr>
              <a:t>худро</a:t>
            </a:r>
            <a:r>
              <a:rPr lang="ru-RU" sz="2300" spc="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g-Cyrl-TJ" sz="2300" spc="40" dirty="0" smtClean="0">
                <a:solidFill>
                  <a:srgbClr val="FFFFFF"/>
                </a:solidFill>
                <a:latin typeface="Calibri"/>
                <a:cs typeface="Calibri"/>
              </a:rPr>
              <a:t>барқарор мекунед</a:t>
            </a:r>
            <a:r>
              <a:rPr sz="2300" spc="2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300" spc="-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g-Cyrl-TJ" sz="2300" spc="-30" dirty="0" smtClean="0">
                <a:solidFill>
                  <a:srgbClr val="FFFFFF"/>
                </a:solidFill>
                <a:latin typeface="Calibri"/>
                <a:cs typeface="Calibri"/>
              </a:rPr>
              <a:t>аз шумо рақами телефон мепурсанд,  то ки ба шумо </a:t>
            </a:r>
            <a:r>
              <a:rPr sz="2300" spc="10" dirty="0" err="1" smtClean="0">
                <a:solidFill>
                  <a:srgbClr val="FFFFFF"/>
                </a:solidFill>
                <a:latin typeface="Calibri"/>
                <a:cs typeface="Calibri"/>
              </a:rPr>
              <a:t>смс</a:t>
            </a:r>
            <a:r>
              <a:rPr sz="2300" spc="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55" dirty="0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sz="2300" spc="-30" dirty="0" err="1" smtClean="0">
                <a:solidFill>
                  <a:srgbClr val="FFFFFF"/>
                </a:solidFill>
                <a:latin typeface="Calibri"/>
                <a:cs typeface="Calibri"/>
              </a:rPr>
              <a:t>код</a:t>
            </a:r>
            <a:r>
              <a:rPr lang="tg-Cyrl-TJ" sz="2300" spc="-30" dirty="0" smtClean="0">
                <a:solidFill>
                  <a:srgbClr val="FFFFFF"/>
                </a:solidFill>
                <a:latin typeface="Calibri"/>
                <a:cs typeface="Calibri"/>
              </a:rPr>
              <a:t>аш  ирсол кунанд</a:t>
            </a:r>
            <a:r>
              <a:rPr sz="2300" spc="-30" dirty="0" smtClean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lang="tg-Cyrl-TJ" sz="2300" spc="30" dirty="0" smtClean="0">
                <a:solidFill>
                  <a:srgbClr val="FFFFFF"/>
                </a:solidFill>
                <a:latin typeface="Calibri"/>
                <a:cs typeface="Calibri"/>
              </a:rPr>
              <a:t>Коди гирифтаатонро шумо ба  шакли</a:t>
            </a:r>
            <a:r>
              <a:rPr sz="2300" spc="4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g-Cyrl-TJ" sz="2300" spc="45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300" spc="25" dirty="0" err="1" smtClean="0">
                <a:solidFill>
                  <a:srgbClr val="FFFFFF"/>
                </a:solidFill>
                <a:latin typeface="Calibri"/>
                <a:cs typeface="Calibri"/>
              </a:rPr>
              <a:t>форм</a:t>
            </a:r>
            <a:r>
              <a:rPr lang="tg-Cyrl-TJ" sz="2300" spc="25" dirty="0" smtClean="0">
                <a:solidFill>
                  <a:srgbClr val="FFFFFF"/>
                </a:solidFill>
                <a:latin typeface="Calibri"/>
                <a:cs typeface="Calibri"/>
              </a:rPr>
              <a:t>а) дар шабака ҷойдошта мегузоред ва </a:t>
            </a:r>
            <a:r>
              <a:rPr sz="2300" spc="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g-Cyrl-TJ" sz="2300" spc="15" dirty="0" smtClean="0">
                <a:solidFill>
                  <a:srgbClr val="FFFFFF"/>
                </a:solidFill>
                <a:latin typeface="Calibri"/>
                <a:cs typeface="Calibri"/>
              </a:rPr>
              <a:t>баъди як лаҳза дар аккауни худ қарор мегиред</a:t>
            </a:r>
            <a:r>
              <a:rPr sz="2300" spc="-5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3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0" cy="1053465"/>
          </a:xfrm>
          <a:custGeom>
            <a:avLst/>
            <a:gdLst/>
            <a:ahLst/>
            <a:cxnLst/>
            <a:rect l="l" t="t" r="r" b="b"/>
            <a:pathLst>
              <a:path h="1053465">
                <a:moveTo>
                  <a:pt x="0" y="0"/>
                </a:moveTo>
                <a:lnTo>
                  <a:pt x="0" y="1052995"/>
                </a:lnTo>
              </a:path>
            </a:pathLst>
          </a:custGeom>
          <a:ln w="3175">
            <a:solidFill>
              <a:srgbClr val="0044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10692002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795408" y="6587414"/>
            <a:ext cx="391160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11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3715" y="476364"/>
            <a:ext cx="8074659" cy="475615"/>
          </a:xfrm>
          <a:custGeom>
            <a:avLst/>
            <a:gdLst/>
            <a:ahLst/>
            <a:cxnLst/>
            <a:rect l="l" t="t" r="r" b="b"/>
            <a:pathLst>
              <a:path w="8074659" h="475615">
                <a:moveTo>
                  <a:pt x="0" y="0"/>
                </a:moveTo>
                <a:lnTo>
                  <a:pt x="8074152" y="0"/>
                </a:lnTo>
                <a:lnTo>
                  <a:pt x="8074152" y="475488"/>
                </a:lnTo>
                <a:lnTo>
                  <a:pt x="0" y="475488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pc="145" dirty="0" smtClean="0">
                <a:solidFill>
                  <a:srgbClr val="FFFFFF"/>
                </a:solidFill>
              </a:rPr>
              <a:t>Қоидаҳои асосии </a:t>
            </a:r>
            <a:r>
              <a:rPr spc="140" dirty="0" err="1" smtClean="0">
                <a:solidFill>
                  <a:srgbClr val="FFFFFF"/>
                </a:solidFill>
              </a:rPr>
              <a:t>интернет-гигиен</a:t>
            </a:r>
            <a:r>
              <a:rPr lang="tg-Cyrl-TJ" spc="140" dirty="0" smtClean="0">
                <a:solidFill>
                  <a:srgbClr val="FFFFFF"/>
                </a:solidFill>
              </a:rPr>
              <a:t>а</a:t>
            </a:r>
            <a:endParaRPr spc="140" dirty="0">
              <a:solidFill>
                <a:srgbClr val="FFFFFF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5365877"/>
            <a:ext cx="6121400" cy="1685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tg-Cyrl-TJ" sz="3650" spc="40" dirty="0" smtClean="0">
                <a:solidFill>
                  <a:srgbClr val="FFFFFF"/>
                </a:solidFill>
                <a:latin typeface="Calibri"/>
                <a:cs typeface="Calibri"/>
              </a:rPr>
              <a:t>Ҳушёрӣ хеле муҳим аст</a:t>
            </a:r>
            <a:r>
              <a:rPr sz="3650" spc="-15" dirty="0" smtClean="0">
                <a:solidFill>
                  <a:srgbClr val="FFFFFF"/>
                </a:solidFill>
                <a:latin typeface="Calibri"/>
                <a:cs typeface="Calibri"/>
              </a:rPr>
              <a:t>.  </a:t>
            </a:r>
            <a:r>
              <a:rPr sz="3650" b="1" spc="120" dirty="0">
                <a:solidFill>
                  <a:srgbClr val="FFFFFF"/>
                </a:solidFill>
                <a:latin typeface="Calibri"/>
                <a:cs typeface="Calibri"/>
              </a:rPr>
              <a:t>СПАМ </a:t>
            </a:r>
            <a:r>
              <a:rPr lang="tg-Cyrl-TJ" sz="3650" b="1" spc="120" dirty="0" smtClean="0">
                <a:solidFill>
                  <a:srgbClr val="FFFFFF"/>
                </a:solidFill>
                <a:latin typeface="Calibri"/>
                <a:cs typeface="Calibri"/>
              </a:rPr>
              <a:t>(мактубҳои шубҳанок)</a:t>
            </a:r>
            <a:r>
              <a:rPr sz="3650" b="1" spc="55" dirty="0" smtClean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3650" b="1" spc="-35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g-Cyrl-TJ" sz="3650" b="1" spc="70" dirty="0" smtClean="0">
                <a:solidFill>
                  <a:srgbClr val="FFFFFF"/>
                </a:solidFill>
                <a:latin typeface="Calibri"/>
                <a:cs typeface="Calibri"/>
              </a:rPr>
              <a:t>хатарнок</a:t>
            </a:r>
            <a:r>
              <a:rPr sz="3650" b="1" spc="70" dirty="0" smtClean="0">
                <a:solidFill>
                  <a:srgbClr val="FFFFFF"/>
                </a:solidFill>
                <a:latin typeface="Calibri"/>
                <a:cs typeface="Calibri"/>
              </a:rPr>
              <a:t>!</a:t>
            </a:r>
            <a:endParaRPr sz="36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434340"/>
            <a:ext cx="4091304" cy="92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600"/>
              </a:lnSpc>
            </a:pPr>
            <a:r>
              <a:rPr lang="tg-Cyrl-TJ" spc="145" dirty="0" smtClean="0">
                <a:solidFill>
                  <a:srgbClr val="FFFFFF"/>
                </a:solidFill>
              </a:rPr>
              <a:t>Қоидаҳои асосии </a:t>
            </a:r>
            <a:r>
              <a:rPr spc="140" dirty="0" err="1" smtClean="0">
                <a:solidFill>
                  <a:srgbClr val="FFFFFF"/>
                </a:solidFill>
              </a:rPr>
              <a:t>интернет-гигиен</a:t>
            </a:r>
            <a:r>
              <a:rPr lang="tg-Cyrl-TJ" spc="140" dirty="0" smtClean="0">
                <a:solidFill>
                  <a:srgbClr val="FFFFFF"/>
                </a:solidFill>
              </a:rPr>
              <a:t>а</a:t>
            </a:r>
            <a:endParaRPr spc="140" dirty="0">
              <a:solidFill>
                <a:srgbClr val="FFFFFF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12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444500" y="1600974"/>
            <a:ext cx="3475354" cy="2831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tg-Cyrl-TJ" sz="2300" b="1" spc="100" dirty="0" smtClean="0">
                <a:solidFill>
                  <a:srgbClr val="FFFFFF"/>
                </a:solidFill>
                <a:latin typeface="Calibri"/>
                <a:cs typeface="Calibri"/>
              </a:rPr>
              <a:t>Муҳофизат аз </a:t>
            </a:r>
            <a:r>
              <a:rPr sz="2300" b="1" spc="90" dirty="0" err="1" smtClean="0">
                <a:solidFill>
                  <a:srgbClr val="FFFFFF"/>
                </a:solidFill>
                <a:latin typeface="Calibri"/>
                <a:cs typeface="Calibri"/>
              </a:rPr>
              <a:t>кибе</a:t>
            </a:r>
            <a:r>
              <a:rPr lang="tg-Cyrl-TJ" sz="2300" b="1" spc="90" dirty="0" smtClean="0">
                <a:solidFill>
                  <a:srgbClr val="FFFFFF"/>
                </a:solidFill>
                <a:latin typeface="Calibri"/>
                <a:cs typeface="Calibri"/>
              </a:rPr>
              <a:t>рхатар</a:t>
            </a:r>
            <a:r>
              <a:rPr sz="2300" b="1" spc="90" dirty="0" smtClean="0">
                <a:solidFill>
                  <a:srgbClr val="FFFFFF"/>
                </a:solidFill>
                <a:latin typeface="Calibri"/>
                <a:cs typeface="Calibri"/>
              </a:rPr>
              <a:t>.  </a:t>
            </a:r>
            <a:r>
              <a:rPr lang="tg-Cyrl-TJ" sz="2300" b="1" spc="9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lang="tg-Cyrl-TJ" sz="2300" b="1" spc="90" dirty="0">
                <a:solidFill>
                  <a:srgbClr val="FFFFFF"/>
                </a:solidFill>
                <a:cs typeface="Calibri"/>
              </a:rPr>
              <a:t>арномаҳои </a:t>
            </a:r>
            <a:r>
              <a:rPr lang="tg-Cyrl-TJ" sz="2300" b="1" spc="90" dirty="0" smtClean="0">
                <a:solidFill>
                  <a:srgbClr val="FFFFFF"/>
                </a:solidFill>
                <a:cs typeface="Calibri"/>
              </a:rPr>
              <a:t>муҳофизатии доимо навшаванда, ки  </a:t>
            </a:r>
            <a:r>
              <a:rPr lang="tg-Cyrl-TJ" sz="2300" b="1" spc="90" dirty="0" smtClean="0">
                <a:solidFill>
                  <a:srgbClr val="FFFFFF"/>
                </a:solidFill>
                <a:latin typeface="Calibri"/>
                <a:cs typeface="Calibri"/>
              </a:rPr>
              <a:t>аз барномаҳои зиёнрасон ҳимоя мекунанд, истифода баред. </a:t>
            </a:r>
            <a:endParaRPr sz="23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34340"/>
            <a:ext cx="4091304" cy="92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600"/>
              </a:lnSpc>
            </a:pPr>
            <a:r>
              <a:rPr lang="tg-Cyrl-TJ" sz="3600" b="1" spc="145" dirty="0" smtClean="0">
                <a:solidFill>
                  <a:srgbClr val="00465F"/>
                </a:solidFill>
                <a:latin typeface="Calibri"/>
                <a:cs typeface="Calibri"/>
              </a:rPr>
              <a:t>Қоидаҳои асосии </a:t>
            </a:r>
            <a:r>
              <a:rPr sz="3600" b="1" spc="140" dirty="0" err="1" smtClean="0">
                <a:solidFill>
                  <a:srgbClr val="00465F"/>
                </a:solidFill>
                <a:latin typeface="Calibri"/>
                <a:cs typeface="Calibri"/>
              </a:rPr>
              <a:t>интернет-гигиен</a:t>
            </a:r>
            <a:r>
              <a:rPr lang="tg-Cyrl-TJ" sz="3600" b="1" spc="140" dirty="0" smtClean="0">
                <a:solidFill>
                  <a:srgbClr val="00465F"/>
                </a:solidFill>
                <a:latin typeface="Calibri"/>
                <a:cs typeface="Calibri"/>
              </a:rPr>
              <a:t>а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13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44500" y="1465973"/>
            <a:ext cx="4597400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tg-Cyrl-TJ" sz="2300" spc="15" dirty="0" smtClean="0">
                <a:solidFill>
                  <a:srgbClr val="231F20"/>
                </a:solidFill>
                <a:latin typeface="Calibri"/>
                <a:cs typeface="Calibri"/>
              </a:rPr>
              <a:t>Барномаҳои бепул</a:t>
            </a:r>
            <a:r>
              <a:rPr sz="2300" spc="-130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231F20"/>
                </a:solidFill>
                <a:latin typeface="Calibri"/>
                <a:cs typeface="Calibri"/>
              </a:rPr>
              <a:t>-  </a:t>
            </a:r>
            <a:r>
              <a:rPr lang="tg-Cyrl-TJ" sz="2300" spc="45" dirty="0" smtClean="0">
                <a:solidFill>
                  <a:srgbClr val="231F20"/>
                </a:solidFill>
                <a:latin typeface="Calibri"/>
                <a:cs typeface="Calibri"/>
              </a:rPr>
              <a:t>метавонанд хатарнок бошанд</a:t>
            </a:r>
            <a:r>
              <a:rPr sz="2300" spc="-5" dirty="0" smtClean="0">
                <a:solidFill>
                  <a:srgbClr val="231F20"/>
                </a:solidFill>
                <a:latin typeface="Calibri"/>
                <a:cs typeface="Calibri"/>
              </a:rPr>
              <a:t>!</a:t>
            </a:r>
            <a:endParaRPr sz="23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pc="150" dirty="0" smtClean="0"/>
              <a:t>Қоидаҳо бехатарӣ дар </a:t>
            </a:r>
            <a:r>
              <a:rPr spc="130" dirty="0" err="1" smtClean="0"/>
              <a:t>Интернет</a:t>
            </a:r>
            <a:endParaRPr spc="130" dirty="0"/>
          </a:p>
        </p:txBody>
      </p:sp>
      <p:sp>
        <p:nvSpPr>
          <p:cNvPr id="7" name="object 7"/>
          <p:cNvSpPr/>
          <p:nvPr/>
        </p:nvSpPr>
        <p:spPr>
          <a:xfrm>
            <a:off x="1688401" y="1579805"/>
            <a:ext cx="7315200" cy="510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1990" cy="754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0" cy="1053465"/>
          </a:xfrm>
          <a:custGeom>
            <a:avLst/>
            <a:gdLst/>
            <a:ahLst/>
            <a:cxnLst/>
            <a:rect l="l" t="t" r="r" b="b"/>
            <a:pathLst>
              <a:path h="1053465">
                <a:moveTo>
                  <a:pt x="0" y="0"/>
                </a:moveTo>
                <a:lnTo>
                  <a:pt x="0" y="1052995"/>
                </a:lnTo>
              </a:path>
            </a:pathLst>
          </a:custGeom>
          <a:ln w="3175">
            <a:solidFill>
              <a:srgbClr val="0044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Геолокация</a:t>
            </a:r>
          </a:p>
        </p:txBody>
      </p:sp>
      <p:sp>
        <p:nvSpPr>
          <p:cNvPr id="9" name="object 9"/>
          <p:cNvSpPr/>
          <p:nvPr/>
        </p:nvSpPr>
        <p:spPr>
          <a:xfrm>
            <a:off x="463550" y="1176362"/>
            <a:ext cx="5572760" cy="4098925"/>
          </a:xfrm>
          <a:custGeom>
            <a:avLst/>
            <a:gdLst/>
            <a:ahLst/>
            <a:cxnLst/>
            <a:rect l="l" t="t" r="r" b="b"/>
            <a:pathLst>
              <a:path w="5572760" h="4098925">
                <a:moveTo>
                  <a:pt x="5395976" y="0"/>
                </a:moveTo>
                <a:lnTo>
                  <a:pt x="176784" y="0"/>
                </a:lnTo>
                <a:lnTo>
                  <a:pt x="74580" y="2762"/>
                </a:lnTo>
                <a:lnTo>
                  <a:pt x="22098" y="22098"/>
                </a:lnTo>
                <a:lnTo>
                  <a:pt x="2762" y="74580"/>
                </a:lnTo>
                <a:lnTo>
                  <a:pt x="0" y="176784"/>
                </a:lnTo>
                <a:lnTo>
                  <a:pt x="0" y="3921836"/>
                </a:lnTo>
                <a:lnTo>
                  <a:pt x="2762" y="4024046"/>
                </a:lnTo>
                <a:lnTo>
                  <a:pt x="22098" y="4076533"/>
                </a:lnTo>
                <a:lnTo>
                  <a:pt x="74580" y="4095870"/>
                </a:lnTo>
                <a:lnTo>
                  <a:pt x="176784" y="4098632"/>
                </a:lnTo>
                <a:lnTo>
                  <a:pt x="5395976" y="4098632"/>
                </a:lnTo>
                <a:lnTo>
                  <a:pt x="5498179" y="4095870"/>
                </a:lnTo>
                <a:lnTo>
                  <a:pt x="5550662" y="4076533"/>
                </a:lnTo>
                <a:lnTo>
                  <a:pt x="5569997" y="4024046"/>
                </a:lnTo>
                <a:lnTo>
                  <a:pt x="5572760" y="3921836"/>
                </a:lnTo>
                <a:lnTo>
                  <a:pt x="5572760" y="176784"/>
                </a:lnTo>
                <a:lnTo>
                  <a:pt x="5569997" y="74580"/>
                </a:lnTo>
                <a:lnTo>
                  <a:pt x="5550662" y="22098"/>
                </a:lnTo>
                <a:lnTo>
                  <a:pt x="5498179" y="2762"/>
                </a:lnTo>
                <a:lnTo>
                  <a:pt x="5395976" y="0"/>
                </a:lnTo>
                <a:close/>
              </a:path>
            </a:pathLst>
          </a:custGeom>
          <a:solidFill>
            <a:srgbClr val="0046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4811" y="1267802"/>
            <a:ext cx="5222240" cy="3345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200"/>
              </a:lnSpc>
            </a:pPr>
            <a:r>
              <a:rPr lang="tg-Cyrl-TJ" sz="2400" spc="85" dirty="0" smtClean="0">
                <a:solidFill>
                  <a:srgbClr val="FFFFFF"/>
                </a:solidFill>
                <a:latin typeface="Calibri"/>
                <a:cs typeface="Calibri"/>
              </a:rPr>
              <a:t>Калиамаи</a:t>
            </a:r>
            <a:r>
              <a:rPr sz="2400" spc="8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65" dirty="0">
                <a:solidFill>
                  <a:srgbClr val="FFFFFF"/>
                </a:solidFill>
                <a:latin typeface="Calibri"/>
                <a:cs typeface="Calibri"/>
              </a:rPr>
              <a:t>«</a:t>
            </a:r>
            <a:r>
              <a:rPr sz="2400" b="1" spc="65" dirty="0" err="1" smtClean="0">
                <a:solidFill>
                  <a:srgbClr val="FFFFFF"/>
                </a:solidFill>
                <a:latin typeface="Calibri"/>
                <a:cs typeface="Calibri"/>
              </a:rPr>
              <a:t>геолока</a:t>
            </a:r>
            <a:r>
              <a:rPr lang="tg-Cyrl-TJ" sz="2400" b="1" spc="65" dirty="0" smtClean="0">
                <a:solidFill>
                  <a:srgbClr val="FFFFFF"/>
                </a:solidFill>
                <a:latin typeface="Calibri"/>
                <a:cs typeface="Calibri"/>
              </a:rPr>
              <a:t>тс</a:t>
            </a:r>
            <a:r>
              <a:rPr sz="2400" b="1" spc="65" dirty="0" err="1" smtClean="0">
                <a:solidFill>
                  <a:srgbClr val="FFFFFF"/>
                </a:solidFill>
                <a:latin typeface="Calibri"/>
                <a:cs typeface="Calibri"/>
              </a:rPr>
              <a:t>ия</a:t>
            </a:r>
            <a:r>
              <a:rPr sz="2400" b="1" spc="65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r>
              <a:rPr sz="2400" b="1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g-Cyrl-TJ" sz="2400" spc="55" dirty="0" smtClean="0">
                <a:solidFill>
                  <a:srgbClr val="FFFFFF"/>
                </a:solidFill>
                <a:latin typeface="Calibri"/>
                <a:cs typeface="Calibri"/>
              </a:rPr>
              <a:t>аз ду калима, калимаи юнонии</a:t>
            </a:r>
            <a:r>
              <a:rPr sz="2400" spc="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75" dirty="0" smtClean="0">
                <a:solidFill>
                  <a:srgbClr val="FFFFFF"/>
                </a:solidFill>
                <a:latin typeface="Calibri"/>
                <a:cs typeface="Calibri"/>
              </a:rPr>
              <a:t>«</a:t>
            </a:r>
            <a:r>
              <a:rPr sz="2400" spc="-75" dirty="0" err="1">
                <a:solidFill>
                  <a:srgbClr val="FFFFFF"/>
                </a:solidFill>
                <a:latin typeface="Calibri"/>
                <a:cs typeface="Calibri"/>
              </a:rPr>
              <a:t>гео</a:t>
            </a:r>
            <a:r>
              <a:rPr sz="2400" spc="-75" dirty="0" smtClean="0">
                <a:solidFill>
                  <a:srgbClr val="FFFFFF"/>
                </a:solidFill>
                <a:latin typeface="Calibri"/>
                <a:cs typeface="Calibri"/>
              </a:rPr>
              <a:t>»  </a:t>
            </a:r>
            <a:r>
              <a:rPr lang="tg-Cyrl-TJ" sz="2400" spc="-75" dirty="0" smtClean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tg-Cyrl-TJ" sz="2400" spc="40" dirty="0" smtClean="0">
                <a:solidFill>
                  <a:srgbClr val="FFFFFF"/>
                </a:solidFill>
                <a:latin typeface="Calibri"/>
                <a:cs typeface="Calibri"/>
              </a:rPr>
              <a:t>қабати рӯи замин</a:t>
            </a:r>
            <a:r>
              <a:rPr sz="2400" spc="-5" dirty="0" smtClean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lang="tg-Cyrl-TJ" sz="2400" spc="55" dirty="0" smtClean="0">
                <a:solidFill>
                  <a:srgbClr val="FFFFFF"/>
                </a:solidFill>
                <a:latin typeface="Calibri"/>
                <a:cs typeface="Calibri"/>
              </a:rPr>
              <a:t>ва калимаи</a:t>
            </a:r>
            <a:r>
              <a:rPr sz="2400" spc="5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55" dirty="0" err="1" smtClean="0">
                <a:solidFill>
                  <a:srgbClr val="FFFFFF"/>
                </a:solidFill>
                <a:latin typeface="Calibri"/>
                <a:cs typeface="Calibri"/>
              </a:rPr>
              <a:t>англи</a:t>
            </a:r>
            <a:r>
              <a:rPr lang="tg-Cyrl-TJ" sz="2400" spc="55" dirty="0" smtClean="0">
                <a:solidFill>
                  <a:srgbClr val="FFFFFF"/>
                </a:solidFill>
                <a:latin typeface="Calibri"/>
                <a:cs typeface="Calibri"/>
              </a:rPr>
              <a:t>сӣ</a:t>
            </a:r>
            <a:r>
              <a:rPr sz="2400" spc="5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5" dirty="0">
                <a:solidFill>
                  <a:srgbClr val="FFFFFF"/>
                </a:solidFill>
                <a:latin typeface="Calibri"/>
                <a:cs typeface="Calibri"/>
              </a:rPr>
              <a:t>«location» </a:t>
            </a:r>
            <a:r>
              <a:rPr sz="2400" spc="290" dirty="0">
                <a:solidFill>
                  <a:srgbClr val="FFFFFF"/>
                </a:solidFill>
                <a:latin typeface="Calibri"/>
                <a:cs typeface="Calibri"/>
              </a:rPr>
              <a:t>—  </a:t>
            </a:r>
            <a:r>
              <a:rPr lang="tg-Cyrl-TJ" sz="2400" spc="35" dirty="0" smtClean="0">
                <a:solidFill>
                  <a:srgbClr val="FFFFFF"/>
                </a:solidFill>
                <a:latin typeface="Calibri"/>
                <a:cs typeface="Calibri"/>
              </a:rPr>
              <a:t>ҷойгиршавӣ, ҳолати қарор доштан, иборат мебошад</a:t>
            </a:r>
            <a:r>
              <a:rPr sz="2400" spc="35" dirty="0" smtClean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lang="tg-Cyrl-TJ" sz="2400" spc="35" dirty="0" smtClean="0">
                <a:solidFill>
                  <a:srgbClr val="FFFFFF"/>
                </a:solidFill>
                <a:latin typeface="Calibri"/>
                <a:cs typeface="Calibri"/>
              </a:rPr>
              <a:t>Бо ин калима дар айни замон дар куҷо қарор доштани </a:t>
            </a:r>
            <a:r>
              <a:rPr sz="2400" spc="55" dirty="0" err="1" smtClean="0">
                <a:solidFill>
                  <a:srgbClr val="FFFFFF"/>
                </a:solidFill>
                <a:latin typeface="Calibri"/>
                <a:cs typeface="Calibri"/>
              </a:rPr>
              <a:t>объект</a:t>
            </a:r>
            <a:r>
              <a:rPr lang="tg-Cyrl-TJ" sz="2400" spc="55" dirty="0" smtClean="0">
                <a:solidFill>
                  <a:srgbClr val="FFFFFF"/>
                </a:solidFill>
                <a:latin typeface="Calibri"/>
                <a:cs typeface="Calibri"/>
              </a:rPr>
              <a:t>ро, ки</a:t>
            </a:r>
            <a:r>
              <a:rPr sz="2400" spc="5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g-Cyrl-TJ" sz="2400" spc="55" dirty="0" smtClean="0">
                <a:solidFill>
                  <a:srgbClr val="FFFFFF"/>
                </a:solidFill>
                <a:latin typeface="Calibri"/>
                <a:cs typeface="Calibri"/>
              </a:rPr>
              <a:t>аз рӯи радиосигнали он муайян мешавад, баён мекунанд. 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34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46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319405"/>
            <a:ext cx="1938655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3900" b="1" spc="200" dirty="0" err="1" smtClean="0">
                <a:solidFill>
                  <a:srgbClr val="FFFFFF"/>
                </a:solidFill>
                <a:latin typeface="Calibri"/>
                <a:cs typeface="Calibri"/>
              </a:rPr>
              <a:t>Хулоса</a:t>
            </a:r>
            <a:endParaRPr sz="39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7607" y="5229225"/>
            <a:ext cx="8481695" cy="1598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110"/>
              </a:lnSpc>
            </a:pPr>
            <a:r>
              <a:rPr sz="7650" b="1" spc="-97" baseline="-7625" dirty="0" smtClean="0">
                <a:solidFill>
                  <a:srgbClr val="FFFFFF"/>
                </a:solidFill>
                <a:latin typeface="Arial Narrow"/>
                <a:cs typeface="Arial Narrow"/>
              </a:rPr>
              <a:t># </a:t>
            </a:r>
            <a:r>
              <a:rPr lang="tg-Cyrl-TJ" sz="4500" spc="110" dirty="0" smtClean="0">
                <a:solidFill>
                  <a:srgbClr val="FFFFFF"/>
                </a:solidFill>
                <a:latin typeface="Calibri"/>
                <a:cs typeface="Arial Narrow"/>
              </a:rPr>
              <a:t>Ҳангоми истифодаи интернет ба қоидаҳои интернет </a:t>
            </a:r>
            <a:r>
              <a:rPr lang="tg-Cyrl-TJ" sz="4500" spc="110" dirty="0" smtClean="0">
                <a:solidFill>
                  <a:schemeClr val="bg1"/>
                </a:solidFill>
                <a:latin typeface="Calibri"/>
                <a:cs typeface="Arial Narrow"/>
              </a:rPr>
              <a:t>гигиена </a:t>
            </a:r>
            <a:r>
              <a:rPr lang="tg-Cyrl-TJ" sz="4500" dirty="0" smtClean="0">
                <a:solidFill>
                  <a:schemeClr val="bg1"/>
                </a:solidFill>
                <a:latin typeface="Calibri"/>
                <a:cs typeface="Arial Narrow"/>
              </a:rPr>
              <a:t>риоя кардан лозим</a:t>
            </a:r>
            <a:r>
              <a:rPr sz="4500" spc="30" dirty="0" smtClean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sz="4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607" y="1278856"/>
            <a:ext cx="8924290" cy="3632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5934" marR="5080" indent="-483870">
              <a:lnSpc>
                <a:spcPct val="83300"/>
              </a:lnSpc>
            </a:pPr>
            <a:r>
              <a:rPr sz="7650" spc="-97" baseline="-3267" dirty="0">
                <a:solidFill>
                  <a:srgbClr val="FFFFFF"/>
                </a:solidFill>
                <a:latin typeface="Arial Narrow"/>
                <a:cs typeface="Arial Narrow"/>
              </a:rPr>
              <a:t># </a:t>
            </a:r>
            <a:r>
              <a:rPr lang="ru-RU" sz="6600" b="0" spc="-97" baseline="-3267" dirty="0" smtClean="0">
                <a:solidFill>
                  <a:srgbClr val="FFFFFF"/>
                </a:solidFill>
                <a:latin typeface="Arial Narrow"/>
                <a:cs typeface="Arial Narrow"/>
              </a:rPr>
              <a:t>Мо дар интернет </a:t>
            </a:r>
            <a:r>
              <a:rPr lang="ru-RU" sz="4500" b="0" spc="-10" dirty="0" smtClean="0">
                <a:solidFill>
                  <a:srgbClr val="FFFFFF"/>
                </a:solidFill>
                <a:cs typeface="Arial Narrow"/>
              </a:rPr>
              <a:t> </a:t>
            </a:r>
            <a:r>
              <a:rPr lang="ru-RU" sz="4500" b="0" spc="-10" dirty="0" err="1" smtClean="0">
                <a:solidFill>
                  <a:srgbClr val="FFFFFF"/>
                </a:solidFill>
                <a:cs typeface="Arial Narrow"/>
              </a:rPr>
              <a:t>маълумотҳои шахсиамонро</a:t>
            </a:r>
            <a:r>
              <a:rPr lang="ru-RU" sz="4500" b="0" spc="-10" dirty="0" smtClean="0">
                <a:solidFill>
                  <a:srgbClr val="FFFFFF"/>
                </a:solidFill>
                <a:cs typeface="Arial Narrow"/>
              </a:rPr>
              <a:t> </a:t>
            </a:r>
            <a:r>
              <a:rPr lang="tg-Cyrl-TJ" sz="4500" b="0" spc="-10" dirty="0" smtClean="0">
                <a:solidFill>
                  <a:srgbClr val="FFFFFF"/>
                </a:solidFill>
                <a:cs typeface="Arial Narrow"/>
              </a:rPr>
              <a:t>ҷойгир мекунем ва ҳамоно аз болои он назоратро гум мекунем.</a:t>
            </a:r>
            <a:endParaRPr sz="4500" dirty="0">
              <a:latin typeface="Calibri"/>
              <a:cs typeface="Calibri"/>
            </a:endParaRPr>
          </a:p>
          <a:p>
            <a:pPr marL="12700">
              <a:lnSpc>
                <a:spcPts val="4860"/>
              </a:lnSpc>
            </a:pPr>
            <a:r>
              <a:rPr sz="7650" spc="-97" baseline="-3267" dirty="0">
                <a:solidFill>
                  <a:srgbClr val="FFFFFF"/>
                </a:solidFill>
                <a:latin typeface="Arial Narrow"/>
                <a:cs typeface="Arial Narrow"/>
              </a:rPr>
              <a:t># </a:t>
            </a:r>
            <a:r>
              <a:rPr lang="tg-Cyrl-TJ" sz="7200" b="0" spc="-97" baseline="-3267" dirty="0" smtClean="0">
                <a:solidFill>
                  <a:srgbClr val="FFFFFF"/>
                </a:solidFill>
                <a:latin typeface="Arial Narrow"/>
                <a:cs typeface="Arial Narrow"/>
              </a:rPr>
              <a:t>Роҳҳои гуногуни ҳимояи маълумотҳои шахсӣ вуҷуд дорад</a:t>
            </a:r>
            <a:endParaRPr sz="45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31999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60750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5653" y="12"/>
            <a:ext cx="6350" cy="75536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2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85653" cy="7553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10679303" cy="75472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923"/>
            <a:ext cx="8892413" cy="6305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pc="225" dirty="0" smtClean="0"/>
              <a:t>МУҲОФИЗАТ</a:t>
            </a:r>
            <a:endParaRPr spc="12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46805" y="6596391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0" cy="1053465"/>
          </a:xfrm>
          <a:custGeom>
            <a:avLst/>
            <a:gdLst/>
            <a:ahLst/>
            <a:cxnLst/>
            <a:rect l="l" t="t" r="r" b="b"/>
            <a:pathLst>
              <a:path h="1053465">
                <a:moveTo>
                  <a:pt x="0" y="0"/>
                </a:moveTo>
                <a:lnTo>
                  <a:pt x="0" y="1052995"/>
                </a:lnTo>
              </a:path>
            </a:pathLst>
          </a:custGeom>
          <a:ln w="3175">
            <a:solidFill>
              <a:srgbClr val="0044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886759" y="6587414"/>
            <a:ext cx="208279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7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5" dirty="0" err="1" smtClean="0"/>
              <a:t>Интернет</a:t>
            </a:r>
            <a:r>
              <a:rPr spc="155" dirty="0" smtClean="0"/>
              <a:t>-</a:t>
            </a:r>
            <a:r>
              <a:rPr lang="tg-Cyrl-TJ" spc="155" dirty="0" smtClean="0"/>
              <a:t>хатарҳо</a:t>
            </a:r>
            <a:endParaRPr spc="155" dirty="0"/>
          </a:p>
        </p:txBody>
      </p:sp>
      <p:sp>
        <p:nvSpPr>
          <p:cNvPr id="10" name="object 10"/>
          <p:cNvSpPr txBox="1"/>
          <p:nvPr/>
        </p:nvSpPr>
        <p:spPr>
          <a:xfrm>
            <a:off x="447546" y="1093800"/>
            <a:ext cx="150241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45" dirty="0">
                <a:solidFill>
                  <a:srgbClr val="231F20"/>
                </a:solidFill>
                <a:latin typeface="Calibri"/>
                <a:cs typeface="Calibri"/>
              </a:rPr>
              <a:t>АГРЕССИЯ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20401" y="2154402"/>
            <a:ext cx="3251199" cy="3251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7546" y="3292322"/>
            <a:ext cx="313690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30" dirty="0" smtClean="0">
                <a:solidFill>
                  <a:srgbClr val="231F20"/>
                </a:solidFill>
                <a:latin typeface="Calibri"/>
                <a:cs typeface="Calibri"/>
              </a:rPr>
              <a:t>МАНИПУЛ</a:t>
            </a:r>
            <a:r>
              <a:rPr lang="tg-Cyrl-TJ" sz="2400" b="1" spc="130" dirty="0" smtClean="0">
                <a:solidFill>
                  <a:srgbClr val="231F20"/>
                </a:solidFill>
                <a:latin typeface="Calibri"/>
                <a:cs typeface="Calibri"/>
              </a:rPr>
              <a:t>ЯТСИЯ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12629" y="1093800"/>
            <a:ext cx="367347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2400" b="1" spc="135" dirty="0" smtClean="0">
                <a:solidFill>
                  <a:srgbClr val="231F20"/>
                </a:solidFill>
                <a:latin typeface="Calibri"/>
                <a:cs typeface="Calibri"/>
              </a:rPr>
              <a:t>АМАЛҲО АВБОШӢ</a:t>
            </a:r>
            <a:endParaRPr lang="tg-Cyrl-TJ" sz="2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7546" y="2227808"/>
            <a:ext cx="203327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30" dirty="0">
                <a:solidFill>
                  <a:srgbClr val="231F20"/>
                </a:solidFill>
                <a:latin typeface="Calibri"/>
                <a:cs typeface="Calibri"/>
              </a:rPr>
              <a:t>ПРОПАГАНДА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7546" y="4273994"/>
            <a:ext cx="3375154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25" dirty="0" smtClean="0">
                <a:solidFill>
                  <a:srgbClr val="231F20"/>
                </a:solidFill>
                <a:latin typeface="Calibri"/>
                <a:cs typeface="Calibri"/>
              </a:rPr>
              <a:t>СПАМ</a:t>
            </a:r>
            <a:r>
              <a:rPr lang="tg-Cyrl-TJ" sz="2400" b="1" spc="125" dirty="0" smtClean="0">
                <a:solidFill>
                  <a:srgbClr val="231F20"/>
                </a:solidFill>
                <a:latin typeface="Calibri"/>
                <a:cs typeface="Calibri"/>
              </a:rPr>
              <a:t> (қутии мактубҳои шубҳанок)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7546" y="5197805"/>
            <a:ext cx="212407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2400" b="1" spc="160" dirty="0" smtClean="0">
                <a:solidFill>
                  <a:srgbClr val="231F20"/>
                </a:solidFill>
                <a:latin typeface="Calibri"/>
                <a:cs typeface="Calibri"/>
              </a:rPr>
              <a:t>САРБОРӢ (нагрузка) БА </a:t>
            </a:r>
            <a:r>
              <a:rPr sz="2400" b="1" spc="120" dirty="0" smtClean="0">
                <a:solidFill>
                  <a:srgbClr val="231F20"/>
                </a:solidFill>
                <a:latin typeface="Calibri"/>
                <a:cs typeface="Calibri"/>
              </a:rPr>
              <a:t>ОРГАНИЗМ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56055" y="2078202"/>
            <a:ext cx="259461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5765" marR="5080" indent="-393700">
              <a:lnSpc>
                <a:spcPct val="100000"/>
              </a:lnSpc>
            </a:pPr>
            <a:r>
              <a:rPr lang="tg-Cyrl-TJ" sz="2400" b="1" spc="160" dirty="0" smtClean="0">
                <a:solidFill>
                  <a:srgbClr val="231F20"/>
                </a:solidFill>
                <a:latin typeface="Calibri"/>
                <a:cs typeface="Calibri"/>
              </a:rPr>
              <a:t>МАЪЛУМОТҲОИ НОДАРКОР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56500" y="3095625"/>
            <a:ext cx="28194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2400" b="1" spc="145" dirty="0" smtClean="0">
                <a:solidFill>
                  <a:srgbClr val="231F20"/>
                </a:solidFill>
                <a:latin typeface="Calibri"/>
                <a:cs typeface="Calibri"/>
              </a:rPr>
              <a:t>ҲАЁТИ В</a:t>
            </a:r>
            <a:r>
              <a:rPr sz="2400" b="1" spc="145" dirty="0" smtClean="0">
                <a:solidFill>
                  <a:srgbClr val="231F20"/>
                </a:solidFill>
                <a:latin typeface="Calibri"/>
                <a:cs typeface="Calibri"/>
              </a:rPr>
              <a:t>ИРТУАЛ</a:t>
            </a:r>
            <a:r>
              <a:rPr lang="tg-Cyrl-TJ" sz="2400" b="1" spc="145" dirty="0" smtClean="0">
                <a:solidFill>
                  <a:srgbClr val="231F20"/>
                </a:solidFill>
                <a:latin typeface="Calibri"/>
                <a:cs typeface="Calibri"/>
              </a:rPr>
              <a:t>Ӣ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80300" y="4091114"/>
            <a:ext cx="2770606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12800">
              <a:lnSpc>
                <a:spcPct val="100000"/>
              </a:lnSpc>
            </a:pPr>
            <a:r>
              <a:rPr lang="tg-Cyrl-TJ" sz="2400" b="1" spc="125" dirty="0" smtClean="0">
                <a:solidFill>
                  <a:srgbClr val="231F20"/>
                </a:solidFill>
                <a:latin typeface="Calibri"/>
                <a:cs typeface="Calibri"/>
              </a:rPr>
              <a:t>МАШҒУЛИЯТҲОИ ВАҚТХУШИИ ОНЛАЙН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62670" y="5197805"/>
            <a:ext cx="248942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915" marR="5080" indent="-323850">
              <a:lnSpc>
                <a:spcPct val="100000"/>
              </a:lnSpc>
            </a:pPr>
            <a:r>
              <a:rPr lang="tg-Cyrl-TJ" sz="2400" b="1" spc="150" dirty="0" smtClean="0">
                <a:solidFill>
                  <a:srgbClr val="231F20"/>
                </a:solidFill>
                <a:latin typeface="Calibri"/>
                <a:cs typeface="Calibri"/>
              </a:rPr>
              <a:t>БАРНОМАҲОИ</a:t>
            </a:r>
          </a:p>
          <a:p>
            <a:pPr marL="335915" marR="5080" indent="-323850">
              <a:lnSpc>
                <a:spcPct val="100000"/>
              </a:lnSpc>
            </a:pPr>
            <a:r>
              <a:rPr lang="tg-Cyrl-TJ" sz="2400" b="1" spc="150" dirty="0" smtClean="0">
                <a:solidFill>
                  <a:srgbClr val="231F20"/>
                </a:solidFill>
                <a:latin typeface="Calibri"/>
                <a:cs typeface="Calibri"/>
              </a:rPr>
              <a:t>ЗАРАР РАССОН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4771" y="6432245"/>
            <a:ext cx="263461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tg-Cyrl-TJ" sz="2800" b="1" spc="160" dirty="0" smtClean="0">
                <a:solidFill>
                  <a:srgbClr val="231F20"/>
                </a:solidFill>
                <a:latin typeface="Calibri"/>
                <a:cs typeface="Calibri"/>
              </a:rPr>
              <a:t>Харидҳои нодаркор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10343" y="6798005"/>
            <a:ext cx="277455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45" dirty="0" smtClean="0">
                <a:solidFill>
                  <a:srgbClr val="231F20"/>
                </a:solidFill>
                <a:latin typeface="Calibri"/>
                <a:cs typeface="Calibri"/>
              </a:rPr>
              <a:t>ПРОВО</a:t>
            </a:r>
            <a:r>
              <a:rPr lang="tg-Cyrl-TJ" sz="2400" b="1" spc="145" dirty="0" smtClean="0">
                <a:solidFill>
                  <a:srgbClr val="231F20"/>
                </a:solidFill>
                <a:latin typeface="Calibri"/>
                <a:cs typeface="Calibri"/>
              </a:rPr>
              <a:t>КАТСИЯҲО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24624" y="6432245"/>
            <a:ext cx="262727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63855">
              <a:lnSpc>
                <a:spcPct val="100000"/>
              </a:lnSpc>
            </a:pPr>
            <a:r>
              <a:rPr lang="tg-Cyrl-TJ" sz="2400" b="1" spc="170" dirty="0" smtClean="0">
                <a:solidFill>
                  <a:srgbClr val="231F20"/>
                </a:solidFill>
                <a:latin typeface="Calibri"/>
                <a:cs typeface="Calibri"/>
              </a:rPr>
              <a:t>ҶИНОЯТКОРӢ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46001" y="1458010"/>
            <a:ext cx="0" cy="687070"/>
          </a:xfrm>
          <a:custGeom>
            <a:avLst/>
            <a:gdLst/>
            <a:ahLst/>
            <a:cxnLst/>
            <a:rect l="l" t="t" r="r" b="b"/>
            <a:pathLst>
              <a:path h="687069">
                <a:moveTo>
                  <a:pt x="0" y="0"/>
                </a:moveTo>
                <a:lnTo>
                  <a:pt x="0" y="686866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39709" y="1458010"/>
            <a:ext cx="2968625" cy="846455"/>
          </a:xfrm>
          <a:custGeom>
            <a:avLst/>
            <a:gdLst/>
            <a:ahLst/>
            <a:cxnLst/>
            <a:rect l="l" t="t" r="r" b="b"/>
            <a:pathLst>
              <a:path w="2968625" h="846455">
                <a:moveTo>
                  <a:pt x="0" y="0"/>
                </a:moveTo>
                <a:lnTo>
                  <a:pt x="2968294" y="845997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19997" y="2418308"/>
            <a:ext cx="2136140" cy="173990"/>
          </a:xfrm>
          <a:custGeom>
            <a:avLst/>
            <a:gdLst/>
            <a:ahLst/>
            <a:cxnLst/>
            <a:rect l="l" t="t" r="r" b="b"/>
            <a:pathLst>
              <a:path w="2136140" h="173989">
                <a:moveTo>
                  <a:pt x="0" y="0"/>
                </a:moveTo>
                <a:lnTo>
                  <a:pt x="2136000" y="173697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88003" y="3482822"/>
            <a:ext cx="1325245" cy="0"/>
          </a:xfrm>
          <a:custGeom>
            <a:avLst/>
            <a:gdLst/>
            <a:ahLst/>
            <a:cxnLst/>
            <a:rect l="l" t="t" r="r" b="b"/>
            <a:pathLst>
              <a:path w="1325245">
                <a:moveTo>
                  <a:pt x="0" y="0"/>
                </a:moveTo>
                <a:lnTo>
                  <a:pt x="1325219" y="0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79994" y="4252836"/>
            <a:ext cx="2916555" cy="212090"/>
          </a:xfrm>
          <a:custGeom>
            <a:avLst/>
            <a:gdLst/>
            <a:ahLst/>
            <a:cxnLst/>
            <a:rect l="l" t="t" r="r" b="b"/>
            <a:pathLst>
              <a:path w="2916554" h="212089">
                <a:moveTo>
                  <a:pt x="0" y="211670"/>
                </a:moveTo>
                <a:lnTo>
                  <a:pt x="2915996" y="0"/>
                </a:lnTo>
              </a:path>
            </a:pathLst>
          </a:custGeom>
          <a:ln w="380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18460" y="5083187"/>
            <a:ext cx="1586230" cy="488315"/>
          </a:xfrm>
          <a:custGeom>
            <a:avLst/>
            <a:gdLst/>
            <a:ahLst/>
            <a:cxnLst/>
            <a:rect l="l" t="t" r="r" b="b"/>
            <a:pathLst>
              <a:path w="1586229" h="488314">
                <a:moveTo>
                  <a:pt x="0" y="487997"/>
                </a:moveTo>
                <a:lnTo>
                  <a:pt x="1586014" y="0"/>
                </a:lnTo>
              </a:path>
            </a:pathLst>
          </a:custGeom>
          <a:ln w="380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95993" y="5202011"/>
            <a:ext cx="1364615" cy="1306830"/>
          </a:xfrm>
          <a:custGeom>
            <a:avLst/>
            <a:gdLst/>
            <a:ahLst/>
            <a:cxnLst/>
            <a:rect l="l" t="t" r="r" b="b"/>
            <a:pathLst>
              <a:path w="1364614" h="1306829">
                <a:moveTo>
                  <a:pt x="0" y="1306436"/>
                </a:moveTo>
                <a:lnTo>
                  <a:pt x="1364246" y="0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73422" y="5327194"/>
            <a:ext cx="687070" cy="1478915"/>
          </a:xfrm>
          <a:custGeom>
            <a:avLst/>
            <a:gdLst/>
            <a:ahLst/>
            <a:cxnLst/>
            <a:rect l="l" t="t" r="r" b="b"/>
            <a:pathLst>
              <a:path w="687070" h="1478915">
                <a:moveTo>
                  <a:pt x="0" y="1478432"/>
                </a:moveTo>
                <a:lnTo>
                  <a:pt x="686574" y="0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91999" y="5319169"/>
            <a:ext cx="1344295" cy="1125220"/>
          </a:xfrm>
          <a:custGeom>
            <a:avLst/>
            <a:gdLst/>
            <a:ahLst/>
            <a:cxnLst/>
            <a:rect l="l" t="t" r="r" b="b"/>
            <a:pathLst>
              <a:path w="1344295" h="1125220">
                <a:moveTo>
                  <a:pt x="1344002" y="1124839"/>
                </a:moveTo>
                <a:lnTo>
                  <a:pt x="0" y="0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54774" y="4995036"/>
            <a:ext cx="1325245" cy="594360"/>
          </a:xfrm>
          <a:custGeom>
            <a:avLst/>
            <a:gdLst/>
            <a:ahLst/>
            <a:cxnLst/>
            <a:rect l="l" t="t" r="r" b="b"/>
            <a:pathLst>
              <a:path w="1325245" h="594360">
                <a:moveTo>
                  <a:pt x="1325219" y="594360"/>
                </a:moveTo>
                <a:lnTo>
                  <a:pt x="0" y="0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68477" y="4358665"/>
            <a:ext cx="1644014" cy="125095"/>
          </a:xfrm>
          <a:custGeom>
            <a:avLst/>
            <a:gdLst/>
            <a:ahLst/>
            <a:cxnLst/>
            <a:rect l="l" t="t" r="r" b="b"/>
            <a:pathLst>
              <a:path w="1644015" h="125095">
                <a:moveTo>
                  <a:pt x="1643532" y="0"/>
                </a:moveTo>
                <a:lnTo>
                  <a:pt x="0" y="124841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30390" y="3582009"/>
            <a:ext cx="2059305" cy="403225"/>
          </a:xfrm>
          <a:custGeom>
            <a:avLst/>
            <a:gdLst/>
            <a:ahLst/>
            <a:cxnLst/>
            <a:rect l="l" t="t" r="r" b="b"/>
            <a:pathLst>
              <a:path w="2059304" h="403225">
                <a:moveTo>
                  <a:pt x="2059203" y="0"/>
                </a:moveTo>
                <a:lnTo>
                  <a:pt x="0" y="403199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74334" y="2520010"/>
            <a:ext cx="2013585" cy="440690"/>
          </a:xfrm>
          <a:custGeom>
            <a:avLst/>
            <a:gdLst/>
            <a:ahLst/>
            <a:cxnLst/>
            <a:rect l="l" t="t" r="r" b="b"/>
            <a:pathLst>
              <a:path w="2013584" h="440689">
                <a:moveTo>
                  <a:pt x="2013457" y="0"/>
                </a:moveTo>
                <a:lnTo>
                  <a:pt x="0" y="440588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46805" y="6596391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40" dirty="0"/>
              <a:t>И</a:t>
            </a:r>
            <a:r>
              <a:rPr spc="95" dirty="0"/>
              <a:t>н</a:t>
            </a:r>
            <a:r>
              <a:rPr spc="200" dirty="0"/>
              <a:t>т</a:t>
            </a:r>
            <a:r>
              <a:rPr spc="130" dirty="0"/>
              <a:t>ерн</a:t>
            </a:r>
            <a:r>
              <a:rPr spc="85" dirty="0"/>
              <a:t>е</a:t>
            </a:r>
            <a:r>
              <a:rPr spc="175" dirty="0"/>
              <a:t>т</a:t>
            </a:r>
            <a:r>
              <a:rPr spc="125" dirty="0"/>
              <a:t>-г</a:t>
            </a:r>
            <a:r>
              <a:rPr spc="220" dirty="0"/>
              <a:t>и</a:t>
            </a:r>
            <a:r>
              <a:rPr spc="120" dirty="0"/>
              <a:t>г</a:t>
            </a:r>
            <a:r>
              <a:rPr spc="114" dirty="0"/>
              <a:t>иена</a:t>
            </a:r>
          </a:p>
        </p:txBody>
      </p:sp>
      <p:sp>
        <p:nvSpPr>
          <p:cNvPr id="8" name="object 8"/>
          <p:cNvSpPr/>
          <p:nvPr/>
        </p:nvSpPr>
        <p:spPr>
          <a:xfrm>
            <a:off x="1296581" y="1251013"/>
            <a:ext cx="8098840" cy="6308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596391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434340"/>
            <a:ext cx="4091304" cy="92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600"/>
              </a:lnSpc>
            </a:pPr>
            <a:r>
              <a:rPr lang="tg-Cyrl-TJ" spc="145" dirty="0" smtClean="0">
                <a:solidFill>
                  <a:srgbClr val="FFFFFF"/>
                </a:solidFill>
              </a:rPr>
              <a:t>Қоидаҳои асосии </a:t>
            </a:r>
            <a:r>
              <a:rPr spc="140" dirty="0" err="1" smtClean="0">
                <a:solidFill>
                  <a:srgbClr val="FFFFFF"/>
                </a:solidFill>
              </a:rPr>
              <a:t>интернет-гигиен</a:t>
            </a:r>
            <a:r>
              <a:rPr lang="tg-Cyrl-TJ" spc="140" dirty="0" smtClean="0">
                <a:solidFill>
                  <a:srgbClr val="FFFFFF"/>
                </a:solidFill>
              </a:rPr>
              <a:t>а</a:t>
            </a:r>
            <a:endParaRPr spc="140" dirty="0">
              <a:solidFill>
                <a:srgbClr val="FFFFFF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9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444500" y="1450975"/>
            <a:ext cx="5257800" cy="176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300" b="1" spc="90" dirty="0" err="1" smtClean="0">
                <a:solidFill>
                  <a:srgbClr val="FFFFFF"/>
                </a:solidFill>
                <a:latin typeface="Calibri"/>
                <a:cs typeface="Calibri"/>
              </a:rPr>
              <a:t>Парол</a:t>
            </a:r>
            <a:r>
              <a:rPr lang="tg-Cyrl-TJ" sz="2300" b="1" spc="9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tg-Cyrl-TJ" sz="2300" dirty="0" smtClean="0">
                <a:solidFill>
                  <a:srgbClr val="FFFFFF"/>
                </a:solidFill>
                <a:latin typeface="Calibri"/>
                <a:cs typeface="Calibri"/>
              </a:rPr>
              <a:t>Дар</a:t>
            </a:r>
            <a:r>
              <a:rPr sz="23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20" dirty="0" err="1" smtClean="0">
                <a:solidFill>
                  <a:srgbClr val="FFFFFF"/>
                </a:solidFill>
                <a:latin typeface="Calibri"/>
                <a:cs typeface="Calibri"/>
              </a:rPr>
              <a:t>интернет</a:t>
            </a:r>
            <a:r>
              <a:rPr sz="2300" spc="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g-Cyrl-TJ" sz="2300" spc="10" dirty="0" smtClean="0">
                <a:solidFill>
                  <a:srgbClr val="FFFFFF"/>
                </a:solidFill>
                <a:latin typeface="Calibri"/>
                <a:cs typeface="Calibri"/>
              </a:rPr>
              <a:t>паролҳо вазифаи муҳофизатиро иҷро мекунанд</a:t>
            </a:r>
            <a:r>
              <a:rPr sz="2300" spc="15" dirty="0" smtClean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tg-Cyrl-TJ" sz="2300" spc="15" dirty="0" smtClean="0">
                <a:solidFill>
                  <a:srgbClr val="FFFFFF"/>
                </a:solidFill>
                <a:latin typeface="Calibri"/>
                <a:cs typeface="Calibri"/>
              </a:rPr>
              <a:t>онҳо намегузоранд, ки бадхоҳон ба маълумоти шахсии шумо роҳ ебанд ва зарар расонанд.</a:t>
            </a:r>
            <a:r>
              <a:rPr sz="2300" spc="2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23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318</Words>
  <Application>Microsoft Office PowerPoint</Application>
  <PresentationFormat>Произвольный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ДАРСИ  № 8</vt:lpstr>
      <vt:lpstr>Слайд 2</vt:lpstr>
      <vt:lpstr>Слайд 3</vt:lpstr>
      <vt:lpstr>Слайд 4</vt:lpstr>
      <vt:lpstr>Слайд 5</vt:lpstr>
      <vt:lpstr>МУҲОФИЗАТ</vt:lpstr>
      <vt:lpstr>Интернет-хатарҳо</vt:lpstr>
      <vt:lpstr>Интернет-гигиена</vt:lpstr>
      <vt:lpstr>Қоидаҳои асосии интернет-гигиена</vt:lpstr>
      <vt:lpstr>Қоидаҳои асосии интернет-гигиена</vt:lpstr>
      <vt:lpstr>Қоидаҳои асосии интернет-гигиена</vt:lpstr>
      <vt:lpstr>Қоидаҳои асосии интернет-гигиена</vt:lpstr>
      <vt:lpstr>Слайд 13</vt:lpstr>
      <vt:lpstr>Қоидаҳо бехатарӣ дар Интернет</vt:lpstr>
      <vt:lpstr>Геолокация</vt:lpstr>
      <vt:lpstr>Слайд 16</vt:lpstr>
      <vt:lpstr>Слайд 17</vt:lpstr>
      <vt:lpstr># Мо дар интернет  маълумотҳои шахсиамонро ҷойгир мекунем ва ҳамоно аз болои он назоратро гум мекунем. # Роҳҳои гуногуни ҳимояи маълумотҳои шахсӣ вуҷуд дорад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№ 8</dc:title>
  <dc:creator>Robiya Majidova</dc:creator>
  <cp:lastModifiedBy>user</cp:lastModifiedBy>
  <cp:revision>2</cp:revision>
  <dcterms:created xsi:type="dcterms:W3CDTF">2017-09-18T08:23:19Z</dcterms:created>
  <dcterms:modified xsi:type="dcterms:W3CDTF">2018-10-30T08:54:28Z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2017-09-15T00:00:00Z</vt:filetime>
  </property>
  <property fmtid="{D5CDD505-2E9C-101B-9397-08002B2CF9AE}" pid="3" name="Creator">
    <vt:lpwstr>Adobe InDesign CC 2015 (Windows)</vt:lpwstr>
  </property>
  <property fmtid="{D5CDD505-2E9C-101B-9397-08002B2CF9AE}" pid="4" name="LastSaved">
    <vt:filetime>2017-09-18T00:00:00Z</vt:filetime>
  </property>
</Properties>
</file>